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6.jpg" ContentType="image/gif"/>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41"/>
  </p:notesMasterIdLst>
  <p:sldIdLst>
    <p:sldId id="256" r:id="rId3"/>
    <p:sldId id="257" r:id="rId4"/>
    <p:sldId id="260" r:id="rId5"/>
    <p:sldId id="259" r:id="rId6"/>
    <p:sldId id="316" r:id="rId7"/>
    <p:sldId id="317" r:id="rId8"/>
    <p:sldId id="313" r:id="rId9"/>
    <p:sldId id="322" r:id="rId10"/>
    <p:sldId id="321" r:id="rId11"/>
    <p:sldId id="315" r:id="rId12"/>
    <p:sldId id="258" r:id="rId13"/>
    <p:sldId id="261" r:id="rId14"/>
    <p:sldId id="306" r:id="rId15"/>
    <p:sldId id="307" r:id="rId16"/>
    <p:sldId id="308" r:id="rId17"/>
    <p:sldId id="264" r:id="rId18"/>
    <p:sldId id="295" r:id="rId19"/>
    <p:sldId id="296" r:id="rId20"/>
    <p:sldId id="297" r:id="rId21"/>
    <p:sldId id="298" r:id="rId22"/>
    <p:sldId id="299" r:id="rId23"/>
    <p:sldId id="302" r:id="rId24"/>
    <p:sldId id="303" r:id="rId25"/>
    <p:sldId id="304" r:id="rId26"/>
    <p:sldId id="323" r:id="rId27"/>
    <p:sldId id="324" r:id="rId28"/>
    <p:sldId id="325" r:id="rId29"/>
    <p:sldId id="326" r:id="rId30"/>
    <p:sldId id="327" r:id="rId31"/>
    <p:sldId id="328" r:id="rId32"/>
    <p:sldId id="329" r:id="rId33"/>
    <p:sldId id="330" r:id="rId34"/>
    <p:sldId id="331" r:id="rId35"/>
    <p:sldId id="266" r:id="rId36"/>
    <p:sldId id="318" r:id="rId37"/>
    <p:sldId id="319" r:id="rId38"/>
    <p:sldId id="320" r:id="rId39"/>
    <p:sldId id="270" r:id="rId4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9EB7"/>
    <a:srgbClr val="479796"/>
    <a:srgbClr val="5DB3B0"/>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09" autoAdjust="0"/>
    <p:restoredTop sz="93704" autoAdjust="0"/>
  </p:normalViewPr>
  <p:slideViewPr>
    <p:cSldViewPr snapToGrid="0" snapToObjects="1">
      <p:cViewPr varScale="1">
        <p:scale>
          <a:sx n="109" d="100"/>
          <a:sy n="109" d="100"/>
        </p:scale>
        <p:origin x="228" y="102"/>
      </p:cViewPr>
      <p:guideLst>
        <p:guide orient="horz" pos="2160"/>
        <p:guide pos="3840"/>
      </p:guideLst>
    </p:cSldViewPr>
  </p:slideViewPr>
  <p:outlineViewPr>
    <p:cViewPr>
      <p:scale>
        <a:sx n="33" d="100"/>
        <a:sy n="33" d="100"/>
      </p:scale>
      <p:origin x="0" y="-658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83" d="100"/>
          <a:sy n="83" d="100"/>
        </p:scale>
        <p:origin x="2428" y="8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2017/6/4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大家下午好</a:t>
            </a:r>
            <a:r>
              <a:rPr lang="zh-CN" altLang="en-US" dirty="0" smtClean="0"/>
              <a:t>，欢迎大家参加我的硕士毕业学位论文预答辩会议，我叫张徐洲，论文题目为小麦叶片双向反射特性的研究，我的指导老师是方慧老师。</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77300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400-735nm</a:t>
                </a:r>
                <a:r>
                  <a:rPr lang="zh-CN"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下叶片</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各向异性</a:t>
                </a:r>
                <a:r>
                  <a:rPr lang="zh-CN"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指数高于</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30°</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下各向异性</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指数</a:t>
                </a:r>
                <a:r>
                  <a:rPr lang="zh-CN"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200" kern="100" dirty="0" smtClean="0">
                    <a:latin typeface="Times New Roman" panose="02020603050405020304" pitchFamily="18" charset="0"/>
                    <a:ea typeface="微软雅黑" panose="020B0503020204020204" pitchFamily="34" charset="-122"/>
                    <a:cs typeface="Times New Roman" panose="02020603050405020304" pitchFamily="18" charset="0"/>
                  </a:rPr>
                  <a:t>随着</a:t>
                </a:r>
                <a:r>
                  <a:rPr lang="zh-CN" altLang="zh-CN" sz="1200" kern="100" dirty="0">
                    <a:latin typeface="Times New Roman" panose="02020603050405020304" pitchFamily="18" charset="0"/>
                    <a:ea typeface="微软雅黑" panose="020B0503020204020204" pitchFamily="34" charset="-122"/>
                    <a:cs typeface="Times New Roman" panose="02020603050405020304" pitchFamily="18" charset="0"/>
                  </a:rPr>
                  <a:t>入射天顶角的</a:t>
                </a:r>
                <a:r>
                  <a:rPr lang="zh-CN" altLang="zh-CN" sz="12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a:t>
                </a:r>
                <a:r>
                  <a:rPr lang="zh-CN" altLang="zh-CN" sz="1200" kern="100" dirty="0">
                    <a:latin typeface="Times New Roman" panose="02020603050405020304" pitchFamily="18" charset="0"/>
                    <a:ea typeface="微软雅黑" panose="020B0503020204020204" pitchFamily="34" charset="-122"/>
                    <a:cs typeface="Times New Roman" panose="02020603050405020304" pitchFamily="18" charset="0"/>
                  </a:rPr>
                  <a:t>，各波长范围下的各向异性指数</a:t>
                </a:r>
                <a:r>
                  <a:rPr lang="zh-CN" altLang="zh-CN" sz="12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a:t>
                </a:r>
                <a:r>
                  <a:rPr lang="zh-CN" altLang="zh-CN" sz="1200" kern="100" dirty="0" smtClean="0">
                    <a:latin typeface="Times New Roman" panose="02020603050405020304" pitchFamily="18" charset="0"/>
                    <a:ea typeface="微软雅黑" panose="020B0503020204020204" pitchFamily="34" charset="-122"/>
                    <a:cs typeface="Times New Roman" panose="02020603050405020304" pitchFamily="18" charset="0"/>
                  </a:rPr>
                  <a:t>，小麦</a:t>
                </a:r>
                <a:r>
                  <a:rPr lang="zh-CN" altLang="zh-CN" sz="1200" kern="100" dirty="0">
                    <a:latin typeface="Times New Roman" panose="02020603050405020304" pitchFamily="18" charset="0"/>
                    <a:ea typeface="微软雅黑" panose="020B0503020204020204" pitchFamily="34" charset="-122"/>
                    <a:cs typeface="Times New Roman" panose="02020603050405020304" pitchFamily="18" charset="0"/>
                  </a:rPr>
                  <a:t>叶片</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sz="1200" i="1" kern="100">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sz="1200" kern="100" dirty="0">
                    <a:latin typeface="Times New Roman" panose="02020603050405020304" pitchFamily="18" charset="0"/>
                    <a:ea typeface="微软雅黑" panose="020B0503020204020204" pitchFamily="34" charset="-122"/>
                    <a:cs typeface="Times New Roman" panose="02020603050405020304" pitchFamily="18" charset="0"/>
                  </a:rPr>
                  <a:t>分布方向特性</a:t>
                </a:r>
                <a:r>
                  <a:rPr lang="zh-CN" altLang="zh-CN" sz="12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越</a:t>
                </a:r>
                <a:r>
                  <a:rPr lang="zh-CN" altLang="zh-CN" sz="12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显著</a:t>
                </a:r>
                <a:endParaRPr lang="en-US" altLang="zh-CN" sz="12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400-735nm</a:t>
                </a:r>
                <a:r>
                  <a:rPr lang="zh-CN"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下叶片</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各向异性</a:t>
                </a:r>
                <a:r>
                  <a:rPr lang="zh-CN"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指数高于</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30°</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下各向异性</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指数</a:t>
                </a:r>
                <a:r>
                  <a:rPr lang="zh-CN"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200" kern="100" dirty="0" smtClean="0">
                    <a:latin typeface="Times New Roman" panose="02020603050405020304" pitchFamily="18" charset="0"/>
                    <a:ea typeface="微软雅黑" panose="020B0503020204020204" pitchFamily="34" charset="-122"/>
                    <a:cs typeface="Times New Roman" panose="02020603050405020304" pitchFamily="18" charset="0"/>
                  </a:rPr>
                  <a:t>随着</a:t>
                </a:r>
                <a:r>
                  <a:rPr lang="zh-CN" altLang="zh-CN" sz="1200" kern="100" dirty="0">
                    <a:latin typeface="Times New Roman" panose="02020603050405020304" pitchFamily="18" charset="0"/>
                    <a:ea typeface="微软雅黑" panose="020B0503020204020204" pitchFamily="34" charset="-122"/>
                    <a:cs typeface="Times New Roman" panose="02020603050405020304" pitchFamily="18" charset="0"/>
                  </a:rPr>
                  <a:t>入射天顶角的</a:t>
                </a:r>
                <a:r>
                  <a:rPr lang="zh-CN" altLang="zh-CN" sz="12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a:t>
                </a:r>
                <a:r>
                  <a:rPr lang="zh-CN" altLang="zh-CN" sz="1200" kern="100" dirty="0">
                    <a:latin typeface="Times New Roman" panose="02020603050405020304" pitchFamily="18" charset="0"/>
                    <a:ea typeface="微软雅黑" panose="020B0503020204020204" pitchFamily="34" charset="-122"/>
                    <a:cs typeface="Times New Roman" panose="02020603050405020304" pitchFamily="18" charset="0"/>
                  </a:rPr>
                  <a:t>，各波长范围下的各向异性指数</a:t>
                </a:r>
                <a:r>
                  <a:rPr lang="zh-CN" altLang="zh-CN" sz="12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a:t>
                </a:r>
                <a:r>
                  <a:rPr lang="zh-CN" altLang="zh-CN" sz="1200" kern="100" dirty="0" smtClean="0">
                    <a:latin typeface="Times New Roman" panose="02020603050405020304" pitchFamily="18" charset="0"/>
                    <a:ea typeface="微软雅黑" panose="020B0503020204020204" pitchFamily="34" charset="-122"/>
                    <a:cs typeface="Times New Roman" panose="02020603050405020304" pitchFamily="18" charset="0"/>
                  </a:rPr>
                  <a:t>，小麦</a:t>
                </a:r>
                <a:r>
                  <a:rPr lang="zh-CN" altLang="zh-CN" sz="1200" kern="100" dirty="0">
                    <a:latin typeface="Times New Roman" panose="02020603050405020304" pitchFamily="18" charset="0"/>
                    <a:ea typeface="微软雅黑" panose="020B0503020204020204" pitchFamily="34" charset="-122"/>
                    <a:cs typeface="Times New Roman" panose="02020603050405020304" pitchFamily="18" charset="0"/>
                  </a:rPr>
                  <a:t>叶片</a:t>
                </a:r>
                <a:r>
                  <a:rPr lang="en-US" altLang="zh-CN" sz="1200" i="0" kern="100">
                    <a:latin typeface="Cambria Math" panose="02040503050406030204" pitchFamily="18" charset="0"/>
                    <a:ea typeface="华文仿宋" panose="02010600040101010101" pitchFamily="2" charset="-122"/>
                    <a:cs typeface="Times New Roman" panose="02020603050405020304" pitchFamily="18" charset="0"/>
                  </a:rPr>
                  <a:t>𝑓</a:t>
                </a:r>
                <a:r>
                  <a:rPr lang="zh-CN" altLang="zh-CN" sz="1200" i="0" kern="100">
                    <a:latin typeface="Cambria Math" panose="02040503050406030204" pitchFamily="18" charset="0"/>
                    <a:ea typeface="华文仿宋" panose="02010600040101010101" pitchFamily="2" charset="-122"/>
                    <a:cs typeface="Times New Roman" panose="02020603050405020304" pitchFamily="18" charset="0"/>
                  </a:rPr>
                  <a:t>_</a:t>
                </a:r>
                <a:r>
                  <a:rPr lang="en-US" altLang="zh-CN" sz="1200" i="0" kern="100">
                    <a:latin typeface="Cambria Math" panose="02040503050406030204" pitchFamily="18" charset="0"/>
                    <a:ea typeface="华文仿宋" panose="02010600040101010101" pitchFamily="2" charset="-122"/>
                    <a:cs typeface="Times New Roman" panose="02020603050405020304" pitchFamily="18" charset="0"/>
                  </a:rPr>
                  <a:t>𝑟</a:t>
                </a:r>
                <a:r>
                  <a:rPr lang="zh-CN" altLang="zh-CN" sz="1200" kern="100" dirty="0">
                    <a:latin typeface="Times New Roman" panose="02020603050405020304" pitchFamily="18" charset="0"/>
                    <a:ea typeface="微软雅黑" panose="020B0503020204020204" pitchFamily="34" charset="-122"/>
                    <a:cs typeface="Times New Roman" panose="02020603050405020304" pitchFamily="18" charset="0"/>
                  </a:rPr>
                  <a:t>分布方向特性</a:t>
                </a:r>
                <a:r>
                  <a:rPr lang="zh-CN" altLang="zh-CN" sz="12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越</a:t>
                </a:r>
                <a:r>
                  <a:rPr lang="zh-CN" altLang="zh-CN" sz="12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显著</a:t>
                </a:r>
                <a:endParaRPr lang="en-US" altLang="zh-CN" sz="12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402292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effectLst/>
                    <a:latin typeface="Times New Roman" panose="02020603050405020304" pitchFamily="18" charset="0"/>
                    <a:ea typeface="微软雅黑" panose="020B0503020204020204" pitchFamily="34" charset="-122"/>
                    <a:cs typeface="Times New Roman" panose="02020603050405020304" pitchFamily="18" charset="0"/>
                  </a:rPr>
                  <a:t>当</a:t>
                </a:r>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小麦叶片叶绿素含量确定时，随着光源</a:t>
                </a:r>
                <a:r>
                  <a:rPr lang="zh-CN" altLang="zh-CN"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的</a:t>
                </a:r>
                <a:r>
                  <a:rPr lang="zh-CN" altLang="zh-CN"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a:t>
                </a:r>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，叶片</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effectLst/>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sz="1200" i="1">
                            <a:effectLst/>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值</a:t>
                </a:r>
                <a:r>
                  <a:rPr lang="zh-CN" altLang="zh-CN"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a:t>
                </a:r>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effectLst/>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sz="1200" i="1">
                            <a:effectLst/>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分布</a:t>
                </a:r>
                <a:r>
                  <a:rPr lang="zh-CN" altLang="zh-CN"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各向异性</a:t>
                </a:r>
                <a:r>
                  <a:rPr lang="zh-CN" altLang="zh-CN" sz="12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显著</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，原因是</a:t>
                </a:r>
                <a:r>
                  <a:rPr lang="zh-CN" altLang="en-US"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入射天顶角增加</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时小麦叶片微观表面的</a:t>
                </a:r>
                <a:r>
                  <a:rPr lang="zh-CN" altLang="en-US"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镜面效应</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前向散射效应</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共同</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作用</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effectLst/>
                    <a:latin typeface="Times New Roman" panose="02020603050405020304" pitchFamily="18" charset="0"/>
                    <a:ea typeface="微软雅黑" panose="020B0503020204020204" pitchFamily="34" charset="-122"/>
                    <a:cs typeface="Times New Roman" panose="02020603050405020304" pitchFamily="18" charset="0"/>
                  </a:rPr>
                  <a:t>当</a:t>
                </a:r>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小麦叶片叶绿素含量确定时，随着光源</a:t>
                </a:r>
                <a:r>
                  <a:rPr lang="zh-CN" altLang="zh-CN"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的</a:t>
                </a:r>
                <a:r>
                  <a:rPr lang="zh-CN" altLang="zh-CN"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a:t>
                </a:r>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，叶片</a:t>
                </a:r>
                <a:r>
                  <a:rPr lang="en-US" altLang="zh-CN" sz="1200" i="0">
                    <a:effectLst/>
                    <a:latin typeface="Cambria Math" panose="02040503050406030204" pitchFamily="18" charset="0"/>
                    <a:ea typeface="华文仿宋" panose="02010600040101010101" pitchFamily="2" charset="-122"/>
                    <a:cs typeface="Times New Roman" panose="02020603050405020304" pitchFamily="18" charset="0"/>
                  </a:rPr>
                  <a:t>𝑓</a:t>
                </a:r>
                <a:r>
                  <a:rPr lang="zh-CN" altLang="zh-CN" sz="1200" i="0">
                    <a:effectLst/>
                    <a:latin typeface="Cambria Math" panose="02040503050406030204" pitchFamily="18" charset="0"/>
                    <a:ea typeface="华文仿宋" panose="02010600040101010101" pitchFamily="2" charset="-122"/>
                    <a:cs typeface="Times New Roman" panose="02020603050405020304" pitchFamily="18" charset="0"/>
                  </a:rPr>
                  <a:t>_</a:t>
                </a:r>
                <a:r>
                  <a:rPr lang="en-US" altLang="zh-CN" sz="1200" i="0">
                    <a:effectLst/>
                    <a:latin typeface="Cambria Math" panose="02040503050406030204" pitchFamily="18" charset="0"/>
                    <a:ea typeface="华文仿宋" panose="02010600040101010101" pitchFamily="2" charset="-122"/>
                    <a:cs typeface="Times New Roman" panose="02020603050405020304" pitchFamily="18" charset="0"/>
                  </a:rPr>
                  <a:t>𝑟</a:t>
                </a:r>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值</a:t>
                </a:r>
                <a:r>
                  <a:rPr lang="zh-CN" altLang="zh-CN"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增加</a:t>
                </a:r>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i="0">
                    <a:effectLst/>
                    <a:latin typeface="Cambria Math" panose="02040503050406030204" pitchFamily="18" charset="0"/>
                    <a:ea typeface="华文仿宋" panose="02010600040101010101" pitchFamily="2" charset="-122"/>
                    <a:cs typeface="Times New Roman" panose="02020603050405020304" pitchFamily="18" charset="0"/>
                  </a:rPr>
                  <a:t>𝑓</a:t>
                </a:r>
                <a:r>
                  <a:rPr lang="zh-CN" altLang="zh-CN" sz="1200" i="0">
                    <a:effectLst/>
                    <a:latin typeface="Cambria Math" panose="02040503050406030204" pitchFamily="18" charset="0"/>
                    <a:ea typeface="华文仿宋" panose="02010600040101010101" pitchFamily="2" charset="-122"/>
                    <a:cs typeface="Times New Roman" panose="02020603050405020304" pitchFamily="18" charset="0"/>
                  </a:rPr>
                  <a:t>_</a:t>
                </a:r>
                <a:r>
                  <a:rPr lang="en-US" altLang="zh-CN" sz="1200" i="0">
                    <a:effectLst/>
                    <a:latin typeface="Cambria Math" panose="02040503050406030204" pitchFamily="18" charset="0"/>
                    <a:ea typeface="华文仿宋" panose="02010600040101010101" pitchFamily="2" charset="-122"/>
                    <a:cs typeface="Times New Roman" panose="02020603050405020304" pitchFamily="18" charset="0"/>
                  </a:rPr>
                  <a:t>𝑟</a:t>
                </a:r>
                <a:r>
                  <a:rPr lang="zh-CN" altLang="zh-CN" sz="1200" dirty="0">
                    <a:effectLst/>
                    <a:latin typeface="Times New Roman" panose="02020603050405020304" pitchFamily="18" charset="0"/>
                    <a:ea typeface="微软雅黑" panose="020B0503020204020204" pitchFamily="34" charset="-122"/>
                    <a:cs typeface="Times New Roman" panose="02020603050405020304" pitchFamily="18" charset="0"/>
                  </a:rPr>
                  <a:t>分布</a:t>
                </a:r>
                <a:r>
                  <a:rPr lang="zh-CN" altLang="zh-CN"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各向异性</a:t>
                </a:r>
                <a:r>
                  <a:rPr lang="zh-CN" altLang="zh-CN" sz="12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显著</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，原因是</a:t>
                </a:r>
                <a:r>
                  <a:rPr lang="zh-CN" altLang="en-US"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入射天顶角增加</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时小麦叶片微观表面的</a:t>
                </a:r>
                <a:r>
                  <a:rPr lang="zh-CN" altLang="en-US"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镜面效应</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前向散射效应</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共同</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作用</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57701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smtClean="0">
                    <a:latin typeface="Times New Roman" panose="02020603050405020304" pitchFamily="18" charset="0"/>
                    <a:ea typeface="微软雅黑" panose="020B0503020204020204" pitchFamily="34" charset="-122"/>
                    <a:cs typeface="Times New Roman" panose="02020603050405020304" pitchFamily="18" charset="0"/>
                  </a:rPr>
                  <a:t>叶绿素浓度</a:t>
                </a:r>
                <a:r>
                  <a:rPr lang="zh-CN" altLang="zh-CN" sz="12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越低</a:t>
                </a:r>
                <a:r>
                  <a:rPr lang="zh-CN" altLang="zh-CN" sz="1200" kern="100"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sz="1200" i="1" kern="100">
                            <a:effectLst/>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分布</a:t>
                </a:r>
                <a:r>
                  <a:rPr lang="zh-CN" altLang="zh-CN" sz="1200"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各向异性越显著</a:t>
                </a:r>
                <a:r>
                  <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，原因是叶绿素浓度含量较低时，叶片光合作用吸收率降低，方向反射效应增加，故叶片</a:t>
                </a:r>
                <a14:m>
                  <m:oMath xmlns:m="http://schemas.openxmlformats.org/officeDocument/2006/math">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sz="1200" i="1" kern="100">
                            <a:effectLst/>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各向异性显著</a:t>
                </a:r>
                <a:r>
                  <a:rPr lang="zh-CN" altLang="zh-CN" sz="1200" kern="100" dirty="0" smtClea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smtClean="0">
                    <a:latin typeface="Times New Roman" panose="02020603050405020304" pitchFamily="18" charset="0"/>
                    <a:ea typeface="微软雅黑" panose="020B0503020204020204" pitchFamily="34" charset="-122"/>
                    <a:cs typeface="Times New Roman" panose="02020603050405020304" pitchFamily="18" charset="0"/>
                  </a:rPr>
                  <a:t>叶绿素浓度</a:t>
                </a:r>
                <a:r>
                  <a:rPr lang="zh-CN" altLang="zh-CN" sz="12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越低</a:t>
                </a:r>
                <a:r>
                  <a:rPr lang="zh-CN" altLang="zh-CN" sz="1200"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i="0" kern="100">
                    <a:effectLst/>
                    <a:latin typeface="Cambria Math" panose="02040503050406030204" pitchFamily="18" charset="0"/>
                    <a:ea typeface="华文仿宋" panose="02010600040101010101" pitchFamily="2" charset="-122"/>
                    <a:cs typeface="Times New Roman" panose="02020603050405020304" pitchFamily="18" charset="0"/>
                  </a:rPr>
                  <a:t>𝑓</a:t>
                </a:r>
                <a:r>
                  <a:rPr lang="zh-CN" altLang="zh-CN" sz="1200" i="0" kern="100">
                    <a:effectLst/>
                    <a:latin typeface="Cambria Math" panose="02040503050406030204" pitchFamily="18" charset="0"/>
                    <a:ea typeface="华文仿宋" panose="02010600040101010101" pitchFamily="2" charset="-122"/>
                    <a:cs typeface="Times New Roman" panose="02020603050405020304" pitchFamily="18" charset="0"/>
                  </a:rPr>
                  <a:t>_</a:t>
                </a:r>
                <a:r>
                  <a:rPr lang="en-US" altLang="zh-CN" sz="1200" i="0" kern="100">
                    <a:effectLst/>
                    <a:latin typeface="Cambria Math" panose="02040503050406030204" pitchFamily="18" charset="0"/>
                    <a:ea typeface="华文仿宋" panose="02010600040101010101" pitchFamily="2" charset="-122"/>
                    <a:cs typeface="Times New Roman" panose="02020603050405020304" pitchFamily="18" charset="0"/>
                  </a:rPr>
                  <a:t>𝑟</a:t>
                </a:r>
                <a:r>
                  <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分布</a:t>
                </a:r>
                <a:r>
                  <a:rPr lang="zh-CN" altLang="zh-CN" sz="1200"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各向异性越显著</a:t>
                </a:r>
                <a:r>
                  <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，原因是叶绿素浓度含量较低时，叶片光合作用吸收率降低，方向反射效应增加，故叶片</a:t>
                </a:r>
                <a:r>
                  <a:rPr lang="en-US" altLang="zh-CN" sz="1200" i="0" kern="100">
                    <a:effectLst/>
                    <a:latin typeface="Cambria Math" panose="02040503050406030204" pitchFamily="18" charset="0"/>
                    <a:ea typeface="华文仿宋" panose="02010600040101010101" pitchFamily="2" charset="-122"/>
                    <a:cs typeface="Times New Roman" panose="02020603050405020304" pitchFamily="18" charset="0"/>
                  </a:rPr>
                  <a:t>𝑓</a:t>
                </a:r>
                <a:r>
                  <a:rPr lang="zh-CN" altLang="zh-CN" sz="1200" i="0" kern="100">
                    <a:effectLst/>
                    <a:latin typeface="Cambria Math" panose="02040503050406030204" pitchFamily="18" charset="0"/>
                    <a:ea typeface="华文仿宋" panose="02010600040101010101" pitchFamily="2" charset="-122"/>
                    <a:cs typeface="Times New Roman" panose="02020603050405020304" pitchFamily="18" charset="0"/>
                  </a:rPr>
                  <a:t>_</a:t>
                </a:r>
                <a:r>
                  <a:rPr lang="en-US" altLang="zh-CN" sz="1200" i="0" kern="100">
                    <a:effectLst/>
                    <a:latin typeface="Cambria Math" panose="02040503050406030204" pitchFamily="18" charset="0"/>
                    <a:ea typeface="华文仿宋" panose="02010600040101010101" pitchFamily="2" charset="-122"/>
                    <a:cs typeface="Times New Roman" panose="02020603050405020304" pitchFamily="18" charset="0"/>
                  </a:rPr>
                  <a:t>𝑟</a:t>
                </a:r>
                <a:r>
                  <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rPr>
                  <a:t>各向异性显著</a:t>
                </a:r>
                <a:r>
                  <a:rPr lang="zh-CN" altLang="zh-CN" sz="1200" kern="100" dirty="0" smtClea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112360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光源</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垂直入射</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玉米</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叶片样本时，各波段下双向反射分布大致关于</a:t>
                </a:r>
                <a:r>
                  <a:rPr lang="en-US"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两侧对称</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但对称性</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不如小麦叶片</a:t>
                </a:r>
                <a:r>
                  <a:rPr lang="zh-CN" altLang="en-US"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光源</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30</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天顶角入射叶片样本时，双向反射分布分别关于</a:t>
                </a:r>
                <a:r>
                  <a:rPr lang="en-US"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30</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两侧微小空间内大致对称</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规律与小麦叶片</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800nm</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玉米</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叶片</a:t>
                </a:r>
                <a14:m>
                  <m:oMath xmlns:m="http://schemas.openxmlformats.org/officeDocument/2006/math">
                    <m:sSub>
                      <m:sSubPr>
                        <m:ctrlPr>
                          <a:rPr lang="zh-CN" altLang="zh-CN"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i="1">
                            <a:solidFill>
                              <a:srgbClr val="FF0000"/>
                            </a:solidFill>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高于</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550nm</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680nm</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下的叶片</a:t>
                </a:r>
                <a14:m>
                  <m:oMath xmlns:m="http://schemas.openxmlformats.org/officeDocument/2006/math">
                    <m:sSub>
                      <m:sSubPr>
                        <m:ctrlPr>
                          <a:rPr lang="zh-CN" altLang="zh-CN"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i="1">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680nm</a:t>
                </a:r>
                <a:r>
                  <a:rPr lang="zh-CN"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波段下</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玉米</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叶片</a:t>
                </a:r>
                <a14:m>
                  <m:oMath xmlns:m="http://schemas.openxmlformats.org/officeDocument/2006/math">
                    <m:sSub>
                      <m:sSubPr>
                        <m:ctrlPr>
                          <a:rPr lang="zh-CN" altLang="zh-CN"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i="1">
                            <a:solidFill>
                              <a:prstClr val="black"/>
                            </a:solidFill>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最小</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规律</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与小麦叶片</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相似</a:t>
                </a: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光源</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垂直入射</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玉米</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叶片样本时，各波段下双向反射分布大致关于</a:t>
                </a:r>
                <a:r>
                  <a:rPr lang="en-US"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两侧对称</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但对称性</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不如小麦叶片</a:t>
                </a:r>
                <a:r>
                  <a:rPr lang="zh-CN" altLang="en-US"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光源</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30</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天顶角入射叶片样本时，双向反射分布分别关于</a:t>
                </a:r>
                <a:r>
                  <a:rPr lang="en-US"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30</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两侧微小空间内大致对称</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规律与小麦叶片</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800nm</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玉米</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叶片</a:t>
                </a:r>
                <a:r>
                  <a:rPr lang="en-US" altLang="zh-CN" i="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a:t>𝑓</a:t>
                </a:r>
                <a:r>
                  <a:rPr lang="zh-CN" altLang="zh-CN" i="0" smtClean="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a:t>_</a:t>
                </a:r>
                <a:r>
                  <a:rPr lang="en-US" altLang="zh-CN" i="0">
                    <a:solidFill>
                      <a:srgbClr val="FF0000"/>
                    </a:solidFill>
                    <a:latin typeface="Cambria Math" panose="02040503050406030204" pitchFamily="18" charset="0"/>
                    <a:ea typeface="华文仿宋" panose="02010600040101010101" pitchFamily="2" charset="-122"/>
                    <a:cs typeface="Times New Roman" panose="02020603050405020304" pitchFamily="18" charset="0"/>
                  </a:rPr>
                  <a:t>𝑟</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高于</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550nm</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680nm</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下的叶片</a:t>
                </a:r>
                <a:r>
                  <a:rPr lang="en-US" altLang="zh-CN" i="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𝑓</a:t>
                </a:r>
                <a:r>
                  <a:rPr lang="zh-CN" altLang="zh-CN" i="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_</a:t>
                </a:r>
                <a:r>
                  <a:rPr lang="en-US" altLang="zh-CN" i="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𝑟</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680nm</a:t>
                </a:r>
                <a:r>
                  <a:rPr lang="zh-CN"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波段下</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玉米</a:t>
                </a:r>
                <a:r>
                  <a:rPr lang="zh-CN" altLang="zh-CN" dirty="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叶片</a:t>
                </a:r>
                <a:r>
                  <a:rPr lang="en-US" altLang="zh-CN" i="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𝑓</a:t>
                </a:r>
                <a:r>
                  <a:rPr lang="zh-CN" altLang="zh-CN" i="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_</a:t>
                </a:r>
                <a:r>
                  <a:rPr lang="en-US" altLang="zh-CN" i="0">
                    <a:solidFill>
                      <a:prstClr val="black"/>
                    </a:solidFill>
                    <a:latin typeface="Cambria Math" panose="02040503050406030204" pitchFamily="18" charset="0"/>
                    <a:ea typeface="华文仿宋" panose="02010600040101010101" pitchFamily="2" charset="-122"/>
                    <a:cs typeface="Times New Roman" panose="02020603050405020304" pitchFamily="18" charset="0"/>
                  </a:rPr>
                  <a:t>𝑟</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最小</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规律</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与小麦叶片</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相似</a:t>
                </a:r>
              </a:p>
              <a:p>
                <a:endParaRPr lang="zh-CN" altLang="en-US" dirty="0"/>
              </a:p>
            </p:txBody>
          </p:sp>
        </mc:Fallback>
      </mc:AlternateContent>
      <p:sp>
        <p:nvSpPr>
          <p:cNvPr id="4" name="灯片编号占位符 3"/>
          <p:cNvSpPr>
            <a:spLocks noGrp="1"/>
          </p:cNvSpPr>
          <p:nvPr>
            <p:ph type="sldNum" sz="quarter" idx="10"/>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2097230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285750" indent="-285750" algn="just">
                  <a:lnSpc>
                    <a:spcPct val="130000"/>
                  </a:lnSpc>
                  <a:buFont typeface="Wingdings" panose="05000000000000000000" pitchFamily="2" charset="2"/>
                  <a:buChar char="Ø"/>
                </a:pPr>
                <a:r>
                  <a:rPr lang="zh-CN" altLang="zh-CN" dirty="0" smtClean="0">
                    <a:latin typeface="+mn-ea"/>
                    <a:cs typeface="Times New Roman" panose="02020603050405020304" pitchFamily="18" charset="0"/>
                  </a:rPr>
                  <a:t>不同叶绿素</a:t>
                </a:r>
                <a:r>
                  <a:rPr lang="zh-CN" altLang="en-US" dirty="0" smtClean="0">
                    <a:latin typeface="+mn-ea"/>
                    <a:cs typeface="Times New Roman" panose="02020603050405020304" pitchFamily="18" charset="0"/>
                  </a:rPr>
                  <a:t>浓度</a:t>
                </a:r>
                <a:r>
                  <a:rPr lang="zh-CN" altLang="zh-CN" dirty="0" smtClean="0">
                    <a:latin typeface="+mn-ea"/>
                    <a:cs typeface="Times New Roman" panose="02020603050405020304" pitchFamily="18" charset="0"/>
                  </a:rPr>
                  <a:t>下</a:t>
                </a:r>
                <a14:m>
                  <m:oMath xmlns:m="http://schemas.openxmlformats.org/officeDocument/2006/math">
                    <m:sSub>
                      <m:sSubPr>
                        <m:ctrlPr>
                          <a:rPr lang="zh-CN" altLang="zh-CN" i="1">
                            <a:effectLst/>
                            <a:latin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cs typeface="Times New Roman" panose="02020603050405020304" pitchFamily="18" charset="0"/>
                          </a:rPr>
                          <m:t>𝑓</m:t>
                        </m:r>
                      </m:e>
                      <m:sub>
                        <m:r>
                          <a:rPr lang="en-US" altLang="zh-CN" i="1">
                            <a:effectLst/>
                            <a:latin typeface="Cambria Math" panose="02040503050406030204" pitchFamily="18" charset="0"/>
                            <a:cs typeface="Times New Roman" panose="02020603050405020304" pitchFamily="18" charset="0"/>
                          </a:rPr>
                          <m:t>𝑟</m:t>
                        </m:r>
                      </m:sub>
                    </m:sSub>
                  </m:oMath>
                </a14:m>
                <a:r>
                  <a:rPr lang="zh-CN" altLang="zh-CN" dirty="0" smtClean="0">
                    <a:effectLst/>
                    <a:latin typeface="+mn-ea"/>
                    <a:cs typeface="Times New Roman" panose="02020603050405020304" pitchFamily="18" charset="0"/>
                  </a:rPr>
                  <a:t>分布</a:t>
                </a:r>
                <a:r>
                  <a:rPr lang="zh-CN" altLang="en-US" dirty="0" smtClean="0">
                    <a:effectLst/>
                    <a:latin typeface="+mn-ea"/>
                    <a:cs typeface="Times New Roman" panose="02020603050405020304" pitchFamily="18" charset="0"/>
                  </a:rPr>
                  <a:t>，</a:t>
                </a:r>
                <a:r>
                  <a:rPr lang="zh-CN" altLang="en-US" dirty="0" smtClean="0">
                    <a:solidFill>
                      <a:srgbClr val="FF0000"/>
                    </a:solidFill>
                    <a:latin typeface="+mn-ea"/>
                    <a:cs typeface="Times New Roman" panose="02020603050405020304" pitchFamily="18" charset="0"/>
                  </a:rPr>
                  <a:t>玉米</a:t>
                </a:r>
                <a:r>
                  <a:rPr lang="zh-CN" altLang="en-US" dirty="0">
                    <a:solidFill>
                      <a:srgbClr val="FF0000"/>
                    </a:solidFill>
                    <a:latin typeface="+mn-ea"/>
                    <a:cs typeface="Times New Roman" panose="02020603050405020304" pitchFamily="18" charset="0"/>
                  </a:rPr>
                  <a:t>叶片</a:t>
                </a:r>
                <a:r>
                  <a:rPr lang="zh-CN" altLang="zh-CN" dirty="0" smtClean="0">
                    <a:solidFill>
                      <a:srgbClr val="FF0000"/>
                    </a:solidFill>
                    <a:effectLst/>
                    <a:latin typeface="+mn-ea"/>
                    <a:cs typeface="Times New Roman" panose="02020603050405020304" pitchFamily="18" charset="0"/>
                  </a:rPr>
                  <a:t>对称性</a:t>
                </a:r>
                <a:r>
                  <a:rPr lang="zh-CN" altLang="en-US" dirty="0" smtClean="0">
                    <a:solidFill>
                      <a:srgbClr val="FF0000"/>
                    </a:solidFill>
                    <a:effectLst/>
                    <a:latin typeface="+mn-ea"/>
                    <a:cs typeface="Times New Roman" panose="02020603050405020304" pitchFamily="18" charset="0"/>
                  </a:rPr>
                  <a:t>较小麦叶片</a:t>
                </a:r>
                <a:r>
                  <a:rPr lang="zh-CN" altLang="zh-CN" dirty="0" smtClean="0">
                    <a:solidFill>
                      <a:srgbClr val="FF0000"/>
                    </a:solidFill>
                    <a:effectLst/>
                    <a:latin typeface="+mn-ea"/>
                    <a:cs typeface="Times New Roman" panose="02020603050405020304" pitchFamily="18" charset="0"/>
                  </a:rPr>
                  <a:t>显著</a:t>
                </a:r>
                <a:endParaRPr lang="en-US" altLang="zh-CN" dirty="0">
                  <a:latin typeface="+mn-ea"/>
                  <a:cs typeface="Times New Roman" panose="02020603050405020304" pitchFamily="18" charset="0"/>
                </a:endParaRPr>
              </a:p>
              <a:p>
                <a:pPr algn="just">
                  <a:lnSpc>
                    <a:spcPct val="130000"/>
                  </a:lnSpc>
                </a:pPr>
                <a:endParaRPr lang="en-US" altLang="zh-CN" dirty="0" smtClean="0">
                  <a:effectLst/>
                  <a:latin typeface="+mn-ea"/>
                  <a:cs typeface="Times New Roman" panose="02020603050405020304" pitchFamily="18" charset="0"/>
                </a:endParaRPr>
              </a:p>
              <a:p>
                <a:pPr marL="285750" indent="-285750" algn="just">
                  <a:lnSpc>
                    <a:spcPct val="130000"/>
                  </a:lnSpc>
                  <a:buFont typeface="Wingdings" panose="05000000000000000000" pitchFamily="2" charset="2"/>
                  <a:buChar char="Ø"/>
                </a:pPr>
                <a:r>
                  <a:rPr lang="zh-CN" altLang="zh-CN" dirty="0" smtClean="0">
                    <a:effectLst/>
                    <a:latin typeface="+mn-ea"/>
                    <a:cs typeface="Times New Roman" panose="02020603050405020304" pitchFamily="18" charset="0"/>
                  </a:rPr>
                  <a:t>叶绿素</a:t>
                </a:r>
                <a:r>
                  <a:rPr lang="zh-CN" altLang="zh-CN" dirty="0">
                    <a:effectLst/>
                    <a:latin typeface="+mn-ea"/>
                    <a:cs typeface="Times New Roman" panose="02020603050405020304" pitchFamily="18" charset="0"/>
                  </a:rPr>
                  <a:t>含量</a:t>
                </a:r>
                <a:r>
                  <a:rPr lang="zh-CN" altLang="zh-CN" dirty="0">
                    <a:solidFill>
                      <a:srgbClr val="FF0000"/>
                    </a:solidFill>
                    <a:effectLst/>
                    <a:latin typeface="+mn-ea"/>
                    <a:cs typeface="Times New Roman" panose="02020603050405020304" pitchFamily="18" charset="0"/>
                  </a:rPr>
                  <a:t>越高</a:t>
                </a:r>
                <a:r>
                  <a:rPr lang="zh-CN" altLang="zh-CN" dirty="0" smtClean="0">
                    <a:effectLst/>
                    <a:latin typeface="+mn-ea"/>
                    <a:cs typeface="Times New Roman" panose="02020603050405020304" pitchFamily="18" charset="0"/>
                  </a:rPr>
                  <a:t>，叶片</a:t>
                </a:r>
                <a14:m>
                  <m:oMath xmlns:m="http://schemas.openxmlformats.org/officeDocument/2006/math">
                    <m:sSub>
                      <m:sSubPr>
                        <m:ctrlPr>
                          <a:rPr lang="zh-CN" altLang="zh-CN" i="1" smtClean="0">
                            <a:solidFill>
                              <a:srgbClr val="FF0000"/>
                            </a:solidFill>
                            <a:effectLst/>
                            <a:latin typeface="Cambria Math" panose="02040503050406030204" pitchFamily="18" charset="0"/>
                            <a:cs typeface="Times New Roman" panose="02020603050405020304" pitchFamily="18" charset="0"/>
                          </a:rPr>
                        </m:ctrlPr>
                      </m:sSubPr>
                      <m:e>
                        <m:r>
                          <a:rPr lang="en-US" altLang="zh-CN" i="1">
                            <a:solidFill>
                              <a:srgbClr val="FF0000"/>
                            </a:solidFill>
                            <a:effectLst/>
                            <a:latin typeface="Cambria Math" panose="02040503050406030204" pitchFamily="18" charset="0"/>
                            <a:cs typeface="Times New Roman" panose="02020603050405020304" pitchFamily="18" charset="0"/>
                          </a:rPr>
                          <m:t>𝑓</m:t>
                        </m:r>
                      </m:e>
                      <m:sub>
                        <m:r>
                          <a:rPr lang="en-US" altLang="zh-CN" i="1">
                            <a:solidFill>
                              <a:srgbClr val="FF0000"/>
                            </a:solidFill>
                            <a:effectLst/>
                            <a:latin typeface="Cambria Math" panose="02040503050406030204" pitchFamily="18" charset="0"/>
                            <a:cs typeface="Times New Roman" panose="02020603050405020304" pitchFamily="18" charset="0"/>
                          </a:rPr>
                          <m:t>𝑟</m:t>
                        </m:r>
                      </m:sub>
                    </m:sSub>
                  </m:oMath>
                </a14:m>
                <a:r>
                  <a:rPr lang="zh-CN" altLang="zh-CN" dirty="0">
                    <a:effectLst/>
                    <a:latin typeface="+mn-ea"/>
                    <a:cs typeface="Times New Roman" panose="02020603050405020304" pitchFamily="18" charset="0"/>
                  </a:rPr>
                  <a:t>值</a:t>
                </a:r>
                <a:r>
                  <a:rPr lang="zh-CN" altLang="zh-CN" dirty="0">
                    <a:solidFill>
                      <a:srgbClr val="FF0000"/>
                    </a:solidFill>
                    <a:effectLst/>
                    <a:latin typeface="+mn-ea"/>
                    <a:cs typeface="Times New Roman" panose="02020603050405020304" pitchFamily="18" charset="0"/>
                  </a:rPr>
                  <a:t>降低</a:t>
                </a:r>
                <a:r>
                  <a:rPr lang="zh-CN" altLang="zh-CN" dirty="0">
                    <a:effectLst/>
                    <a:latin typeface="+mn-ea"/>
                    <a:cs typeface="Times New Roman" panose="02020603050405020304" pitchFamily="18" charset="0"/>
                  </a:rPr>
                  <a:t>，原因是叶片</a:t>
                </a:r>
                <a:r>
                  <a:rPr lang="zh-CN" altLang="zh-CN" dirty="0">
                    <a:solidFill>
                      <a:srgbClr val="FF0000"/>
                    </a:solidFill>
                    <a:latin typeface="+mn-ea"/>
                    <a:cs typeface="Times New Roman" panose="02020603050405020304" pitchFamily="18" charset="0"/>
                  </a:rPr>
                  <a:t>叶绿素含量高</a:t>
                </a:r>
                <a:r>
                  <a:rPr lang="zh-CN" altLang="zh-CN" dirty="0">
                    <a:effectLst/>
                    <a:latin typeface="+mn-ea"/>
                    <a:cs typeface="Times New Roman" panose="02020603050405020304" pitchFamily="18" charset="0"/>
                  </a:rPr>
                  <a:t>，光合作用</a:t>
                </a:r>
                <a:r>
                  <a:rPr lang="zh-CN" altLang="zh-CN" dirty="0">
                    <a:solidFill>
                      <a:srgbClr val="FF0000"/>
                    </a:solidFill>
                    <a:latin typeface="+mn-ea"/>
                    <a:cs typeface="Times New Roman" panose="02020603050405020304" pitchFamily="18" charset="0"/>
                  </a:rPr>
                  <a:t>增强</a:t>
                </a:r>
                <a:r>
                  <a:rPr lang="zh-CN" altLang="zh-CN" dirty="0">
                    <a:effectLst/>
                    <a:latin typeface="+mn-ea"/>
                    <a:cs typeface="Times New Roman" panose="02020603050405020304" pitchFamily="18" charset="0"/>
                  </a:rPr>
                  <a:t>，叶片吸收太阳光作用</a:t>
                </a:r>
                <a:r>
                  <a:rPr lang="zh-CN" altLang="zh-CN" dirty="0">
                    <a:solidFill>
                      <a:srgbClr val="FF0000"/>
                    </a:solidFill>
                    <a:latin typeface="+mn-ea"/>
                    <a:cs typeface="Times New Roman" panose="02020603050405020304" pitchFamily="18" charset="0"/>
                  </a:rPr>
                  <a:t>显著</a:t>
                </a:r>
                <a:r>
                  <a:rPr lang="zh-CN" altLang="zh-CN" dirty="0">
                    <a:effectLst/>
                    <a:latin typeface="+mn-ea"/>
                    <a:cs typeface="Times New Roman" panose="02020603050405020304" pitchFamily="18" charset="0"/>
                  </a:rPr>
                  <a:t>，其吸收率</a:t>
                </a:r>
                <a:r>
                  <a:rPr lang="zh-CN" altLang="zh-CN" dirty="0">
                    <a:solidFill>
                      <a:srgbClr val="FF0000"/>
                    </a:solidFill>
                    <a:latin typeface="+mn-ea"/>
                    <a:cs typeface="Times New Roman" panose="02020603050405020304" pitchFamily="18" charset="0"/>
                  </a:rPr>
                  <a:t>增加</a:t>
                </a:r>
                <a:r>
                  <a:rPr lang="zh-CN" altLang="zh-CN" dirty="0">
                    <a:effectLst/>
                    <a:latin typeface="+mn-ea"/>
                    <a:cs typeface="Times New Roman" panose="02020603050405020304" pitchFamily="18" charset="0"/>
                  </a:rPr>
                  <a:t>，故反射率</a:t>
                </a:r>
                <a:r>
                  <a:rPr lang="zh-CN" altLang="zh-CN" dirty="0">
                    <a:solidFill>
                      <a:srgbClr val="FF0000"/>
                    </a:solidFill>
                    <a:latin typeface="+mn-ea"/>
                    <a:cs typeface="Times New Roman" panose="02020603050405020304" pitchFamily="18" charset="0"/>
                  </a:rPr>
                  <a:t>降低</a:t>
                </a:r>
                <a:r>
                  <a:rPr lang="zh-CN" altLang="zh-CN" dirty="0">
                    <a:effectLst/>
                    <a:latin typeface="+mn-ea"/>
                    <a:cs typeface="Times New Roman" panose="02020603050405020304" pitchFamily="18" charset="0"/>
                  </a:rPr>
                  <a:t>，导致</a:t>
                </a:r>
                <a14:m>
                  <m:oMath xmlns:m="http://schemas.openxmlformats.org/officeDocument/2006/math">
                    <m:sSub>
                      <m:sSubPr>
                        <m:ctrlPr>
                          <a:rPr lang="zh-CN" altLang="zh-CN" i="1">
                            <a:effectLst/>
                            <a:latin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cs typeface="Times New Roman" panose="02020603050405020304" pitchFamily="18" charset="0"/>
                          </a:rPr>
                          <m:t>𝑓</m:t>
                        </m:r>
                      </m:e>
                      <m:sub>
                        <m:r>
                          <a:rPr lang="en-US" altLang="zh-CN" i="1">
                            <a:effectLst/>
                            <a:latin typeface="Cambria Math" panose="02040503050406030204" pitchFamily="18" charset="0"/>
                            <a:cs typeface="Times New Roman" panose="02020603050405020304" pitchFamily="18" charset="0"/>
                          </a:rPr>
                          <m:t>𝑟</m:t>
                        </m:r>
                      </m:sub>
                    </m:sSub>
                  </m:oMath>
                </a14:m>
                <a:r>
                  <a:rPr lang="zh-CN" altLang="zh-CN" dirty="0">
                    <a:effectLst/>
                    <a:latin typeface="+mn-ea"/>
                    <a:cs typeface="Times New Roman" panose="02020603050405020304" pitchFamily="18" charset="0"/>
                  </a:rPr>
                  <a:t>值</a:t>
                </a:r>
                <a:r>
                  <a:rPr lang="zh-CN" altLang="zh-CN" dirty="0" smtClean="0">
                    <a:solidFill>
                      <a:srgbClr val="FF0000"/>
                    </a:solidFill>
                    <a:latin typeface="+mn-ea"/>
                    <a:cs typeface="Times New Roman" panose="02020603050405020304" pitchFamily="18" charset="0"/>
                  </a:rPr>
                  <a:t>降低</a:t>
                </a:r>
                <a:endParaRPr lang="en-US" altLang="zh-CN" dirty="0" smtClean="0">
                  <a:solidFill>
                    <a:srgbClr val="FF0000"/>
                  </a:solidFill>
                  <a:latin typeface="+mn-ea"/>
                  <a:cs typeface="Times New Roman" panose="02020603050405020304" pitchFamily="18" charset="0"/>
                </a:endParaRPr>
              </a:p>
              <a:p>
                <a:pPr marL="285750" indent="-285750" algn="just">
                  <a:lnSpc>
                    <a:spcPct val="130000"/>
                  </a:lnSpc>
                  <a:buFont typeface="Wingdings" panose="05000000000000000000" pitchFamily="2" charset="2"/>
                  <a:buChar char="Ø"/>
                </a:pPr>
                <a:r>
                  <a:rPr lang="zh-CN" altLang="zh-CN" kern="100" dirty="0" smtClean="0">
                    <a:latin typeface="+mn-ea"/>
                    <a:cs typeface="Times New Roman" panose="02020603050405020304" pitchFamily="18" charset="0"/>
                  </a:rPr>
                  <a:t>不同入射天顶角下，叶绿素浓度</a:t>
                </a:r>
                <a:r>
                  <a:rPr lang="zh-CN" altLang="zh-CN" kern="100" dirty="0" smtClean="0">
                    <a:solidFill>
                      <a:srgbClr val="FF0000"/>
                    </a:solidFill>
                    <a:latin typeface="+mn-ea"/>
                    <a:cs typeface="Times New Roman" panose="02020603050405020304" pitchFamily="18" charset="0"/>
                  </a:rPr>
                  <a:t>越高</a:t>
                </a:r>
                <a:r>
                  <a:rPr lang="zh-CN" altLang="zh-CN" kern="100" dirty="0" smtClean="0">
                    <a:latin typeface="+mn-ea"/>
                    <a:cs typeface="Times New Roman" panose="02020603050405020304" pitchFamily="18" charset="0"/>
                  </a:rPr>
                  <a:t>，小麦叶片各向异性相对</a:t>
                </a:r>
                <a:r>
                  <a:rPr lang="zh-CN" altLang="zh-CN" kern="100" dirty="0" smtClean="0">
                    <a:solidFill>
                      <a:srgbClr val="FF0000"/>
                    </a:solidFill>
                    <a:latin typeface="+mn-ea"/>
                    <a:cs typeface="Times New Roman" panose="02020603050405020304" pitchFamily="18" charset="0"/>
                  </a:rPr>
                  <a:t>减弱</a:t>
                </a:r>
                <a:endParaRPr lang="en-US" altLang="zh-CN" kern="100" dirty="0" smtClean="0">
                  <a:latin typeface="+mn-ea"/>
                  <a:cs typeface="Times New Roman" panose="02020603050405020304" pitchFamily="18" charset="0"/>
                </a:endParaRPr>
              </a:p>
              <a:p>
                <a:pPr algn="just">
                  <a:lnSpc>
                    <a:spcPct val="130000"/>
                  </a:lnSpc>
                </a:pPr>
                <a:endParaRPr lang="en-US" altLang="zh-CN" kern="100" dirty="0" smtClean="0">
                  <a:latin typeface="+mn-ea"/>
                  <a:cs typeface="Times New Roman" panose="02020603050405020304" pitchFamily="18" charset="0"/>
                </a:endParaRPr>
              </a:p>
              <a:p>
                <a:pPr marL="285750" indent="-285750" algn="just">
                  <a:lnSpc>
                    <a:spcPct val="130000"/>
                  </a:lnSpc>
                  <a:buFont typeface="Wingdings" panose="05000000000000000000" pitchFamily="2" charset="2"/>
                  <a:buChar char="Ø"/>
                </a:pPr>
                <a:r>
                  <a:rPr lang="zh-CN" altLang="zh-CN" kern="100" dirty="0" smtClean="0">
                    <a:latin typeface="+mn-ea"/>
                    <a:cs typeface="Times New Roman" panose="02020603050405020304" pitchFamily="18" charset="0"/>
                  </a:rPr>
                  <a:t>不同叶绿素浓度下各向异性指数均在</a:t>
                </a:r>
                <a:r>
                  <a:rPr lang="en-US" altLang="zh-CN" kern="100" dirty="0" smtClean="0">
                    <a:latin typeface="Times New Roman" panose="02020603050405020304" pitchFamily="18" charset="0"/>
                    <a:cs typeface="Times New Roman" panose="02020603050405020304" pitchFamily="18" charset="0"/>
                  </a:rPr>
                  <a:t>680nm</a:t>
                </a:r>
                <a:r>
                  <a:rPr lang="zh-CN" altLang="zh-CN" kern="100" dirty="0" smtClean="0">
                    <a:latin typeface="+mn-ea"/>
                    <a:cs typeface="Times New Roman" panose="02020603050405020304" pitchFamily="18" charset="0"/>
                  </a:rPr>
                  <a:t>附近达到</a:t>
                </a:r>
                <a:r>
                  <a:rPr lang="zh-CN" altLang="zh-CN" kern="100" dirty="0" smtClean="0">
                    <a:solidFill>
                      <a:srgbClr val="FF0000"/>
                    </a:solidFill>
                    <a:latin typeface="+mn-ea"/>
                    <a:cs typeface="Times New Roman" panose="02020603050405020304" pitchFamily="18" charset="0"/>
                  </a:rPr>
                  <a:t>峰值</a:t>
                </a:r>
                <a:r>
                  <a:rPr lang="zh-CN" altLang="zh-CN" kern="100" dirty="0" smtClean="0">
                    <a:latin typeface="+mn-ea"/>
                    <a:cs typeface="Times New Roman" panose="02020603050405020304" pitchFamily="18" charset="0"/>
                  </a:rPr>
                  <a:t>。在近红外波段，各浓度下各向异性指数趋向平稳</a:t>
                </a:r>
                <a:endParaRPr lang="en-US" altLang="zh-CN" kern="100" dirty="0" smtClean="0">
                  <a:latin typeface="+mn-ea"/>
                  <a:cs typeface="Times New Roman" panose="02020603050405020304" pitchFamily="18" charset="0"/>
                </a:endParaRPr>
              </a:p>
              <a:p>
                <a:pPr marL="285750" indent="-285750" algn="just">
                  <a:lnSpc>
                    <a:spcPct val="130000"/>
                  </a:lnSpc>
                  <a:buFont typeface="Wingdings" panose="05000000000000000000" pitchFamily="2" charset="2"/>
                  <a:buChar char="Ø"/>
                </a:pPr>
                <a:endParaRPr lang="en-US" altLang="zh-CN" dirty="0">
                  <a:solidFill>
                    <a:srgbClr val="FF0000"/>
                  </a:solidFill>
                  <a:latin typeface="+mn-ea"/>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285750" indent="-285750" algn="just">
                  <a:lnSpc>
                    <a:spcPct val="130000"/>
                  </a:lnSpc>
                  <a:buFont typeface="Wingdings" panose="05000000000000000000" pitchFamily="2" charset="2"/>
                  <a:buChar char="Ø"/>
                </a:pPr>
                <a:r>
                  <a:rPr lang="zh-CN" altLang="zh-CN" dirty="0" smtClean="0">
                    <a:latin typeface="+mn-ea"/>
                    <a:cs typeface="Times New Roman" panose="02020603050405020304" pitchFamily="18" charset="0"/>
                  </a:rPr>
                  <a:t>不同叶绿素</a:t>
                </a:r>
                <a:r>
                  <a:rPr lang="zh-CN" altLang="en-US" dirty="0" smtClean="0">
                    <a:latin typeface="+mn-ea"/>
                    <a:cs typeface="Times New Roman" panose="02020603050405020304" pitchFamily="18" charset="0"/>
                  </a:rPr>
                  <a:t>浓度</a:t>
                </a:r>
                <a:r>
                  <a:rPr lang="zh-CN" altLang="zh-CN" dirty="0" smtClean="0">
                    <a:latin typeface="+mn-ea"/>
                    <a:cs typeface="Times New Roman" panose="02020603050405020304" pitchFamily="18" charset="0"/>
                  </a:rPr>
                  <a:t>下</a:t>
                </a:r>
                <a:r>
                  <a:rPr lang="en-US" altLang="zh-CN" i="0">
                    <a:effectLst/>
                    <a:latin typeface="Cambria Math" panose="02040503050406030204" pitchFamily="18" charset="0"/>
                    <a:cs typeface="Times New Roman" panose="02020603050405020304" pitchFamily="18" charset="0"/>
                  </a:rPr>
                  <a:t>𝑓</a:t>
                </a:r>
                <a:r>
                  <a:rPr lang="zh-CN" altLang="zh-CN" i="0">
                    <a:effectLst/>
                    <a:latin typeface="Cambria Math" panose="02040503050406030204" pitchFamily="18" charset="0"/>
                    <a:cs typeface="Times New Roman" panose="02020603050405020304" pitchFamily="18" charset="0"/>
                  </a:rPr>
                  <a:t>_</a:t>
                </a:r>
                <a:r>
                  <a:rPr lang="en-US" altLang="zh-CN" i="0">
                    <a:effectLst/>
                    <a:latin typeface="Cambria Math" panose="02040503050406030204" pitchFamily="18" charset="0"/>
                    <a:cs typeface="Times New Roman" panose="02020603050405020304" pitchFamily="18" charset="0"/>
                  </a:rPr>
                  <a:t>𝑟</a:t>
                </a:r>
                <a:r>
                  <a:rPr lang="zh-CN" altLang="zh-CN" dirty="0" smtClean="0">
                    <a:effectLst/>
                    <a:latin typeface="+mn-ea"/>
                    <a:cs typeface="Times New Roman" panose="02020603050405020304" pitchFamily="18" charset="0"/>
                  </a:rPr>
                  <a:t>分布</a:t>
                </a:r>
                <a:r>
                  <a:rPr lang="zh-CN" altLang="en-US" dirty="0" smtClean="0">
                    <a:effectLst/>
                    <a:latin typeface="+mn-ea"/>
                    <a:cs typeface="Times New Roman" panose="02020603050405020304" pitchFamily="18" charset="0"/>
                  </a:rPr>
                  <a:t>，</a:t>
                </a:r>
                <a:r>
                  <a:rPr lang="zh-CN" altLang="en-US" dirty="0" smtClean="0">
                    <a:solidFill>
                      <a:srgbClr val="FF0000"/>
                    </a:solidFill>
                    <a:latin typeface="+mn-ea"/>
                    <a:cs typeface="Times New Roman" panose="02020603050405020304" pitchFamily="18" charset="0"/>
                  </a:rPr>
                  <a:t>玉米</a:t>
                </a:r>
                <a:r>
                  <a:rPr lang="zh-CN" altLang="en-US" dirty="0">
                    <a:solidFill>
                      <a:srgbClr val="FF0000"/>
                    </a:solidFill>
                    <a:latin typeface="+mn-ea"/>
                    <a:cs typeface="Times New Roman" panose="02020603050405020304" pitchFamily="18" charset="0"/>
                  </a:rPr>
                  <a:t>叶片</a:t>
                </a:r>
                <a:r>
                  <a:rPr lang="zh-CN" altLang="zh-CN" dirty="0" smtClean="0">
                    <a:solidFill>
                      <a:srgbClr val="FF0000"/>
                    </a:solidFill>
                    <a:effectLst/>
                    <a:latin typeface="+mn-ea"/>
                    <a:cs typeface="Times New Roman" panose="02020603050405020304" pitchFamily="18" charset="0"/>
                  </a:rPr>
                  <a:t>对称性</a:t>
                </a:r>
                <a:r>
                  <a:rPr lang="zh-CN" altLang="en-US" dirty="0" smtClean="0">
                    <a:solidFill>
                      <a:srgbClr val="FF0000"/>
                    </a:solidFill>
                    <a:effectLst/>
                    <a:latin typeface="+mn-ea"/>
                    <a:cs typeface="Times New Roman" panose="02020603050405020304" pitchFamily="18" charset="0"/>
                  </a:rPr>
                  <a:t>较小麦叶片</a:t>
                </a:r>
                <a:r>
                  <a:rPr lang="zh-CN" altLang="zh-CN" dirty="0" smtClean="0">
                    <a:solidFill>
                      <a:srgbClr val="FF0000"/>
                    </a:solidFill>
                    <a:effectLst/>
                    <a:latin typeface="+mn-ea"/>
                    <a:cs typeface="Times New Roman" panose="02020603050405020304" pitchFamily="18" charset="0"/>
                  </a:rPr>
                  <a:t>显著</a:t>
                </a:r>
                <a:endParaRPr lang="en-US" altLang="zh-CN" dirty="0">
                  <a:latin typeface="+mn-ea"/>
                  <a:cs typeface="Times New Roman" panose="02020603050405020304" pitchFamily="18" charset="0"/>
                </a:endParaRPr>
              </a:p>
              <a:p>
                <a:pPr algn="just">
                  <a:lnSpc>
                    <a:spcPct val="130000"/>
                  </a:lnSpc>
                </a:pPr>
                <a:endParaRPr lang="en-US" altLang="zh-CN" dirty="0" smtClean="0">
                  <a:effectLst/>
                  <a:latin typeface="+mn-ea"/>
                  <a:cs typeface="Times New Roman" panose="02020603050405020304" pitchFamily="18" charset="0"/>
                </a:endParaRPr>
              </a:p>
              <a:p>
                <a:pPr marL="285750" indent="-285750" algn="just">
                  <a:lnSpc>
                    <a:spcPct val="130000"/>
                  </a:lnSpc>
                  <a:buFont typeface="Wingdings" panose="05000000000000000000" pitchFamily="2" charset="2"/>
                  <a:buChar char="Ø"/>
                </a:pPr>
                <a:r>
                  <a:rPr lang="zh-CN" altLang="zh-CN" dirty="0" smtClean="0">
                    <a:effectLst/>
                    <a:latin typeface="+mn-ea"/>
                    <a:cs typeface="Times New Roman" panose="02020603050405020304" pitchFamily="18" charset="0"/>
                  </a:rPr>
                  <a:t>叶绿素</a:t>
                </a:r>
                <a:r>
                  <a:rPr lang="zh-CN" altLang="zh-CN" dirty="0">
                    <a:effectLst/>
                    <a:latin typeface="+mn-ea"/>
                    <a:cs typeface="Times New Roman" panose="02020603050405020304" pitchFamily="18" charset="0"/>
                  </a:rPr>
                  <a:t>含量</a:t>
                </a:r>
                <a:r>
                  <a:rPr lang="zh-CN" altLang="zh-CN" dirty="0">
                    <a:solidFill>
                      <a:srgbClr val="FF0000"/>
                    </a:solidFill>
                    <a:effectLst/>
                    <a:latin typeface="+mn-ea"/>
                    <a:cs typeface="Times New Roman" panose="02020603050405020304" pitchFamily="18" charset="0"/>
                  </a:rPr>
                  <a:t>越高</a:t>
                </a:r>
                <a:r>
                  <a:rPr lang="zh-CN" altLang="zh-CN" dirty="0" smtClean="0">
                    <a:effectLst/>
                    <a:latin typeface="+mn-ea"/>
                    <a:cs typeface="Times New Roman" panose="02020603050405020304" pitchFamily="18" charset="0"/>
                  </a:rPr>
                  <a:t>，叶片</a:t>
                </a:r>
                <a:r>
                  <a:rPr lang="en-US" altLang="zh-CN" i="0">
                    <a:solidFill>
                      <a:srgbClr val="FF0000"/>
                    </a:solidFill>
                    <a:effectLst/>
                    <a:latin typeface="Cambria Math" panose="02040503050406030204" pitchFamily="18" charset="0"/>
                    <a:cs typeface="Times New Roman" panose="02020603050405020304" pitchFamily="18" charset="0"/>
                  </a:rPr>
                  <a:t>𝑓</a:t>
                </a:r>
                <a:r>
                  <a:rPr lang="zh-CN" altLang="zh-CN" i="0" smtClean="0">
                    <a:solidFill>
                      <a:srgbClr val="FF0000"/>
                    </a:solidFill>
                    <a:effectLst/>
                    <a:latin typeface="Cambria Math" panose="02040503050406030204" pitchFamily="18" charset="0"/>
                    <a:cs typeface="Times New Roman" panose="02020603050405020304" pitchFamily="18" charset="0"/>
                  </a:rPr>
                  <a:t>_</a:t>
                </a:r>
                <a:r>
                  <a:rPr lang="en-US" altLang="zh-CN" i="0">
                    <a:solidFill>
                      <a:srgbClr val="FF0000"/>
                    </a:solidFill>
                    <a:effectLst/>
                    <a:latin typeface="Cambria Math" panose="02040503050406030204" pitchFamily="18" charset="0"/>
                    <a:cs typeface="Times New Roman" panose="02020603050405020304" pitchFamily="18" charset="0"/>
                  </a:rPr>
                  <a:t>𝑟</a:t>
                </a:r>
                <a:r>
                  <a:rPr lang="zh-CN" altLang="zh-CN" dirty="0">
                    <a:effectLst/>
                    <a:latin typeface="+mn-ea"/>
                    <a:cs typeface="Times New Roman" panose="02020603050405020304" pitchFamily="18" charset="0"/>
                  </a:rPr>
                  <a:t>值</a:t>
                </a:r>
                <a:r>
                  <a:rPr lang="zh-CN" altLang="zh-CN" dirty="0">
                    <a:solidFill>
                      <a:srgbClr val="FF0000"/>
                    </a:solidFill>
                    <a:effectLst/>
                    <a:latin typeface="+mn-ea"/>
                    <a:cs typeface="Times New Roman" panose="02020603050405020304" pitchFamily="18" charset="0"/>
                  </a:rPr>
                  <a:t>降低</a:t>
                </a:r>
                <a:r>
                  <a:rPr lang="zh-CN" altLang="zh-CN" dirty="0">
                    <a:effectLst/>
                    <a:latin typeface="+mn-ea"/>
                    <a:cs typeface="Times New Roman" panose="02020603050405020304" pitchFamily="18" charset="0"/>
                  </a:rPr>
                  <a:t>，原因是叶片</a:t>
                </a:r>
                <a:r>
                  <a:rPr lang="zh-CN" altLang="zh-CN" dirty="0">
                    <a:solidFill>
                      <a:srgbClr val="FF0000"/>
                    </a:solidFill>
                    <a:latin typeface="+mn-ea"/>
                    <a:cs typeface="Times New Roman" panose="02020603050405020304" pitchFamily="18" charset="0"/>
                  </a:rPr>
                  <a:t>叶绿素含量高</a:t>
                </a:r>
                <a:r>
                  <a:rPr lang="zh-CN" altLang="zh-CN" dirty="0">
                    <a:effectLst/>
                    <a:latin typeface="+mn-ea"/>
                    <a:cs typeface="Times New Roman" panose="02020603050405020304" pitchFamily="18" charset="0"/>
                  </a:rPr>
                  <a:t>，光合作用</a:t>
                </a:r>
                <a:r>
                  <a:rPr lang="zh-CN" altLang="zh-CN" dirty="0">
                    <a:solidFill>
                      <a:srgbClr val="FF0000"/>
                    </a:solidFill>
                    <a:latin typeface="+mn-ea"/>
                    <a:cs typeface="Times New Roman" panose="02020603050405020304" pitchFamily="18" charset="0"/>
                  </a:rPr>
                  <a:t>增强</a:t>
                </a:r>
                <a:r>
                  <a:rPr lang="zh-CN" altLang="zh-CN" dirty="0">
                    <a:effectLst/>
                    <a:latin typeface="+mn-ea"/>
                    <a:cs typeface="Times New Roman" panose="02020603050405020304" pitchFamily="18" charset="0"/>
                  </a:rPr>
                  <a:t>，叶片吸收太阳光作用</a:t>
                </a:r>
                <a:r>
                  <a:rPr lang="zh-CN" altLang="zh-CN" dirty="0">
                    <a:solidFill>
                      <a:srgbClr val="FF0000"/>
                    </a:solidFill>
                    <a:latin typeface="+mn-ea"/>
                    <a:cs typeface="Times New Roman" panose="02020603050405020304" pitchFamily="18" charset="0"/>
                  </a:rPr>
                  <a:t>显著</a:t>
                </a:r>
                <a:r>
                  <a:rPr lang="zh-CN" altLang="zh-CN" dirty="0">
                    <a:effectLst/>
                    <a:latin typeface="+mn-ea"/>
                    <a:cs typeface="Times New Roman" panose="02020603050405020304" pitchFamily="18" charset="0"/>
                  </a:rPr>
                  <a:t>，其吸收率</a:t>
                </a:r>
                <a:r>
                  <a:rPr lang="zh-CN" altLang="zh-CN" dirty="0">
                    <a:solidFill>
                      <a:srgbClr val="FF0000"/>
                    </a:solidFill>
                    <a:latin typeface="+mn-ea"/>
                    <a:cs typeface="Times New Roman" panose="02020603050405020304" pitchFamily="18" charset="0"/>
                  </a:rPr>
                  <a:t>增加</a:t>
                </a:r>
                <a:r>
                  <a:rPr lang="zh-CN" altLang="zh-CN" dirty="0">
                    <a:effectLst/>
                    <a:latin typeface="+mn-ea"/>
                    <a:cs typeface="Times New Roman" panose="02020603050405020304" pitchFamily="18" charset="0"/>
                  </a:rPr>
                  <a:t>，故反射率</a:t>
                </a:r>
                <a:r>
                  <a:rPr lang="zh-CN" altLang="zh-CN" dirty="0">
                    <a:solidFill>
                      <a:srgbClr val="FF0000"/>
                    </a:solidFill>
                    <a:latin typeface="+mn-ea"/>
                    <a:cs typeface="Times New Roman" panose="02020603050405020304" pitchFamily="18" charset="0"/>
                  </a:rPr>
                  <a:t>降低</a:t>
                </a:r>
                <a:r>
                  <a:rPr lang="zh-CN" altLang="zh-CN" dirty="0">
                    <a:effectLst/>
                    <a:latin typeface="+mn-ea"/>
                    <a:cs typeface="Times New Roman" panose="02020603050405020304" pitchFamily="18" charset="0"/>
                  </a:rPr>
                  <a:t>，导致</a:t>
                </a:r>
                <a:r>
                  <a:rPr lang="en-US" altLang="zh-CN" i="0">
                    <a:effectLst/>
                    <a:latin typeface="Cambria Math" panose="02040503050406030204" pitchFamily="18" charset="0"/>
                    <a:cs typeface="Times New Roman" panose="02020603050405020304" pitchFamily="18" charset="0"/>
                  </a:rPr>
                  <a:t>𝑓</a:t>
                </a:r>
                <a:r>
                  <a:rPr lang="zh-CN" altLang="zh-CN" i="0">
                    <a:effectLst/>
                    <a:latin typeface="Cambria Math" panose="02040503050406030204" pitchFamily="18" charset="0"/>
                    <a:cs typeface="Times New Roman" panose="02020603050405020304" pitchFamily="18" charset="0"/>
                  </a:rPr>
                  <a:t>_</a:t>
                </a:r>
                <a:r>
                  <a:rPr lang="en-US" altLang="zh-CN" i="0">
                    <a:effectLst/>
                    <a:latin typeface="Cambria Math" panose="02040503050406030204" pitchFamily="18" charset="0"/>
                    <a:cs typeface="Times New Roman" panose="02020603050405020304" pitchFamily="18" charset="0"/>
                  </a:rPr>
                  <a:t>𝑟</a:t>
                </a:r>
                <a:r>
                  <a:rPr lang="zh-CN" altLang="zh-CN" dirty="0">
                    <a:effectLst/>
                    <a:latin typeface="+mn-ea"/>
                    <a:cs typeface="Times New Roman" panose="02020603050405020304" pitchFamily="18" charset="0"/>
                  </a:rPr>
                  <a:t>值</a:t>
                </a:r>
                <a:r>
                  <a:rPr lang="zh-CN" altLang="zh-CN" dirty="0" smtClean="0">
                    <a:solidFill>
                      <a:srgbClr val="FF0000"/>
                    </a:solidFill>
                    <a:latin typeface="+mn-ea"/>
                    <a:cs typeface="Times New Roman" panose="02020603050405020304" pitchFamily="18" charset="0"/>
                  </a:rPr>
                  <a:t>降低</a:t>
                </a:r>
                <a:endParaRPr lang="en-US" altLang="zh-CN" dirty="0" smtClean="0">
                  <a:solidFill>
                    <a:srgbClr val="FF0000"/>
                  </a:solidFill>
                  <a:latin typeface="+mn-ea"/>
                  <a:cs typeface="Times New Roman" panose="02020603050405020304" pitchFamily="18" charset="0"/>
                </a:endParaRPr>
              </a:p>
              <a:p>
                <a:pPr marL="285750" indent="-285750" algn="just">
                  <a:lnSpc>
                    <a:spcPct val="130000"/>
                  </a:lnSpc>
                  <a:buFont typeface="Wingdings" panose="05000000000000000000" pitchFamily="2" charset="2"/>
                  <a:buChar char="Ø"/>
                </a:pPr>
                <a:r>
                  <a:rPr lang="zh-CN" altLang="zh-CN" kern="100" dirty="0" smtClean="0">
                    <a:latin typeface="+mn-ea"/>
                    <a:cs typeface="Times New Roman" panose="02020603050405020304" pitchFamily="18" charset="0"/>
                  </a:rPr>
                  <a:t>不同入射天顶角下，叶绿素浓度</a:t>
                </a:r>
                <a:r>
                  <a:rPr lang="zh-CN" altLang="zh-CN" kern="100" dirty="0" smtClean="0">
                    <a:solidFill>
                      <a:srgbClr val="FF0000"/>
                    </a:solidFill>
                    <a:latin typeface="+mn-ea"/>
                    <a:cs typeface="Times New Roman" panose="02020603050405020304" pitchFamily="18" charset="0"/>
                  </a:rPr>
                  <a:t>越高</a:t>
                </a:r>
                <a:r>
                  <a:rPr lang="zh-CN" altLang="zh-CN" kern="100" dirty="0" smtClean="0">
                    <a:latin typeface="+mn-ea"/>
                    <a:cs typeface="Times New Roman" panose="02020603050405020304" pitchFamily="18" charset="0"/>
                  </a:rPr>
                  <a:t>，小麦叶片各向异性相对</a:t>
                </a:r>
                <a:r>
                  <a:rPr lang="zh-CN" altLang="zh-CN" kern="100" dirty="0" smtClean="0">
                    <a:solidFill>
                      <a:srgbClr val="FF0000"/>
                    </a:solidFill>
                    <a:latin typeface="+mn-ea"/>
                    <a:cs typeface="Times New Roman" panose="02020603050405020304" pitchFamily="18" charset="0"/>
                  </a:rPr>
                  <a:t>减弱</a:t>
                </a:r>
                <a:endParaRPr lang="en-US" altLang="zh-CN" kern="100" dirty="0" smtClean="0">
                  <a:latin typeface="+mn-ea"/>
                  <a:cs typeface="Times New Roman" panose="02020603050405020304" pitchFamily="18" charset="0"/>
                </a:endParaRPr>
              </a:p>
              <a:p>
                <a:pPr algn="just">
                  <a:lnSpc>
                    <a:spcPct val="130000"/>
                  </a:lnSpc>
                </a:pPr>
                <a:endParaRPr lang="en-US" altLang="zh-CN" kern="100" dirty="0" smtClean="0">
                  <a:latin typeface="+mn-ea"/>
                  <a:cs typeface="Times New Roman" panose="02020603050405020304" pitchFamily="18" charset="0"/>
                </a:endParaRPr>
              </a:p>
              <a:p>
                <a:pPr marL="285750" indent="-285750" algn="just">
                  <a:lnSpc>
                    <a:spcPct val="130000"/>
                  </a:lnSpc>
                  <a:buFont typeface="Wingdings" panose="05000000000000000000" pitchFamily="2" charset="2"/>
                  <a:buChar char="Ø"/>
                </a:pPr>
                <a:r>
                  <a:rPr lang="zh-CN" altLang="zh-CN" kern="100" dirty="0" smtClean="0">
                    <a:latin typeface="+mn-ea"/>
                    <a:cs typeface="Times New Roman" panose="02020603050405020304" pitchFamily="18" charset="0"/>
                  </a:rPr>
                  <a:t>不同叶绿素浓度下各向异性指数均在</a:t>
                </a:r>
                <a:r>
                  <a:rPr lang="en-US" altLang="zh-CN" kern="100" dirty="0" smtClean="0">
                    <a:latin typeface="Times New Roman" panose="02020603050405020304" pitchFamily="18" charset="0"/>
                    <a:cs typeface="Times New Roman" panose="02020603050405020304" pitchFamily="18" charset="0"/>
                  </a:rPr>
                  <a:t>680nm</a:t>
                </a:r>
                <a:r>
                  <a:rPr lang="zh-CN" altLang="zh-CN" kern="100" dirty="0" smtClean="0">
                    <a:latin typeface="+mn-ea"/>
                    <a:cs typeface="Times New Roman" panose="02020603050405020304" pitchFamily="18" charset="0"/>
                  </a:rPr>
                  <a:t>附近达到</a:t>
                </a:r>
                <a:r>
                  <a:rPr lang="zh-CN" altLang="zh-CN" kern="100" dirty="0" smtClean="0">
                    <a:solidFill>
                      <a:srgbClr val="FF0000"/>
                    </a:solidFill>
                    <a:latin typeface="+mn-ea"/>
                    <a:cs typeface="Times New Roman" panose="02020603050405020304" pitchFamily="18" charset="0"/>
                  </a:rPr>
                  <a:t>峰值</a:t>
                </a:r>
                <a:r>
                  <a:rPr lang="zh-CN" altLang="zh-CN" kern="100" dirty="0" smtClean="0">
                    <a:latin typeface="+mn-ea"/>
                    <a:cs typeface="Times New Roman" panose="02020603050405020304" pitchFamily="18" charset="0"/>
                  </a:rPr>
                  <a:t>。在近红外波段，各浓度下各向异性指数趋向平稳</a:t>
                </a:r>
                <a:endParaRPr lang="en-US" altLang="zh-CN" kern="100" dirty="0" smtClean="0">
                  <a:latin typeface="+mn-ea"/>
                  <a:cs typeface="Times New Roman" panose="02020603050405020304" pitchFamily="18" charset="0"/>
                </a:endParaRPr>
              </a:p>
              <a:p>
                <a:pPr marL="285750" indent="-285750" algn="just">
                  <a:lnSpc>
                    <a:spcPct val="130000"/>
                  </a:lnSpc>
                  <a:buFont typeface="Wingdings" panose="05000000000000000000" pitchFamily="2" charset="2"/>
                  <a:buChar char="Ø"/>
                </a:pPr>
                <a:endParaRPr lang="en-US" altLang="zh-CN" dirty="0">
                  <a:solidFill>
                    <a:srgbClr val="FF0000"/>
                  </a:solidFill>
                  <a:latin typeface="+mn-ea"/>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2744829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380100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24</a:t>
            </a:fld>
            <a:endParaRPr kumimoji="1" lang="zh-CN" altLang="en-US"/>
          </a:p>
        </p:txBody>
      </p:sp>
    </p:spTree>
    <p:extLst>
      <p:ext uri="{BB962C8B-B14F-4D97-AF65-F5344CB8AC3E}">
        <p14:creationId xmlns:p14="http://schemas.microsoft.com/office/powerpoint/2010/main" val="2183172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368920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solidFill>
                  <a:prstClr val="black"/>
                </a:solidFill>
              </a:rPr>
              <a:pPr/>
              <a:t>27</a:t>
            </a:fld>
            <a:endParaRPr kumimoji="1" lang="zh-CN" altLang="en-US">
              <a:solidFill>
                <a:prstClr val="black"/>
              </a:solidFill>
            </a:endParaRPr>
          </a:p>
        </p:txBody>
      </p:sp>
    </p:spTree>
    <p:extLst>
      <p:ext uri="{BB962C8B-B14F-4D97-AF65-F5344CB8AC3E}">
        <p14:creationId xmlns:p14="http://schemas.microsoft.com/office/powerpoint/2010/main" val="1780126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802070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今天的答辩主要内容分为以下</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个部分，首先是绪论</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2426953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2644469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708323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3641138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1756731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78155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叶片作为植物光合作用的重要器官，植物生长阶段物质能量交换过程与其体内的色素等参数密切相关，而且这些色素也会影响叶片的综合表观。植物双向反射中，唯一与光谱特征有关的是叶子的反射率和透射率。通过对多角度下叶片反射率和透射率的测量可间接研究光与植物叶片细胞的相互作用。双子叶是网状结构（大豆，玉米）。</a:t>
            </a:r>
            <a:r>
              <a:rPr lang="zh-CN" altLang="en-US" dirty="0" smtClean="0">
                <a:solidFill>
                  <a:srgbClr val="FF0000"/>
                </a:solidFill>
              </a:rPr>
              <a:t>固定角度下</a:t>
            </a:r>
            <a:r>
              <a:rPr lang="zh-CN" altLang="en-US" dirty="0" smtClean="0"/>
              <a:t>叶片</a:t>
            </a:r>
            <a:r>
              <a:rPr lang="zh-CN" altLang="en-US" dirty="0" smtClean="0">
                <a:solidFill>
                  <a:srgbClr val="FF0000"/>
                </a:solidFill>
              </a:rPr>
              <a:t>光谱信息采集较片面</a:t>
            </a:r>
            <a:r>
              <a:rPr lang="zh-CN" altLang="en-US" dirty="0" smtClean="0"/>
              <a:t>，考虑光源入射角度的多角度下光谱数据获取、分析叶片营养成分含量，可提高光谱模型准确率、降低因角度产生的误差，可为农业遥感提供理论支持。</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1061387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传统的光谱测量方法仅在一个角度上对样本进行光谱分析，但单一角度的测量往往受环境、仪器等因素影响需要大量的试验样本。对于图示的目标物，从这</a:t>
            </a:r>
            <a:r>
              <a:rPr lang="en-US" altLang="zh-CN" dirty="0" smtClean="0"/>
              <a:t>5</a:t>
            </a:r>
            <a:r>
              <a:rPr lang="zh-CN" altLang="en-US" dirty="0" smtClean="0"/>
              <a:t>个方向观测到的反射率是有很大区别的</a:t>
            </a:r>
            <a:r>
              <a:rPr lang="en-US" altLang="zh-CN" dirty="0" smtClean="0"/>
              <a:t>,</a:t>
            </a:r>
            <a:r>
              <a:rPr lang="zh-CN" altLang="en-US" dirty="0" smtClean="0"/>
              <a:t>无论从哪一个方向观测</a:t>
            </a:r>
            <a:r>
              <a:rPr lang="en-US" altLang="zh-CN" dirty="0" smtClean="0"/>
              <a:t>,</a:t>
            </a:r>
            <a:r>
              <a:rPr lang="zh-CN" altLang="en-US" dirty="0" smtClean="0"/>
              <a:t>都只能了解到目标物的一个侧面。固定角度下叶片光谱信息采集较片面，考虑光源入射角度的多角度下光谱数据获取、分析叶片营养成分含量，可提高光谱模型准确率、降低因角度产生的误差，可为农业遥感提供理论支持。</a:t>
            </a:r>
          </a:p>
          <a:p>
            <a:r>
              <a:rPr lang="zh-CN" altLang="en-US" dirty="0" smtClean="0"/>
              <a:t>同时在植株三维表观重建上，植株叶片生理信息如叶绿素含量、水分含量等无法及时反馈在虚拟植株三维模型中。据此说明</a:t>
            </a:r>
            <a:r>
              <a:rPr lang="en-US" altLang="zh-CN" dirty="0" smtClean="0"/>
              <a:t>,</a:t>
            </a:r>
            <a:r>
              <a:rPr lang="zh-CN" altLang="en-US" dirty="0" smtClean="0"/>
              <a:t>仅从单一的观测角度的光谱特性提取植被生长状态信息不够的。（引出双向反射）</a:t>
            </a:r>
          </a:p>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3160856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BRDF</a:t>
            </a:r>
            <a:r>
              <a:rPr lang="zh-CN" altLang="en-US" dirty="0" smtClean="0"/>
              <a:t>是一个包含五个参数的函数，分别是入射光天顶角、方位角、反射光天顶角、方位角及波长，它表示反射光与入射光的能量比，该式也被理解成在相同入射条件下叶片在某一方向上的反射强度与理想朗伯体在该方向上的反射强度之比，双向反射分布函数描述不同入射条件下叶片表面在任意观测方向的反射特性，这种反射特性取决于叶片表面本身的特性，因此它可有效地描述叶片在半球空间的光辐射特性。入射辐照度（</a:t>
            </a:r>
            <a:r>
              <a:rPr lang="en-US" altLang="zh-CN" dirty="0" smtClean="0"/>
              <a:t>E</a:t>
            </a:r>
            <a:r>
              <a:rPr lang="zh-CN" altLang="en-US" dirty="0" smtClean="0"/>
              <a:t>）入射照度，反射辐亮度（各向亮度）副亮度在半球上的积分为入射辐照度（</a:t>
            </a:r>
            <a:r>
              <a:rPr lang="en-US" altLang="zh-CN" dirty="0" smtClean="0"/>
              <a:t>E</a:t>
            </a:r>
            <a:r>
              <a:rPr lang="zh-CN" altLang="en-US" dirty="0" smtClean="0"/>
              <a:t>），百分百反射时，</a:t>
            </a:r>
            <a:r>
              <a:rPr lang="en-US" altLang="zh-CN" dirty="0" smtClean="0"/>
              <a:t>E=L*π</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2087524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73541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1018940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14</a:t>
            </a:fld>
            <a:endParaRPr kumimoji="1" lang="zh-CN" altLang="en-US"/>
          </a:p>
        </p:txBody>
      </p:sp>
    </p:spTree>
    <p:extLst>
      <p:ext uri="{BB962C8B-B14F-4D97-AF65-F5344CB8AC3E}">
        <p14:creationId xmlns:p14="http://schemas.microsoft.com/office/powerpoint/2010/main" val="3378520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15</a:t>
            </a:fld>
            <a:endParaRPr kumimoji="1" lang="zh-CN" altLang="en-US"/>
          </a:p>
        </p:txBody>
      </p:sp>
    </p:spTree>
    <p:extLst>
      <p:ext uri="{BB962C8B-B14F-4D97-AF65-F5344CB8AC3E}">
        <p14:creationId xmlns:p14="http://schemas.microsoft.com/office/powerpoint/2010/main" val="1133977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735138" y="2152742"/>
            <a:ext cx="8721725" cy="1892300"/>
          </a:xfrm>
          <a:prstGeom prst="rect">
            <a:avLst/>
          </a:prstGeom>
        </p:spPr>
        <p:txBody>
          <a:bodyPr/>
          <a:lstStyle>
            <a:lvl1pPr algn="ctr">
              <a:defRPr lang="zh-CN" altLang="en-US" sz="7200" b="1" dirty="0">
                <a:blipFill dpi="0" rotWithShape="1">
                  <a:blip r:embed="rId2"/>
                  <a:srcRect/>
                  <a:tile tx="0" ty="0" sx="100000" sy="100000" flip="none" algn="tl"/>
                </a:blipFill>
              </a:defRPr>
            </a:lvl1pPr>
          </a:lstStyle>
          <a:p>
            <a:pPr marL="0" lvl="0" indent="0" algn="ctr">
              <a:buNone/>
            </a:pPr>
            <a:endParaRPr lang="zh-CN" altLang="en-US" dirty="0"/>
          </a:p>
        </p:txBody>
      </p:sp>
      <p:sp>
        <p:nvSpPr>
          <p:cNvPr id="10" name="文本占位符 4"/>
          <p:cNvSpPr>
            <a:spLocks noGrp="1"/>
          </p:cNvSpPr>
          <p:nvPr>
            <p:ph type="body" sz="quarter" idx="12"/>
          </p:nvPr>
        </p:nvSpPr>
        <p:spPr>
          <a:xfrm>
            <a:off x="4371603" y="1397642"/>
            <a:ext cx="3448794" cy="535531"/>
          </a:xfrm>
          <a:prstGeom prst="rect">
            <a:avLst/>
          </a:prstGeom>
        </p:spPr>
        <p:txBody>
          <a:bodyPr wrap="square">
            <a:spAutoFit/>
          </a:bodyPr>
          <a:lstStyle>
            <a:lvl1pPr marL="0" indent="0" algn="ctr">
              <a:buNone/>
              <a:defRPr lang="zh-CN" altLang="en-US" sz="3200" dirty="0"/>
            </a:lvl1pPr>
          </a:lstStyle>
          <a:p>
            <a:pPr marL="0" lvl="0" algn="ctr" defTabSz="914377"/>
            <a:endParaRPr lang="zh-CN" altLang="en-US" dirty="0"/>
          </a:p>
        </p:txBody>
      </p:sp>
      <p:sp>
        <p:nvSpPr>
          <p:cNvPr id="16" name="文本占位符 4"/>
          <p:cNvSpPr>
            <a:spLocks noGrp="1"/>
          </p:cNvSpPr>
          <p:nvPr>
            <p:ph type="body" sz="quarter" idx="13"/>
          </p:nvPr>
        </p:nvSpPr>
        <p:spPr>
          <a:xfrm>
            <a:off x="3638550" y="4349277"/>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17" name="文本占位符 4"/>
          <p:cNvSpPr>
            <a:spLocks noGrp="1"/>
          </p:cNvSpPr>
          <p:nvPr>
            <p:ph type="body" sz="quarter" idx="14"/>
          </p:nvPr>
        </p:nvSpPr>
        <p:spPr>
          <a:xfrm>
            <a:off x="3638550" y="4700503"/>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22" name="矩形 21"/>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5400000">
            <a:off x="5621563" y="-5643100"/>
            <a:ext cx="948874"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46265" y="-8837"/>
            <a:ext cx="945735" cy="942742"/>
          </a:xfrm>
          <a:prstGeom prst="rect">
            <a:avLst/>
          </a:prstGeom>
        </p:spPr>
      </p:pic>
      <p:pic>
        <p:nvPicPr>
          <p:cNvPr id="3" name="图片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3" y="-11802"/>
            <a:ext cx="950866" cy="953885"/>
          </a:xfrm>
          <a:prstGeom prst="rect">
            <a:avLst/>
          </a:prstGeom>
        </p:spPr>
      </p:pic>
    </p:spTree>
    <p:extLst>
      <p:ext uri="{BB962C8B-B14F-4D97-AF65-F5344CB8AC3E}">
        <p14:creationId xmlns:p14="http://schemas.microsoft.com/office/powerpoint/2010/main" val="1886374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
        <p:nvSpPr>
          <p:cNvPr id="3" name="文本框 2"/>
          <p:cNvSpPr txBox="1"/>
          <p:nvPr userDrawn="1"/>
        </p:nvSpPr>
        <p:spPr>
          <a:xfrm>
            <a:off x="10162018" y="6457234"/>
            <a:ext cx="2029982" cy="332399"/>
          </a:xfrm>
          <a:prstGeom prst="rect">
            <a:avLst/>
          </a:prstGeom>
          <a:noFill/>
        </p:spPr>
        <p:txBody>
          <a:bodyPr wrap="square" rtlCol="0">
            <a:spAutoFit/>
          </a:bodyPr>
          <a:lstStyle/>
          <a:p>
            <a:pPr>
              <a:lnSpc>
                <a:spcPct val="130000"/>
              </a:lnSpc>
              <a:spcBef>
                <a:spcPts val="600"/>
              </a:spcBef>
            </a:pPr>
            <a:r>
              <a:rPr lang="zh-CN" altLang="en-US" sz="1200" kern="0" dirty="0" smtClean="0">
                <a:latin typeface="微软雅黑" panose="020B0503020204020204" pitchFamily="34" charset="-122"/>
                <a:ea typeface="微软雅黑" panose="020B0503020204020204" pitchFamily="34" charset="-122"/>
                <a:cs typeface="+mn-ea"/>
                <a:sym typeface="+mn-lt"/>
              </a:rPr>
              <a:t>浙江大学硕士学位论文答辩</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6883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
        <p:nvSpPr>
          <p:cNvPr id="12" name="文本占位符 7"/>
          <p:cNvSpPr>
            <a:spLocks noGrp="1"/>
          </p:cNvSpPr>
          <p:nvPr>
            <p:ph type="body" sz="quarter" idx="14"/>
          </p:nvPr>
        </p:nvSpPr>
        <p:spPr>
          <a:xfrm>
            <a:off x="8678110" y="5033754"/>
            <a:ext cx="3170990" cy="466195"/>
          </a:xfrm>
          <a:prstGeom prst="rect">
            <a:avLst/>
          </a:prstGeom>
        </p:spPr>
        <p:txBody>
          <a:bodyPr/>
          <a:lstStyle>
            <a:lvl1pPr marL="0" indent="0">
              <a:buNone/>
              <a:defRPr/>
            </a:lvl1pPr>
          </a:lstStyle>
          <a:p>
            <a:pPr lvl="0"/>
            <a:endParaRPr lang="zh-CN" altLang="en-US" dirty="0"/>
          </a:p>
        </p:txBody>
      </p:sp>
      <p:sp>
        <p:nvSpPr>
          <p:cNvPr id="13" name="文本框 12"/>
          <p:cNvSpPr txBox="1"/>
          <p:nvPr userDrawn="1"/>
        </p:nvSpPr>
        <p:spPr>
          <a:xfrm>
            <a:off x="10162018" y="6457234"/>
            <a:ext cx="2029982" cy="332399"/>
          </a:xfrm>
          <a:prstGeom prst="rect">
            <a:avLst/>
          </a:prstGeom>
          <a:noFill/>
        </p:spPr>
        <p:txBody>
          <a:bodyPr wrap="square" rtlCol="0">
            <a:spAutoFit/>
          </a:bodyPr>
          <a:lstStyle/>
          <a:p>
            <a:pPr>
              <a:lnSpc>
                <a:spcPct val="130000"/>
              </a:lnSpc>
              <a:spcBef>
                <a:spcPts val="600"/>
              </a:spcBef>
            </a:pPr>
            <a:r>
              <a:rPr lang="zh-CN" altLang="en-US" sz="1200" kern="0" dirty="0" smtClean="0">
                <a:latin typeface="微软雅黑" panose="020B0503020204020204" pitchFamily="34" charset="-122"/>
                <a:ea typeface="微软雅黑" panose="020B0503020204020204" pitchFamily="34" charset="-122"/>
                <a:cs typeface="+mn-ea"/>
                <a:sym typeface="+mn-lt"/>
              </a:rPr>
              <a:t>浙江大学硕士学位论文答辩</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38422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六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7"/>
          <p:cNvSpPr>
            <a:spLocks noGrp="1"/>
          </p:cNvSpPr>
          <p:nvPr>
            <p:ph type="body" sz="quarter" idx="11"/>
          </p:nvPr>
        </p:nvSpPr>
        <p:spPr>
          <a:xfrm>
            <a:off x="5245099" y="3991504"/>
            <a:ext cx="3170990" cy="466195"/>
          </a:xfrm>
          <a:prstGeom prst="rect">
            <a:avLst/>
          </a:prstGeom>
        </p:spPr>
        <p:txBody>
          <a:bodyPr/>
          <a:lstStyle>
            <a:lvl1pPr marL="0" indent="0">
              <a:buNone/>
              <a:defRPr/>
            </a:lvl1pPr>
          </a:lstStyle>
          <a:p>
            <a:pPr lvl="0"/>
            <a:endParaRPr lang="zh-CN" altLang="en-US" dirty="0"/>
          </a:p>
        </p:txBody>
      </p:sp>
      <p:sp>
        <p:nvSpPr>
          <p:cNvPr id="7" name="文本占位符 7"/>
          <p:cNvSpPr>
            <a:spLocks noGrp="1"/>
          </p:cNvSpPr>
          <p:nvPr>
            <p:ph type="body" sz="quarter" idx="12"/>
          </p:nvPr>
        </p:nvSpPr>
        <p:spPr>
          <a:xfrm>
            <a:off x="8678110" y="3991504"/>
            <a:ext cx="3170990" cy="466195"/>
          </a:xfrm>
          <a:prstGeom prst="rect">
            <a:avLst/>
          </a:prstGeom>
        </p:spPr>
        <p:txBody>
          <a:bodyPr/>
          <a:lstStyle>
            <a:lvl1pPr marL="0" indent="0">
              <a:buNone/>
              <a:defRPr/>
            </a:lvl1pPr>
          </a:lstStyle>
          <a:p>
            <a:pPr lvl="0"/>
            <a:endParaRPr lang="zh-CN" altLang="en-US" dirty="0"/>
          </a:p>
        </p:txBody>
      </p:sp>
      <p:sp>
        <p:nvSpPr>
          <p:cNvPr id="8" name="文本占位符 7"/>
          <p:cNvSpPr>
            <a:spLocks noGrp="1"/>
          </p:cNvSpPr>
          <p:nvPr>
            <p:ph type="body" sz="quarter" idx="13"/>
          </p:nvPr>
        </p:nvSpPr>
        <p:spPr>
          <a:xfrm>
            <a:off x="5245099" y="5357774"/>
            <a:ext cx="3170990" cy="466195"/>
          </a:xfrm>
          <a:prstGeom prst="rect">
            <a:avLst/>
          </a:prstGeom>
        </p:spPr>
        <p:txBody>
          <a:bodyPr/>
          <a:lstStyle>
            <a:lvl1pPr marL="0" indent="0">
              <a:buNone/>
              <a:defRPr/>
            </a:lvl1pPr>
          </a:lstStyle>
          <a:p>
            <a:pPr lvl="0"/>
            <a:endParaRPr lang="zh-CN" altLang="en-US" dirty="0"/>
          </a:p>
        </p:txBody>
      </p:sp>
      <p:sp>
        <p:nvSpPr>
          <p:cNvPr id="9" name="文本占位符 7"/>
          <p:cNvSpPr>
            <a:spLocks noGrp="1"/>
          </p:cNvSpPr>
          <p:nvPr>
            <p:ph type="body" sz="quarter" idx="14"/>
          </p:nvPr>
        </p:nvSpPr>
        <p:spPr>
          <a:xfrm>
            <a:off x="8678110" y="5357774"/>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5"/>
          </p:nvPr>
        </p:nvSpPr>
        <p:spPr>
          <a:xfrm>
            <a:off x="5245099" y="4674639"/>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6"/>
          </p:nvPr>
        </p:nvSpPr>
        <p:spPr>
          <a:xfrm>
            <a:off x="8678110" y="4674639"/>
            <a:ext cx="3170990" cy="466195"/>
          </a:xfrm>
          <a:prstGeom prst="rect">
            <a:avLst/>
          </a:prstGeom>
        </p:spPr>
        <p:txBody>
          <a:bodyPr/>
          <a:lstStyle>
            <a:lvl1pPr marL="0" indent="0">
              <a:buNone/>
              <a:defRPr/>
            </a:lvl1pPr>
          </a:lstStyle>
          <a:p>
            <a:pPr lvl="0"/>
            <a:endParaRPr lang="zh-CN" altLang="en-US" dirty="0"/>
          </a:p>
        </p:txBody>
      </p:sp>
      <p:sp>
        <p:nvSpPr>
          <p:cNvPr id="14"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
        <p:nvSpPr>
          <p:cNvPr id="12" name="文本框 11"/>
          <p:cNvSpPr txBox="1"/>
          <p:nvPr userDrawn="1"/>
        </p:nvSpPr>
        <p:spPr>
          <a:xfrm>
            <a:off x="10162018" y="6457234"/>
            <a:ext cx="2029982" cy="332399"/>
          </a:xfrm>
          <a:prstGeom prst="rect">
            <a:avLst/>
          </a:prstGeom>
          <a:noFill/>
        </p:spPr>
        <p:txBody>
          <a:bodyPr wrap="square" rtlCol="0">
            <a:spAutoFit/>
          </a:bodyPr>
          <a:lstStyle/>
          <a:p>
            <a:pPr>
              <a:lnSpc>
                <a:spcPct val="130000"/>
              </a:lnSpc>
              <a:spcBef>
                <a:spcPts val="600"/>
              </a:spcBef>
            </a:pPr>
            <a:r>
              <a:rPr lang="zh-CN" altLang="en-US" sz="1200" kern="0" dirty="0" smtClean="0">
                <a:latin typeface="微软雅黑" panose="020B0503020204020204" pitchFamily="34" charset="-122"/>
                <a:ea typeface="微软雅黑" panose="020B0503020204020204" pitchFamily="34" charset="-122"/>
                <a:cs typeface="+mn-ea"/>
                <a:sym typeface="+mn-lt"/>
              </a:rPr>
              <a:t>浙江大学硕士学位论文答辩</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635701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981200" cy="332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405594"/>
            <a:ext cx="1955270" cy="914400"/>
          </a:xfrm>
          <a:prstGeom prst="rect">
            <a:avLst/>
          </a:prstGeom>
          <a:noFill/>
        </p:spPr>
        <p:txBody>
          <a:bodyPr/>
          <a:lstStyle>
            <a:lvl1pPr marL="0" indent="0" algn="ctr">
              <a:buNone/>
              <a:defRPr sz="60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2794000" y="2405594"/>
            <a:ext cx="6946766" cy="914400"/>
          </a:xfrm>
          <a:prstGeom prst="rect">
            <a:avLst/>
          </a:prstGeom>
          <a:noFill/>
        </p:spPr>
        <p:txBody>
          <a:bodyPr/>
          <a:lstStyle>
            <a:lvl1pPr marL="0" indent="0" algn="l">
              <a:buNone/>
              <a:defRPr sz="6000" b="1">
                <a:solidFill>
                  <a:schemeClr val="bg1"/>
                </a:solidFill>
              </a:defRPr>
            </a:lvl1pPr>
          </a:lstStyle>
          <a:p>
            <a:pPr lvl="0"/>
            <a:endParaRPr lang="zh-CN" altLang="en-US" dirty="0"/>
          </a:p>
        </p:txBody>
      </p:sp>
      <p:sp>
        <p:nvSpPr>
          <p:cNvPr id="7" name="文本框 6"/>
          <p:cNvSpPr txBox="1"/>
          <p:nvPr userDrawn="1"/>
        </p:nvSpPr>
        <p:spPr>
          <a:xfrm>
            <a:off x="10162018" y="6457234"/>
            <a:ext cx="2029982" cy="332399"/>
          </a:xfrm>
          <a:prstGeom prst="rect">
            <a:avLst/>
          </a:prstGeom>
          <a:noFill/>
        </p:spPr>
        <p:txBody>
          <a:bodyPr wrap="square" rtlCol="0">
            <a:spAutoFit/>
          </a:bodyPr>
          <a:lstStyle/>
          <a:p>
            <a:pPr>
              <a:lnSpc>
                <a:spcPct val="130000"/>
              </a:lnSpc>
              <a:spcBef>
                <a:spcPts val="600"/>
              </a:spcBef>
            </a:pPr>
            <a:r>
              <a:rPr lang="zh-CN" altLang="en-US" sz="1200" kern="0" dirty="0" smtClean="0">
                <a:latin typeface="微软雅黑" panose="020B0503020204020204" pitchFamily="34" charset="-122"/>
                <a:ea typeface="微软雅黑" panose="020B0503020204020204" pitchFamily="34" charset="-122"/>
                <a:cs typeface="+mn-ea"/>
                <a:sym typeface="+mn-lt"/>
              </a:rPr>
              <a:t>浙江大学硕士学位论文答辩</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620699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tx1"/>
                </a:solidFill>
              </a:defRPr>
            </a:lvl1pPr>
          </a:lstStyle>
          <a:p>
            <a:pPr lvl="0"/>
            <a:endParaRPr lang="zh-CN" altLang="en-US" dirty="0"/>
          </a:p>
        </p:txBody>
      </p:sp>
      <p:sp>
        <p:nvSpPr>
          <p:cNvPr id="7" name="文本框 6"/>
          <p:cNvSpPr txBox="1"/>
          <p:nvPr userDrawn="1"/>
        </p:nvSpPr>
        <p:spPr>
          <a:xfrm>
            <a:off x="10162018" y="6457234"/>
            <a:ext cx="2029982" cy="332399"/>
          </a:xfrm>
          <a:prstGeom prst="rect">
            <a:avLst/>
          </a:prstGeom>
          <a:noFill/>
        </p:spPr>
        <p:txBody>
          <a:bodyPr wrap="square" rtlCol="0">
            <a:spAutoFit/>
          </a:bodyPr>
          <a:lstStyle/>
          <a:p>
            <a:pPr>
              <a:lnSpc>
                <a:spcPct val="130000"/>
              </a:lnSpc>
              <a:spcBef>
                <a:spcPts val="600"/>
              </a:spcBef>
            </a:pPr>
            <a:r>
              <a:rPr lang="zh-CN" altLang="en-US" sz="1200" kern="0" dirty="0" smtClean="0">
                <a:latin typeface="微软雅黑" panose="020B0503020204020204" pitchFamily="34" charset="-122"/>
                <a:ea typeface="微软雅黑" panose="020B0503020204020204" pitchFamily="34" charset="-122"/>
                <a:cs typeface="+mn-ea"/>
                <a:sym typeface="+mn-lt"/>
              </a:rPr>
              <a:t>浙江大学硕士学位论文答辩</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772159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
        <p:nvSpPr>
          <p:cNvPr id="7" name="文本框 6"/>
          <p:cNvSpPr txBox="1"/>
          <p:nvPr userDrawn="1"/>
        </p:nvSpPr>
        <p:spPr>
          <a:xfrm>
            <a:off x="10162018" y="6457234"/>
            <a:ext cx="2029982" cy="332399"/>
          </a:xfrm>
          <a:prstGeom prst="rect">
            <a:avLst/>
          </a:prstGeom>
          <a:noFill/>
        </p:spPr>
        <p:txBody>
          <a:bodyPr wrap="square" rtlCol="0">
            <a:spAutoFit/>
          </a:bodyPr>
          <a:lstStyle/>
          <a:p>
            <a:pPr>
              <a:lnSpc>
                <a:spcPct val="130000"/>
              </a:lnSpc>
              <a:spcBef>
                <a:spcPts val="600"/>
              </a:spcBef>
            </a:pPr>
            <a:r>
              <a:rPr lang="zh-CN" altLang="en-US" sz="1200" kern="0" dirty="0" smtClean="0">
                <a:latin typeface="微软雅黑" panose="020B0503020204020204" pitchFamily="34" charset="-122"/>
                <a:ea typeface="微软雅黑" panose="020B0503020204020204" pitchFamily="34" charset="-122"/>
                <a:cs typeface="+mn-ea"/>
                <a:sym typeface="+mn-lt"/>
              </a:rPr>
              <a:t>浙江大学硕士学位论文答辩</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494610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
        <p:nvSpPr>
          <p:cNvPr id="7" name="文本框 6"/>
          <p:cNvSpPr txBox="1"/>
          <p:nvPr userDrawn="1"/>
        </p:nvSpPr>
        <p:spPr>
          <a:xfrm>
            <a:off x="10162018" y="6457234"/>
            <a:ext cx="2029982" cy="332399"/>
          </a:xfrm>
          <a:prstGeom prst="rect">
            <a:avLst/>
          </a:prstGeom>
          <a:noFill/>
        </p:spPr>
        <p:txBody>
          <a:bodyPr wrap="square" rtlCol="0">
            <a:spAutoFit/>
          </a:bodyPr>
          <a:lstStyle/>
          <a:p>
            <a:pPr>
              <a:lnSpc>
                <a:spcPct val="130000"/>
              </a:lnSpc>
              <a:spcBef>
                <a:spcPts val="600"/>
              </a:spcBef>
            </a:pPr>
            <a:r>
              <a:rPr lang="zh-CN" altLang="en-US" sz="1200" kern="0" dirty="0" smtClean="0">
                <a:latin typeface="微软雅黑" panose="020B0503020204020204" pitchFamily="34" charset="-122"/>
                <a:ea typeface="微软雅黑" panose="020B0503020204020204" pitchFamily="34" charset="-122"/>
                <a:cs typeface="+mn-ea"/>
                <a:sym typeface="+mn-lt"/>
              </a:rPr>
              <a:t>浙江大学硕士学位论文答辩</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702630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21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4" r:id="rId1"/>
    <p:sldLayoutId id="2147483692" r:id="rId2"/>
    <p:sldLayoutId id="2147483687" r:id="rId3"/>
    <p:sldLayoutId id="2147483688" r:id="rId4"/>
    <p:sldLayoutId id="2147483686" r:id="rId5"/>
    <p:sldLayoutId id="2147483682" r:id="rId6"/>
    <p:sldLayoutId id="2147483690" r:id="rId7"/>
    <p:sldLayoutId id="2147483691" r:id="rId8"/>
    <p:sldLayoutId id="2147483662"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49.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9.xml"/><Relationship Id="rId7" Type="http://schemas.openxmlformats.org/officeDocument/2006/relationships/image" Target="../media/image50.e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9.emf"/><Relationship Id="rId10" Type="http://schemas.openxmlformats.org/officeDocument/2006/relationships/image" Target="../media/image52.png"/><Relationship Id="rId4" Type="http://schemas.openxmlformats.org/officeDocument/2006/relationships/oleObject" Target="../embeddings/oleObject2.bin"/><Relationship Id="rId9" Type="http://schemas.openxmlformats.org/officeDocument/2006/relationships/image" Target="../media/image51.emf"/></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735138" y="1862601"/>
            <a:ext cx="8721725" cy="1892300"/>
          </a:xfrm>
        </p:spPr>
        <p:txBody>
          <a:bodyPr/>
          <a:lstStyle/>
          <a:p>
            <a:pPr marL="0" indent="0">
              <a:buNone/>
            </a:pPr>
            <a:r>
              <a:rPr lang="zh-CN" altLang="en-US" dirty="0" smtClean="0"/>
              <a:t>小麦叶片双向反射特性的研究</a:t>
            </a:r>
            <a:endParaRPr lang="zh-CN" altLang="en-US" dirty="0"/>
          </a:p>
        </p:txBody>
      </p:sp>
      <p:sp>
        <p:nvSpPr>
          <p:cNvPr id="4" name="文本占位符 3"/>
          <p:cNvSpPr>
            <a:spLocks noGrp="1"/>
          </p:cNvSpPr>
          <p:nvPr>
            <p:ph type="body" sz="quarter" idx="13"/>
          </p:nvPr>
        </p:nvSpPr>
        <p:spPr>
          <a:xfrm>
            <a:off x="3638549" y="4863443"/>
            <a:ext cx="4914902" cy="313932"/>
          </a:xfrm>
        </p:spPr>
        <p:txBody>
          <a:bodyPr/>
          <a:lstStyle/>
          <a:p>
            <a:pPr algn="ctr"/>
            <a:r>
              <a:rPr lang="zh-CN" altLang="en-US" dirty="0" smtClean="0">
                <a:sym typeface="+mn-lt"/>
              </a:rPr>
              <a:t>     指导</a:t>
            </a:r>
            <a:r>
              <a:rPr lang="zh-CN" altLang="en-US" dirty="0">
                <a:sym typeface="+mn-lt"/>
              </a:rPr>
              <a:t>老师</a:t>
            </a:r>
            <a:r>
              <a:rPr lang="zh-CN" altLang="en-US" dirty="0" smtClean="0">
                <a:sym typeface="+mn-lt"/>
              </a:rPr>
              <a:t>：方      慧</a:t>
            </a:r>
            <a:endParaRPr lang="zh-CN" altLang="en-US" dirty="0"/>
          </a:p>
        </p:txBody>
      </p:sp>
      <p:sp>
        <p:nvSpPr>
          <p:cNvPr id="5" name="文本占位符 4"/>
          <p:cNvSpPr>
            <a:spLocks noGrp="1"/>
          </p:cNvSpPr>
          <p:nvPr>
            <p:ph type="body" sz="quarter" idx="14"/>
          </p:nvPr>
        </p:nvSpPr>
        <p:spPr>
          <a:xfrm>
            <a:off x="3638550" y="4383980"/>
            <a:ext cx="4914902" cy="313932"/>
          </a:xfrm>
        </p:spPr>
        <p:txBody>
          <a:bodyPr/>
          <a:lstStyle/>
          <a:p>
            <a:r>
              <a:rPr lang="zh-CN" altLang="en-US" dirty="0" smtClean="0">
                <a:sym typeface="+mn-lt"/>
              </a:rPr>
              <a:t>     报  告  人</a:t>
            </a:r>
            <a:r>
              <a:rPr lang="zh-CN" altLang="en-US" dirty="0">
                <a:sym typeface="+mn-lt"/>
              </a:rPr>
              <a:t>：</a:t>
            </a:r>
            <a:r>
              <a:rPr lang="zh-CN" altLang="en-US" dirty="0" smtClean="0">
                <a:sym typeface="+mn-lt"/>
              </a:rPr>
              <a:t>张 徐 洲</a:t>
            </a:r>
            <a:endParaRPr lang="en-US" altLang="zh-CN" dirty="0">
              <a:sym typeface="+mn-lt"/>
            </a:endParaRPr>
          </a:p>
          <a:p>
            <a:pPr algn="ctr"/>
            <a:r>
              <a:rPr lang="en-US" altLang="zh-CN" dirty="0" smtClean="0"/>
              <a:t> </a:t>
            </a:r>
            <a:endParaRPr lang="zh-CN" altLang="en-US" dirty="0"/>
          </a:p>
        </p:txBody>
      </p:sp>
      <p:sp>
        <p:nvSpPr>
          <p:cNvPr id="8" name="文本占位符 3"/>
          <p:cNvSpPr>
            <a:spLocks noGrp="1"/>
          </p:cNvSpPr>
          <p:nvPr>
            <p:ph type="body" sz="quarter" idx="13"/>
          </p:nvPr>
        </p:nvSpPr>
        <p:spPr>
          <a:xfrm>
            <a:off x="3638550" y="5348881"/>
            <a:ext cx="4914902" cy="313932"/>
          </a:xfrm>
        </p:spPr>
        <p:txBody>
          <a:bodyPr/>
          <a:lstStyle/>
          <a:p>
            <a:pPr algn="ctr"/>
            <a:r>
              <a:rPr lang="zh-CN" altLang="en-US" dirty="0" smtClean="0">
                <a:sym typeface="+mn-lt"/>
              </a:rPr>
              <a:t>    报告时间：</a:t>
            </a:r>
            <a:r>
              <a:rPr lang="en-US" altLang="zh-CN" dirty="0" smtClean="0">
                <a:sym typeface="+mn-lt"/>
              </a:rPr>
              <a:t>2017.06</a:t>
            </a:r>
            <a:endParaRPr lang="zh-CN" altLang="en-US" dirty="0"/>
          </a:p>
        </p:txBody>
      </p:sp>
    </p:spTree>
    <p:extLst>
      <p:ext uri="{BB962C8B-B14F-4D97-AF65-F5344CB8AC3E}">
        <p14:creationId xmlns:p14="http://schemas.microsoft.com/office/powerpoint/2010/main" val="1190019449"/>
      </p:ext>
    </p:extLst>
  </p:cSld>
  <p:clrMapOvr>
    <a:masterClrMapping/>
  </p:clrMapOvr>
  <mc:AlternateContent xmlns:mc="http://schemas.openxmlformats.org/markup-compatibility/2006" xmlns:p14="http://schemas.microsoft.com/office/powerpoint/2010/main">
    <mc:Choice Requires="p14">
      <p:transition spd="med" p14:dur="700" advTm="15374">
        <p:fade/>
      </p:transition>
    </mc:Choice>
    <mc:Fallback xmlns="">
      <p:transition spd="med" advTm="15374">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p:txBody>
          <a:bodyPr/>
          <a:lstStyle/>
          <a:p>
            <a:r>
              <a:rPr lang="zh-CN" altLang="en-US" dirty="0" smtClean="0"/>
              <a:t>绪论</a:t>
            </a:r>
            <a:endParaRPr lang="zh-CN" altLang="en-US" dirty="0"/>
          </a:p>
        </p:txBody>
      </p:sp>
      <p:sp>
        <p:nvSpPr>
          <p:cNvPr id="5" name="文本占位符 2"/>
          <p:cNvSpPr txBox="1">
            <a:spLocks/>
          </p:cNvSpPr>
          <p:nvPr/>
        </p:nvSpPr>
        <p:spPr>
          <a:xfrm>
            <a:off x="9954228" y="212726"/>
            <a:ext cx="2238261"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5</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cs typeface="+mn-ea"/>
                <a:sym typeface="+mn-lt"/>
              </a:rPr>
              <a:t>技术路线图</a:t>
            </a:r>
            <a:endParaRPr lang="zh-CN" altLang="en-US" sz="2000" dirty="0"/>
          </a:p>
        </p:txBody>
      </p:sp>
      <p:grpSp>
        <p:nvGrpSpPr>
          <p:cNvPr id="4" name="组合 3"/>
          <p:cNvGrpSpPr/>
          <p:nvPr/>
        </p:nvGrpSpPr>
        <p:grpSpPr>
          <a:xfrm>
            <a:off x="2535626" y="714553"/>
            <a:ext cx="6905371" cy="5593136"/>
            <a:chOff x="1807757" y="1049175"/>
            <a:chExt cx="6905371" cy="5593136"/>
          </a:xfrm>
        </p:grpSpPr>
        <p:sp>
          <p:nvSpPr>
            <p:cNvPr id="77" name="圆角矩形 76"/>
            <p:cNvSpPr/>
            <p:nvPr/>
          </p:nvSpPr>
          <p:spPr>
            <a:xfrm>
              <a:off x="4609842" y="6294854"/>
              <a:ext cx="1015848" cy="325582"/>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6136736" y="1101359"/>
              <a:ext cx="1453093" cy="541965"/>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709020" y="1101359"/>
              <a:ext cx="1453093" cy="541965"/>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731392" y="1071772"/>
              <a:ext cx="1481958" cy="646331"/>
            </a:xfrm>
            <a:prstGeom prst="rect">
              <a:avLst/>
            </a:prstGeom>
            <a:noFill/>
          </p:spPr>
          <p:txBody>
            <a:bodyPr wrap="square" rtlCol="0">
              <a:spAutoFit/>
            </a:bodyPr>
            <a:lstStyle/>
            <a:p>
              <a:pPr algn="ctr"/>
              <a:r>
                <a:rPr lang="zh-CN" altLang="en-US" dirty="0" smtClean="0"/>
                <a:t>光谱模型方向性研究</a:t>
              </a:r>
              <a:endParaRPr lang="zh-CN" altLang="en-US" dirty="0"/>
            </a:p>
          </p:txBody>
        </p:sp>
        <p:sp>
          <p:nvSpPr>
            <p:cNvPr id="10" name="文本框 9"/>
            <p:cNvSpPr txBox="1"/>
            <p:nvPr/>
          </p:nvSpPr>
          <p:spPr>
            <a:xfrm>
              <a:off x="6122304" y="1049175"/>
              <a:ext cx="1481958" cy="646331"/>
            </a:xfrm>
            <a:prstGeom prst="rect">
              <a:avLst/>
            </a:prstGeom>
            <a:noFill/>
          </p:spPr>
          <p:txBody>
            <a:bodyPr wrap="square" rtlCol="0">
              <a:spAutoFit/>
            </a:bodyPr>
            <a:lstStyle/>
            <a:p>
              <a:pPr algn="ctr"/>
              <a:r>
                <a:rPr lang="zh-CN" altLang="en-US" dirty="0" smtClean="0"/>
                <a:t>双向反射分布研究</a:t>
              </a:r>
              <a:endParaRPr lang="zh-CN" altLang="en-US" dirty="0"/>
            </a:p>
          </p:txBody>
        </p:sp>
        <p:sp>
          <p:nvSpPr>
            <p:cNvPr id="11" name="文本框 10"/>
            <p:cNvSpPr txBox="1"/>
            <p:nvPr/>
          </p:nvSpPr>
          <p:spPr>
            <a:xfrm>
              <a:off x="1912881" y="2585545"/>
              <a:ext cx="1355835" cy="369332"/>
            </a:xfrm>
            <a:prstGeom prst="rect">
              <a:avLst/>
            </a:prstGeom>
            <a:solidFill>
              <a:schemeClr val="accent1">
                <a:lumMod val="60000"/>
                <a:lumOff val="40000"/>
              </a:schemeClr>
            </a:solidFill>
            <a:ln>
              <a:solidFill>
                <a:schemeClr val="tx1"/>
              </a:solidFill>
            </a:ln>
          </p:spPr>
          <p:txBody>
            <a:bodyPr wrap="square" rtlCol="0">
              <a:spAutoFit/>
            </a:bodyPr>
            <a:lstStyle/>
            <a:p>
              <a:pPr algn="ctr"/>
              <a:r>
                <a:rPr lang="zh-CN" altLang="en-US" dirty="0" smtClean="0"/>
                <a:t>全波段建模</a:t>
              </a:r>
              <a:endParaRPr lang="zh-CN" altLang="en-US" dirty="0"/>
            </a:p>
          </p:txBody>
        </p:sp>
        <p:sp>
          <p:nvSpPr>
            <p:cNvPr id="12" name="文本框 11"/>
            <p:cNvSpPr txBox="1"/>
            <p:nvPr/>
          </p:nvSpPr>
          <p:spPr>
            <a:xfrm>
              <a:off x="3568260" y="2585545"/>
              <a:ext cx="1576553" cy="369332"/>
            </a:xfrm>
            <a:prstGeom prst="rect">
              <a:avLst/>
            </a:prstGeom>
            <a:solidFill>
              <a:schemeClr val="accent1">
                <a:lumMod val="60000"/>
                <a:lumOff val="40000"/>
              </a:schemeClr>
            </a:solidFill>
            <a:ln>
              <a:solidFill>
                <a:schemeClr val="tx1"/>
              </a:solidFill>
            </a:ln>
          </p:spPr>
          <p:txBody>
            <a:bodyPr wrap="square" rtlCol="0">
              <a:spAutoFit/>
            </a:bodyPr>
            <a:lstStyle/>
            <a:p>
              <a:pPr algn="ctr"/>
              <a:r>
                <a:rPr lang="zh-CN" altLang="en-US" dirty="0" smtClean="0"/>
                <a:t>特征波段建模</a:t>
              </a:r>
              <a:endParaRPr lang="zh-CN" altLang="en-US" dirty="0"/>
            </a:p>
          </p:txBody>
        </p:sp>
        <p:grpSp>
          <p:nvGrpSpPr>
            <p:cNvPr id="13" name="组合 12"/>
            <p:cNvGrpSpPr/>
            <p:nvPr/>
          </p:nvGrpSpPr>
          <p:grpSpPr>
            <a:xfrm>
              <a:off x="2590799" y="1639613"/>
              <a:ext cx="1765738" cy="956442"/>
              <a:chOff x="2590799" y="1639613"/>
              <a:chExt cx="1765738" cy="956442"/>
            </a:xfrm>
          </p:grpSpPr>
          <p:cxnSp>
            <p:nvCxnSpPr>
              <p:cNvPr id="14" name="直接连接符 13"/>
              <p:cNvCxnSpPr/>
              <p:nvPr/>
            </p:nvCxnSpPr>
            <p:spPr>
              <a:xfrm>
                <a:off x="2590799" y="1954924"/>
                <a:ext cx="1765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590799" y="1954924"/>
                <a:ext cx="0" cy="630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356537" y="1954924"/>
                <a:ext cx="0" cy="641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473668" y="1639613"/>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直接箭头连接符 17"/>
            <p:cNvCxnSpPr/>
            <p:nvPr/>
          </p:nvCxnSpPr>
          <p:spPr>
            <a:xfrm>
              <a:off x="2590798" y="2954877"/>
              <a:ext cx="0" cy="1165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159911" y="2954877"/>
              <a:ext cx="430887" cy="1292772"/>
            </a:xfrm>
            <a:prstGeom prst="rect">
              <a:avLst/>
            </a:prstGeom>
            <a:noFill/>
          </p:spPr>
          <p:txBody>
            <a:bodyPr vert="eaVert" wrap="square" rtlCol="0">
              <a:spAutoFit/>
            </a:bodyPr>
            <a:lstStyle/>
            <a:p>
              <a:r>
                <a:rPr lang="zh-CN" altLang="en-US" sz="1600" dirty="0" smtClean="0">
                  <a:solidFill>
                    <a:srgbClr val="FF0000"/>
                  </a:solidFill>
                </a:rPr>
                <a:t>四种预处理</a:t>
              </a:r>
              <a:endParaRPr lang="zh-CN" altLang="en-US" sz="1600" dirty="0">
                <a:solidFill>
                  <a:srgbClr val="FF0000"/>
                </a:solidFill>
              </a:endParaRPr>
            </a:p>
          </p:txBody>
        </p:sp>
        <p:sp>
          <p:nvSpPr>
            <p:cNvPr id="20" name="文本框 19"/>
            <p:cNvSpPr txBox="1"/>
            <p:nvPr/>
          </p:nvSpPr>
          <p:spPr>
            <a:xfrm>
              <a:off x="2590798" y="3092981"/>
              <a:ext cx="430887" cy="849868"/>
            </a:xfrm>
            <a:prstGeom prst="rect">
              <a:avLst/>
            </a:prstGeom>
            <a:noFill/>
          </p:spPr>
          <p:txBody>
            <a:bodyPr vert="eaVert" wrap="square" rtlCol="0">
              <a:spAutoFit/>
            </a:bodyPr>
            <a:lstStyle/>
            <a:p>
              <a:r>
                <a:rPr lang="en-US" altLang="zh-CN" sz="1600" dirty="0" smtClean="0">
                  <a:solidFill>
                    <a:srgbClr val="FF0000"/>
                  </a:solidFill>
                  <a:latin typeface="Times New Roman" panose="02020603050405020304" pitchFamily="18" charset="0"/>
                  <a:cs typeface="Times New Roman" panose="02020603050405020304" pitchFamily="18" charset="0"/>
                </a:rPr>
                <a:t>PLS</a:t>
              </a:r>
              <a:r>
                <a:rPr lang="zh-CN" altLang="en-US" sz="1600" dirty="0" smtClean="0">
                  <a:solidFill>
                    <a:srgbClr val="FF0000"/>
                  </a:solidFill>
                </a:rPr>
                <a:t>建模</a:t>
              </a:r>
              <a:endParaRPr lang="zh-CN" altLang="en-US" sz="1600" dirty="0">
                <a:solidFill>
                  <a:srgbClr val="FF0000"/>
                </a:solidFill>
              </a:endParaRPr>
            </a:p>
          </p:txBody>
        </p:sp>
        <p:sp>
          <p:nvSpPr>
            <p:cNvPr id="21" name="文本框 20"/>
            <p:cNvSpPr txBox="1"/>
            <p:nvPr/>
          </p:nvSpPr>
          <p:spPr>
            <a:xfrm>
              <a:off x="1807757" y="4120055"/>
              <a:ext cx="1566081" cy="369332"/>
            </a:xfrm>
            <a:prstGeom prst="rect">
              <a:avLst/>
            </a:prstGeom>
            <a:solidFill>
              <a:schemeClr val="accent1">
                <a:lumMod val="60000"/>
                <a:lumOff val="40000"/>
              </a:schemeClr>
            </a:solidFill>
            <a:ln>
              <a:solidFill>
                <a:schemeClr val="tx1"/>
              </a:solidFill>
            </a:ln>
          </p:spPr>
          <p:txBody>
            <a:bodyPr wrap="square" rtlCol="0">
              <a:spAutoFit/>
            </a:bodyPr>
            <a:lstStyle/>
            <a:p>
              <a:pPr algn="ctr"/>
              <a:r>
                <a:rPr lang="zh-CN" altLang="en-US" dirty="0" smtClean="0"/>
                <a:t>最优接收角度</a:t>
              </a:r>
              <a:endParaRPr lang="zh-CN" altLang="en-US" dirty="0"/>
            </a:p>
          </p:txBody>
        </p:sp>
        <p:cxnSp>
          <p:nvCxnSpPr>
            <p:cNvPr id="22" name="直接箭头连接符 21"/>
            <p:cNvCxnSpPr/>
            <p:nvPr/>
          </p:nvCxnSpPr>
          <p:spPr>
            <a:xfrm>
              <a:off x="4367044" y="2935326"/>
              <a:ext cx="0" cy="1165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382749" y="3011948"/>
              <a:ext cx="882911" cy="830997"/>
            </a:xfrm>
            <a:prstGeom prst="rect">
              <a:avLst/>
            </a:prstGeom>
            <a:noFill/>
          </p:spPr>
          <p:txBody>
            <a:bodyPr wrap="square" rtlCol="0">
              <a:spAutoFit/>
            </a:bodyPr>
            <a:lstStyle/>
            <a:p>
              <a:r>
                <a:rPr lang="en-US" altLang="zh-CN" sz="1600" dirty="0" smtClean="0">
                  <a:solidFill>
                    <a:srgbClr val="FF0000"/>
                  </a:solidFill>
                  <a:latin typeface="Times New Roman" panose="02020603050405020304" pitchFamily="18" charset="0"/>
                  <a:cs typeface="Times New Roman" panose="02020603050405020304" pitchFamily="18" charset="0"/>
                </a:rPr>
                <a:t>PLS</a:t>
              </a:r>
            </a:p>
            <a:p>
              <a:r>
                <a:rPr lang="en-US" altLang="zh-CN" sz="1600" dirty="0" smtClean="0">
                  <a:solidFill>
                    <a:srgbClr val="FF0000"/>
                  </a:solidFill>
                  <a:latin typeface="Times New Roman" panose="02020603050405020304" pitchFamily="18" charset="0"/>
                  <a:cs typeface="Times New Roman" panose="02020603050405020304" pitchFamily="18" charset="0"/>
                </a:rPr>
                <a:t>MLR</a:t>
              </a:r>
            </a:p>
            <a:p>
              <a:r>
                <a:rPr lang="en-US" altLang="zh-CN" sz="1600" dirty="0" smtClean="0">
                  <a:solidFill>
                    <a:srgbClr val="FF0000"/>
                  </a:solidFill>
                  <a:latin typeface="Times New Roman" panose="02020603050405020304" pitchFamily="18" charset="0"/>
                  <a:cs typeface="Times New Roman" panose="02020603050405020304" pitchFamily="18" charset="0"/>
                </a:rPr>
                <a:t>LSSVM</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24" name="文本框 23"/>
            <p:cNvSpPr txBox="1"/>
            <p:nvPr/>
          </p:nvSpPr>
          <p:spPr>
            <a:xfrm>
              <a:off x="3647108" y="3010083"/>
              <a:ext cx="840810" cy="1015663"/>
            </a:xfrm>
            <a:prstGeom prst="rect">
              <a:avLst/>
            </a:prstGeom>
            <a:noFill/>
          </p:spPr>
          <p:txBody>
            <a:bodyPr wrap="square" rtlCol="0">
              <a:spAutoFit/>
            </a:bodyPr>
            <a:lstStyle/>
            <a:p>
              <a:r>
                <a:rPr lang="en-US" altLang="zh-CN" sz="1600" i="1" dirty="0" err="1" smtClean="0">
                  <a:solidFill>
                    <a:srgbClr val="FF0000"/>
                  </a:solidFill>
                  <a:latin typeface="Times New Roman" panose="02020603050405020304" pitchFamily="18" charset="0"/>
                  <a:cs typeface="Times New Roman" panose="02020603050405020304" pitchFamily="18" charset="0"/>
                </a:rPr>
                <a:t>Bw</a:t>
              </a:r>
              <a:endParaRPr lang="en-US" altLang="zh-CN" sz="1600" i="1" dirty="0" smtClean="0">
                <a:solidFill>
                  <a:srgbClr val="FF0000"/>
                </a:solidFill>
                <a:latin typeface="Times New Roman" panose="02020603050405020304" pitchFamily="18" charset="0"/>
                <a:cs typeface="Times New Roman" panose="02020603050405020304" pitchFamily="18" charset="0"/>
              </a:endParaRPr>
            </a:p>
            <a:p>
              <a:r>
                <a:rPr lang="en-US" altLang="zh-CN" sz="1600" i="1" dirty="0" smtClean="0">
                  <a:solidFill>
                    <a:srgbClr val="FF0000"/>
                  </a:solidFill>
                  <a:latin typeface="Times New Roman" panose="02020603050405020304" pitchFamily="18" charset="0"/>
                  <a:cs typeface="Times New Roman" panose="02020603050405020304" pitchFamily="18" charset="0"/>
                </a:rPr>
                <a:t>SPA</a:t>
              </a:r>
              <a:endParaRPr lang="en-US" altLang="zh-CN" sz="1600" dirty="0" smtClean="0">
                <a:solidFill>
                  <a:srgbClr val="FF0000"/>
                </a:solidFill>
                <a:latin typeface="Times New Roman" panose="02020603050405020304" pitchFamily="18" charset="0"/>
                <a:cs typeface="Times New Roman" panose="02020603050405020304" pitchFamily="18" charset="0"/>
              </a:endParaRPr>
            </a:p>
            <a:p>
              <a:r>
                <a:rPr lang="en-US" altLang="zh-CN" sz="1400" i="1" dirty="0" smtClean="0">
                  <a:solidFill>
                    <a:srgbClr val="FF0000"/>
                  </a:solidFill>
                  <a:latin typeface="Times New Roman" panose="02020603050405020304" pitchFamily="18" charset="0"/>
                  <a:cs typeface="Times New Roman" panose="02020603050405020304" pitchFamily="18" charset="0"/>
                </a:rPr>
                <a:t>PCA-loadings</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3802096" y="4115138"/>
              <a:ext cx="1108879" cy="369332"/>
            </a:xfrm>
            <a:prstGeom prst="rect">
              <a:avLst/>
            </a:prstGeom>
            <a:solidFill>
              <a:schemeClr val="accent1">
                <a:lumMod val="60000"/>
                <a:lumOff val="40000"/>
              </a:schemeClr>
            </a:solidFill>
            <a:ln>
              <a:solidFill>
                <a:schemeClr val="tx1"/>
              </a:solidFill>
            </a:ln>
          </p:spPr>
          <p:txBody>
            <a:bodyPr wrap="square" rtlCol="0">
              <a:spAutoFit/>
            </a:bodyPr>
            <a:lstStyle/>
            <a:p>
              <a:pPr algn="ctr"/>
              <a:r>
                <a:rPr lang="zh-CN" altLang="en-US" dirty="0" smtClean="0"/>
                <a:t>模型公式</a:t>
              </a:r>
              <a:endParaRPr lang="zh-CN" altLang="en-US" dirty="0"/>
            </a:p>
          </p:txBody>
        </p:sp>
        <p:sp>
          <p:nvSpPr>
            <p:cNvPr id="26" name="文本框 25"/>
            <p:cNvSpPr txBox="1"/>
            <p:nvPr/>
          </p:nvSpPr>
          <p:spPr>
            <a:xfrm>
              <a:off x="2806242" y="1987783"/>
              <a:ext cx="1334852" cy="307777"/>
            </a:xfrm>
            <a:prstGeom prst="rect">
              <a:avLst/>
            </a:prstGeom>
            <a:noFill/>
          </p:spPr>
          <p:txBody>
            <a:bodyPr wrap="square" rtlCol="0">
              <a:spAutoFit/>
            </a:bodyPr>
            <a:lstStyle/>
            <a:p>
              <a:r>
                <a:rPr lang="en-US" altLang="zh-CN" sz="1400" dirty="0" smtClean="0">
                  <a:solidFill>
                    <a:srgbClr val="FF0000"/>
                  </a:solidFill>
                  <a:latin typeface="Times New Roman" panose="02020603050405020304" pitchFamily="18" charset="0"/>
                  <a:cs typeface="Times New Roman" panose="02020603050405020304" pitchFamily="18" charset="0"/>
                </a:rPr>
                <a:t>44</a:t>
              </a:r>
              <a:r>
                <a:rPr lang="zh-CN" altLang="en-US" sz="1400" dirty="0" smtClean="0">
                  <a:solidFill>
                    <a:srgbClr val="FF0000"/>
                  </a:solidFill>
                  <a:latin typeface="Times New Roman" panose="02020603050405020304" pitchFamily="18" charset="0"/>
                  <a:cs typeface="Times New Roman" panose="02020603050405020304" pitchFamily="18" charset="0"/>
                </a:rPr>
                <a:t>*</a:t>
              </a:r>
              <a:r>
                <a:rPr lang="en-US" altLang="zh-CN" sz="1400" dirty="0" smtClean="0">
                  <a:solidFill>
                    <a:srgbClr val="FF0000"/>
                  </a:solidFill>
                  <a:latin typeface="Times New Roman" panose="02020603050405020304" pitchFamily="18" charset="0"/>
                  <a:cs typeface="Times New Roman" panose="02020603050405020304" pitchFamily="18" charset="0"/>
                </a:rPr>
                <a:t>144</a:t>
              </a:r>
              <a:r>
                <a:rPr lang="zh-CN" altLang="en-US" sz="1400" dirty="0" smtClean="0">
                  <a:solidFill>
                    <a:srgbClr val="FF0000"/>
                  </a:solidFill>
                </a:rPr>
                <a:t>条谱线</a:t>
              </a:r>
              <a:endParaRPr lang="zh-CN" altLang="en-US" sz="1400" dirty="0">
                <a:solidFill>
                  <a:srgbClr val="FF0000"/>
                </a:solidFill>
              </a:endParaRPr>
            </a:p>
          </p:txBody>
        </p:sp>
        <p:cxnSp>
          <p:nvCxnSpPr>
            <p:cNvPr id="27" name="直接连接符 26"/>
            <p:cNvCxnSpPr>
              <a:stCxn id="21" idx="2"/>
            </p:cNvCxnSpPr>
            <p:nvPr/>
          </p:nvCxnSpPr>
          <p:spPr>
            <a:xfrm flipH="1">
              <a:off x="2590797" y="4489387"/>
              <a:ext cx="1" cy="3663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356534" y="4499104"/>
              <a:ext cx="1" cy="3663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590796" y="4865496"/>
              <a:ext cx="1765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31" idx="0"/>
            </p:cNvCxnSpPr>
            <p:nvPr/>
          </p:nvCxnSpPr>
          <p:spPr>
            <a:xfrm>
              <a:off x="3473665" y="4865496"/>
              <a:ext cx="0" cy="5574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900843" y="5422995"/>
              <a:ext cx="1145643" cy="369332"/>
            </a:xfrm>
            <a:prstGeom prst="rect">
              <a:avLst/>
            </a:prstGeom>
            <a:solidFill>
              <a:schemeClr val="accent1">
                <a:lumMod val="60000"/>
                <a:lumOff val="40000"/>
              </a:schemeClr>
            </a:solidFill>
            <a:ln>
              <a:solidFill>
                <a:schemeClr val="tx1"/>
              </a:solidFill>
            </a:ln>
          </p:spPr>
          <p:txBody>
            <a:bodyPr wrap="square" rtlCol="0">
              <a:spAutoFit/>
            </a:bodyPr>
            <a:lstStyle/>
            <a:p>
              <a:pPr algn="ctr"/>
              <a:r>
                <a:rPr lang="zh-CN" altLang="en-US" dirty="0" smtClean="0"/>
                <a:t>误差分析</a:t>
              </a:r>
              <a:endParaRPr lang="zh-CN" altLang="en-US" dirty="0"/>
            </a:p>
          </p:txBody>
        </p:sp>
        <p:sp>
          <p:nvSpPr>
            <p:cNvPr id="32" name="文本框 31"/>
            <p:cNvSpPr txBox="1"/>
            <p:nvPr/>
          </p:nvSpPr>
          <p:spPr>
            <a:xfrm>
              <a:off x="2709020" y="4625483"/>
              <a:ext cx="1612027" cy="307777"/>
            </a:xfrm>
            <a:prstGeom prst="rect">
              <a:avLst/>
            </a:prstGeom>
            <a:noFill/>
          </p:spPr>
          <p:txBody>
            <a:bodyPr wrap="square" rtlCol="0">
              <a:spAutoFit/>
            </a:bodyPr>
            <a:lstStyle/>
            <a:p>
              <a:r>
                <a:rPr lang="en-US" altLang="zh-CN" sz="1400" dirty="0" smtClean="0">
                  <a:solidFill>
                    <a:srgbClr val="FF0000"/>
                  </a:solidFill>
                  <a:latin typeface="Times New Roman" panose="02020603050405020304" pitchFamily="18" charset="0"/>
                  <a:cs typeface="Times New Roman" panose="02020603050405020304" pitchFamily="18" charset="0"/>
                </a:rPr>
                <a:t>144</a:t>
              </a:r>
              <a:r>
                <a:rPr lang="zh-CN" altLang="en-US" sz="1400" dirty="0" smtClean="0">
                  <a:solidFill>
                    <a:srgbClr val="FF0000"/>
                  </a:solidFill>
                  <a:latin typeface="Times New Roman" panose="02020603050405020304" pitchFamily="18" charset="0"/>
                  <a:cs typeface="Times New Roman" panose="02020603050405020304" pitchFamily="18" charset="0"/>
                </a:rPr>
                <a:t>角度代入公式</a:t>
              </a:r>
              <a:endParaRPr lang="zh-CN" altLang="en-US" sz="1400" dirty="0">
                <a:solidFill>
                  <a:srgbClr val="FF0000"/>
                </a:solidFill>
              </a:endParaRPr>
            </a:p>
          </p:txBody>
        </p:sp>
        <p:grpSp>
          <p:nvGrpSpPr>
            <p:cNvPr id="33" name="组合 32"/>
            <p:cNvGrpSpPr/>
            <p:nvPr/>
          </p:nvGrpSpPr>
          <p:grpSpPr>
            <a:xfrm>
              <a:off x="5980414" y="1632071"/>
              <a:ext cx="1765738" cy="956442"/>
              <a:chOff x="2590799" y="1639613"/>
              <a:chExt cx="1765738" cy="956442"/>
            </a:xfrm>
          </p:grpSpPr>
          <p:cxnSp>
            <p:nvCxnSpPr>
              <p:cNvPr id="34" name="直接连接符 33"/>
              <p:cNvCxnSpPr/>
              <p:nvPr/>
            </p:nvCxnSpPr>
            <p:spPr>
              <a:xfrm>
                <a:off x="2590799" y="1954924"/>
                <a:ext cx="1765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2590799" y="1954924"/>
                <a:ext cx="0" cy="6306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356537" y="1954924"/>
                <a:ext cx="0" cy="641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3473668" y="1639613"/>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5447016" y="2565994"/>
              <a:ext cx="1119341" cy="369332"/>
            </a:xfrm>
            <a:prstGeom prst="rect">
              <a:avLst/>
            </a:prstGeom>
            <a:solidFill>
              <a:schemeClr val="accent1">
                <a:lumMod val="60000"/>
                <a:lumOff val="40000"/>
              </a:schemeClr>
            </a:solidFill>
            <a:ln>
              <a:solidFill>
                <a:schemeClr val="tx1"/>
              </a:solidFill>
            </a:ln>
          </p:spPr>
          <p:txBody>
            <a:bodyPr wrap="square" rtlCol="0">
              <a:spAutoFit/>
            </a:bodyPr>
            <a:lstStyle/>
            <a:p>
              <a:pPr algn="ctr"/>
              <a:r>
                <a:rPr lang="zh-CN" altLang="en-US" dirty="0" smtClean="0"/>
                <a:t>小麦叶片</a:t>
              </a:r>
              <a:endParaRPr lang="zh-CN" altLang="en-US" dirty="0"/>
            </a:p>
          </p:txBody>
        </p:sp>
        <p:sp>
          <p:nvSpPr>
            <p:cNvPr id="39" name="文本框 38"/>
            <p:cNvSpPr txBox="1"/>
            <p:nvPr/>
          </p:nvSpPr>
          <p:spPr>
            <a:xfrm>
              <a:off x="7186481" y="2556953"/>
              <a:ext cx="1119341" cy="369332"/>
            </a:xfrm>
            <a:prstGeom prst="rect">
              <a:avLst/>
            </a:prstGeom>
            <a:solidFill>
              <a:schemeClr val="accent1">
                <a:lumMod val="60000"/>
                <a:lumOff val="40000"/>
              </a:schemeClr>
            </a:solidFill>
            <a:ln>
              <a:solidFill>
                <a:schemeClr val="tx1"/>
              </a:solidFill>
            </a:ln>
          </p:spPr>
          <p:txBody>
            <a:bodyPr wrap="square" rtlCol="0">
              <a:spAutoFit/>
            </a:bodyPr>
            <a:lstStyle/>
            <a:p>
              <a:pPr algn="ctr"/>
              <a:r>
                <a:rPr lang="zh-CN" altLang="en-US" dirty="0" smtClean="0"/>
                <a:t>玉米叶片</a:t>
              </a:r>
              <a:endParaRPr lang="zh-CN" altLang="en-US" dirty="0"/>
            </a:p>
          </p:txBody>
        </p:sp>
        <p:grpSp>
          <p:nvGrpSpPr>
            <p:cNvPr id="40" name="组合 39"/>
            <p:cNvGrpSpPr/>
            <p:nvPr/>
          </p:nvGrpSpPr>
          <p:grpSpPr>
            <a:xfrm>
              <a:off x="5268341" y="2935326"/>
              <a:ext cx="1684296" cy="993229"/>
              <a:chOff x="5814865" y="2935326"/>
              <a:chExt cx="1684296" cy="993229"/>
            </a:xfrm>
          </p:grpSpPr>
          <p:grpSp>
            <p:nvGrpSpPr>
              <p:cNvPr id="41" name="组合 40"/>
              <p:cNvGrpSpPr/>
              <p:nvPr/>
            </p:nvGrpSpPr>
            <p:grpSpPr>
              <a:xfrm>
                <a:off x="5993540" y="2935326"/>
                <a:ext cx="1166634" cy="631356"/>
                <a:chOff x="5993540" y="2935326"/>
                <a:chExt cx="1166634" cy="631356"/>
              </a:xfrm>
            </p:grpSpPr>
            <p:cxnSp>
              <p:nvCxnSpPr>
                <p:cNvPr id="45" name="直接箭头连接符 44"/>
                <p:cNvCxnSpPr/>
                <p:nvPr/>
              </p:nvCxnSpPr>
              <p:spPr>
                <a:xfrm>
                  <a:off x="6547955" y="2935326"/>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993540" y="3250637"/>
                  <a:ext cx="11666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5993540" y="3250637"/>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6547955" y="3234870"/>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7154928" y="3251371"/>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文本框 41"/>
                  <p:cNvSpPr txBox="1"/>
                  <p:nvPr/>
                </p:nvSpPr>
                <p:spPr>
                  <a:xfrm>
                    <a:off x="5814865" y="3559223"/>
                    <a:ext cx="357349"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sym typeface="Symbol" panose="05050102010706020507" pitchFamily="18" charset="2"/>
                                </a:rPr>
                              </m:ctrlPr>
                            </m:sSubPr>
                            <m:e>
                              <m:r>
                                <a:rPr lang="zh-CN" altLang="en-US" i="1" smtClean="0">
                                  <a:latin typeface="Cambria Math" panose="02040503050406030204" pitchFamily="18" charset="0"/>
                                  <a:sym typeface="Symbol" panose="05050102010706020507" pitchFamily="18" charset="2"/>
                                </a:rPr>
                                <m:t>𝜃</m:t>
                              </m:r>
                            </m:e>
                            <m:sub>
                              <m:r>
                                <a:rPr lang="en-US" altLang="zh-CN" b="0" i="1" smtClean="0">
                                  <a:latin typeface="Cambria Math" panose="02040503050406030204" pitchFamily="18" charset="0"/>
                                  <a:sym typeface="Symbol" panose="05050102010706020507" pitchFamily="18" charset="2"/>
                                </a:rPr>
                                <m:t>𝑟</m:t>
                              </m:r>
                            </m:sub>
                          </m:sSub>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814865" y="3559223"/>
                    <a:ext cx="357349" cy="369332"/>
                  </a:xfrm>
                  <a:prstGeom prst="rect">
                    <a:avLst/>
                  </a:prstGeom>
                  <a:blipFill rotWithShape="0">
                    <a:blip r:embed="rId2"/>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6348263" y="3558379"/>
                    <a:ext cx="357349"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sym typeface="Symbol" panose="05050102010706020507" pitchFamily="18" charset="2"/>
                            </a:rPr>
                            <m:t>λ</m:t>
                          </m:r>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6348263" y="3558379"/>
                    <a:ext cx="357349" cy="369332"/>
                  </a:xfrm>
                  <a:prstGeom prst="rect">
                    <a:avLst/>
                  </a:prstGeom>
                  <a:blipFill rotWithShape="0">
                    <a:blip r:embed="rId3"/>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6823883" y="3558379"/>
                    <a:ext cx="675278"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sym typeface="Symbol" panose="05050102010706020507" pitchFamily="18" charset="2"/>
                                </a:rPr>
                              </m:ctrlPr>
                            </m:sSubPr>
                            <m:e>
                              <m:r>
                                <m:rPr>
                                  <m:sty m:val="p"/>
                                </m:rPr>
                                <a:rPr lang="en-US" altLang="zh-CN" b="0" i="0" smtClean="0">
                                  <a:latin typeface="Cambria Math" panose="02040503050406030204" pitchFamily="18" charset="0"/>
                                  <a:sym typeface="Symbol" panose="05050102010706020507" pitchFamily="18" charset="2"/>
                                </a:rPr>
                                <m:t>C</m:t>
                              </m:r>
                            </m:e>
                            <m:sub>
                              <m:r>
                                <a:rPr lang="en-US" altLang="zh-CN" b="0" i="1" smtClean="0">
                                  <a:latin typeface="Cambria Math" panose="02040503050406030204" pitchFamily="18" charset="0"/>
                                  <a:sym typeface="Symbol" panose="05050102010706020507" pitchFamily="18" charset="2"/>
                                </a:rPr>
                                <m:t>𝑎</m:t>
                              </m:r>
                              <m:r>
                                <a:rPr lang="en-US" altLang="zh-CN" b="0" i="1" smtClean="0">
                                  <a:latin typeface="Cambria Math" panose="02040503050406030204" pitchFamily="18" charset="0"/>
                                  <a:sym typeface="Symbol" panose="05050102010706020507" pitchFamily="18" charset="2"/>
                                </a:rPr>
                                <m:t>+</m:t>
                              </m:r>
                              <m:r>
                                <a:rPr lang="en-US" altLang="zh-CN" b="0" i="1" smtClean="0">
                                  <a:latin typeface="Cambria Math" panose="02040503050406030204" pitchFamily="18" charset="0"/>
                                  <a:sym typeface="Symbol" panose="05050102010706020507" pitchFamily="18" charset="2"/>
                                </a:rPr>
                                <m:t>𝑏</m:t>
                              </m:r>
                            </m:sub>
                          </m:sSub>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6823883" y="3558379"/>
                    <a:ext cx="675278" cy="369332"/>
                  </a:xfrm>
                  <a:prstGeom prst="rect">
                    <a:avLst/>
                  </a:prstGeom>
                  <a:blipFill rotWithShape="0">
                    <a:blip r:embed="rId4"/>
                    <a:stretch>
                      <a:fillRect b="-1613"/>
                    </a:stretch>
                  </a:blipFill>
                  <a:ln>
                    <a:solidFill>
                      <a:schemeClr val="tx1"/>
                    </a:solidFill>
                  </a:ln>
                </p:spPr>
                <p:txBody>
                  <a:bodyPr/>
                  <a:lstStyle/>
                  <a:p>
                    <a:r>
                      <a:rPr lang="zh-CN" altLang="en-US">
                        <a:noFill/>
                      </a:rPr>
                      <a:t> </a:t>
                    </a:r>
                  </a:p>
                </p:txBody>
              </p:sp>
            </mc:Fallback>
          </mc:AlternateContent>
        </p:grpSp>
        <p:grpSp>
          <p:nvGrpSpPr>
            <p:cNvPr id="50" name="组合 49"/>
            <p:cNvGrpSpPr/>
            <p:nvPr/>
          </p:nvGrpSpPr>
          <p:grpSpPr>
            <a:xfrm>
              <a:off x="7028832" y="2935326"/>
              <a:ext cx="1684296" cy="993229"/>
              <a:chOff x="5814865" y="2935326"/>
              <a:chExt cx="1684296" cy="993229"/>
            </a:xfrm>
          </p:grpSpPr>
          <p:grpSp>
            <p:nvGrpSpPr>
              <p:cNvPr id="51" name="组合 50"/>
              <p:cNvGrpSpPr/>
              <p:nvPr/>
            </p:nvGrpSpPr>
            <p:grpSpPr>
              <a:xfrm>
                <a:off x="5993540" y="2935326"/>
                <a:ext cx="1166634" cy="631356"/>
                <a:chOff x="5993540" y="2935326"/>
                <a:chExt cx="1166634" cy="631356"/>
              </a:xfrm>
            </p:grpSpPr>
            <p:cxnSp>
              <p:nvCxnSpPr>
                <p:cNvPr id="55" name="直接箭头连接符 54"/>
                <p:cNvCxnSpPr/>
                <p:nvPr/>
              </p:nvCxnSpPr>
              <p:spPr>
                <a:xfrm>
                  <a:off x="6547955" y="2935326"/>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993540" y="3250637"/>
                  <a:ext cx="11666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5993540" y="3250637"/>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6547955" y="3234870"/>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7154928" y="3251371"/>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文本框 51"/>
                  <p:cNvSpPr txBox="1"/>
                  <p:nvPr/>
                </p:nvSpPr>
                <p:spPr>
                  <a:xfrm>
                    <a:off x="5814865" y="3559223"/>
                    <a:ext cx="357349"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sym typeface="Symbol" panose="05050102010706020507" pitchFamily="18" charset="2"/>
                                </a:rPr>
                              </m:ctrlPr>
                            </m:sSubPr>
                            <m:e>
                              <m:r>
                                <a:rPr lang="zh-CN" altLang="en-US" i="1" smtClean="0">
                                  <a:latin typeface="Cambria Math" panose="02040503050406030204" pitchFamily="18" charset="0"/>
                                  <a:sym typeface="Symbol" panose="05050102010706020507" pitchFamily="18" charset="2"/>
                                </a:rPr>
                                <m:t>𝜃</m:t>
                              </m:r>
                            </m:e>
                            <m:sub>
                              <m:r>
                                <a:rPr lang="en-US" altLang="zh-CN" b="0" i="1" smtClean="0">
                                  <a:latin typeface="Cambria Math" panose="02040503050406030204" pitchFamily="18" charset="0"/>
                                  <a:sym typeface="Symbol" panose="05050102010706020507" pitchFamily="18" charset="2"/>
                                </a:rPr>
                                <m:t>𝑟</m:t>
                              </m:r>
                            </m:sub>
                          </m:sSub>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5814865" y="3559223"/>
                    <a:ext cx="357349" cy="369332"/>
                  </a:xfrm>
                  <a:prstGeom prst="rect">
                    <a:avLst/>
                  </a:prstGeom>
                  <a:blipFill rotWithShape="0">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6348263" y="3558379"/>
                    <a:ext cx="357349"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sym typeface="Symbol" panose="05050102010706020507" pitchFamily="18" charset="2"/>
                            </a:rPr>
                            <m:t>λ</m:t>
                          </m:r>
                        </m:oMath>
                      </m:oMathPara>
                    </a14:m>
                    <a:endParaRPr lang="zh-CN" altLang="en-US" dirty="0"/>
                  </a:p>
                </p:txBody>
              </p:sp>
            </mc:Choice>
            <mc:Fallback xmlns="">
              <p:sp>
                <p:nvSpPr>
                  <p:cNvPr id="53" name="文本框 52"/>
                  <p:cNvSpPr txBox="1">
                    <a:spLocks noRot="1" noChangeAspect="1" noMove="1" noResize="1" noEditPoints="1" noAdjustHandles="1" noChangeArrowheads="1" noChangeShapeType="1" noTextEdit="1"/>
                  </p:cNvSpPr>
                  <p:nvPr/>
                </p:nvSpPr>
                <p:spPr>
                  <a:xfrm>
                    <a:off x="6348263" y="3558379"/>
                    <a:ext cx="357349" cy="369332"/>
                  </a:xfrm>
                  <a:prstGeom prst="rect">
                    <a:avLst/>
                  </a:prstGeom>
                  <a:blipFill rotWithShape="0">
                    <a:blip r:embed="rId6"/>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6823883" y="3558379"/>
                    <a:ext cx="675278" cy="36933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sym typeface="Symbol" panose="05050102010706020507" pitchFamily="18" charset="2"/>
                                </a:rPr>
                              </m:ctrlPr>
                            </m:sSubPr>
                            <m:e>
                              <m:r>
                                <m:rPr>
                                  <m:sty m:val="p"/>
                                </m:rPr>
                                <a:rPr lang="en-US" altLang="zh-CN" b="0" i="0" smtClean="0">
                                  <a:latin typeface="Cambria Math" panose="02040503050406030204" pitchFamily="18" charset="0"/>
                                  <a:sym typeface="Symbol" panose="05050102010706020507" pitchFamily="18" charset="2"/>
                                </a:rPr>
                                <m:t>C</m:t>
                              </m:r>
                            </m:e>
                            <m:sub>
                              <m:r>
                                <a:rPr lang="en-US" altLang="zh-CN" b="0" i="1" smtClean="0">
                                  <a:latin typeface="Cambria Math" panose="02040503050406030204" pitchFamily="18" charset="0"/>
                                  <a:sym typeface="Symbol" panose="05050102010706020507" pitchFamily="18" charset="2"/>
                                </a:rPr>
                                <m:t>𝑎</m:t>
                              </m:r>
                              <m:r>
                                <a:rPr lang="en-US" altLang="zh-CN" b="0" i="1" smtClean="0">
                                  <a:latin typeface="Cambria Math" panose="02040503050406030204" pitchFamily="18" charset="0"/>
                                  <a:sym typeface="Symbol" panose="05050102010706020507" pitchFamily="18" charset="2"/>
                                </a:rPr>
                                <m:t>+</m:t>
                              </m:r>
                              <m:r>
                                <a:rPr lang="en-US" altLang="zh-CN" b="0" i="1" smtClean="0">
                                  <a:latin typeface="Cambria Math" panose="02040503050406030204" pitchFamily="18" charset="0"/>
                                  <a:sym typeface="Symbol" panose="05050102010706020507" pitchFamily="18" charset="2"/>
                                </a:rPr>
                                <m:t>𝑏</m:t>
                              </m:r>
                            </m:sub>
                          </m:sSub>
                        </m:oMath>
                      </m:oMathPara>
                    </a14:m>
                    <a:endParaRPr lang="zh-CN" altLang="en-US" dirty="0"/>
                  </a:p>
                </p:txBody>
              </p:sp>
            </mc:Choice>
            <mc:Fallback xmlns="">
              <p:sp>
                <p:nvSpPr>
                  <p:cNvPr id="54" name="文本框 53"/>
                  <p:cNvSpPr txBox="1">
                    <a:spLocks noRot="1" noChangeAspect="1" noMove="1" noResize="1" noEditPoints="1" noAdjustHandles="1" noChangeArrowheads="1" noChangeShapeType="1" noTextEdit="1"/>
                  </p:cNvSpPr>
                  <p:nvPr/>
                </p:nvSpPr>
                <p:spPr>
                  <a:xfrm>
                    <a:off x="6823883" y="3558379"/>
                    <a:ext cx="675278" cy="369332"/>
                  </a:xfrm>
                  <a:prstGeom prst="rect">
                    <a:avLst/>
                  </a:prstGeom>
                  <a:blipFill rotWithShape="0">
                    <a:blip r:embed="rId7"/>
                    <a:stretch>
                      <a:fillRect b="-1613"/>
                    </a:stretch>
                  </a:blipFill>
                  <a:ln>
                    <a:solidFill>
                      <a:schemeClr val="tx1"/>
                    </a:solidFill>
                  </a:ln>
                </p:spPr>
                <p:txBody>
                  <a:bodyPr/>
                  <a:lstStyle/>
                  <a:p>
                    <a:r>
                      <a:rPr lang="zh-CN" altLang="en-US">
                        <a:noFill/>
                      </a:rPr>
                      <a:t> </a:t>
                    </a:r>
                  </a:p>
                </p:txBody>
              </p:sp>
            </mc:Fallback>
          </mc:AlternateContent>
        </p:grpSp>
        <p:cxnSp>
          <p:nvCxnSpPr>
            <p:cNvPr id="60" name="直接连接符 59"/>
            <p:cNvCxnSpPr>
              <a:stCxn id="42" idx="2"/>
            </p:cNvCxnSpPr>
            <p:nvPr/>
          </p:nvCxnSpPr>
          <p:spPr>
            <a:xfrm flipH="1">
              <a:off x="5447015" y="3928555"/>
              <a:ext cx="1" cy="186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5967289" y="3943138"/>
              <a:ext cx="1" cy="186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6608403" y="3939233"/>
              <a:ext cx="1" cy="186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7207505" y="3939233"/>
              <a:ext cx="1" cy="186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7743546" y="3939232"/>
              <a:ext cx="1" cy="186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8384660" y="3945452"/>
              <a:ext cx="1" cy="186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447015" y="4115138"/>
              <a:ext cx="29376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6910597" y="4125815"/>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5989634" y="4451636"/>
              <a:ext cx="1841926" cy="369332"/>
            </a:xfrm>
            <a:prstGeom prst="rect">
              <a:avLst/>
            </a:prstGeom>
            <a:solidFill>
              <a:schemeClr val="accent1">
                <a:lumMod val="60000"/>
                <a:lumOff val="40000"/>
              </a:schemeClr>
            </a:solidFill>
            <a:ln>
              <a:solidFill>
                <a:schemeClr val="tx1"/>
              </a:solidFill>
            </a:ln>
          </p:spPr>
          <p:txBody>
            <a:bodyPr wrap="square" rtlCol="0">
              <a:spAutoFit/>
            </a:bodyPr>
            <a:lstStyle/>
            <a:p>
              <a:pPr algn="ctr"/>
              <a:r>
                <a:rPr lang="zh-CN" altLang="en-US" dirty="0" smtClean="0"/>
                <a:t>叶片扫描电镜图</a:t>
              </a:r>
              <a:endParaRPr lang="zh-CN" altLang="en-US" dirty="0"/>
            </a:p>
          </p:txBody>
        </p:sp>
        <p:cxnSp>
          <p:nvCxnSpPr>
            <p:cNvPr id="69" name="直接箭头连接符 68"/>
            <p:cNvCxnSpPr/>
            <p:nvPr/>
          </p:nvCxnSpPr>
          <p:spPr>
            <a:xfrm>
              <a:off x="6910597" y="4820968"/>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076970" y="5145996"/>
              <a:ext cx="1667254" cy="646331"/>
            </a:xfrm>
            <a:prstGeom prst="rect">
              <a:avLst/>
            </a:prstGeom>
            <a:solidFill>
              <a:schemeClr val="accent1">
                <a:lumMod val="60000"/>
                <a:lumOff val="40000"/>
              </a:schemeClr>
            </a:solidFill>
            <a:ln>
              <a:solidFill>
                <a:schemeClr val="tx1"/>
              </a:solidFill>
            </a:ln>
          </p:spPr>
          <p:txBody>
            <a:bodyPr wrap="square" rtlCol="0">
              <a:spAutoFit/>
            </a:bodyPr>
            <a:lstStyle/>
            <a:p>
              <a:pPr algn="ctr"/>
              <a:r>
                <a:rPr lang="zh-CN" altLang="en-US" dirty="0" smtClean="0"/>
                <a:t>分布差异及影响因素</a:t>
              </a:r>
              <a:endParaRPr lang="zh-CN" altLang="en-US" dirty="0"/>
            </a:p>
          </p:txBody>
        </p:sp>
        <p:cxnSp>
          <p:nvCxnSpPr>
            <p:cNvPr id="71" name="直接连接符 70"/>
            <p:cNvCxnSpPr/>
            <p:nvPr/>
          </p:nvCxnSpPr>
          <p:spPr>
            <a:xfrm flipH="1">
              <a:off x="3472371" y="5792327"/>
              <a:ext cx="1" cy="186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6910596" y="5802044"/>
              <a:ext cx="1" cy="186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472371" y="5978910"/>
              <a:ext cx="3438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5159979" y="5978910"/>
              <a:ext cx="0" cy="31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594676" y="6272979"/>
              <a:ext cx="1100273" cy="369332"/>
            </a:xfrm>
            <a:prstGeom prst="rect">
              <a:avLst/>
            </a:prstGeom>
            <a:noFill/>
            <a:ln>
              <a:noFill/>
            </a:ln>
          </p:spPr>
          <p:txBody>
            <a:bodyPr wrap="square" rtlCol="0">
              <a:spAutoFit/>
            </a:bodyPr>
            <a:lstStyle/>
            <a:p>
              <a:pPr algn="ctr"/>
              <a:r>
                <a:rPr lang="zh-CN" altLang="en-US" dirty="0" smtClean="0"/>
                <a:t>探寻规律</a:t>
              </a:r>
              <a:endParaRPr lang="zh-CN" altLang="en-US" dirty="0"/>
            </a:p>
          </p:txBody>
        </p:sp>
        <p:sp>
          <p:nvSpPr>
            <p:cNvPr id="78" name="文本框 77"/>
            <p:cNvSpPr txBox="1"/>
            <p:nvPr/>
          </p:nvSpPr>
          <p:spPr>
            <a:xfrm>
              <a:off x="6312777" y="4112422"/>
              <a:ext cx="1334852" cy="307777"/>
            </a:xfrm>
            <a:prstGeom prst="rect">
              <a:avLst/>
            </a:prstGeom>
            <a:noFill/>
          </p:spPr>
          <p:txBody>
            <a:bodyPr wrap="square" rtlCol="0">
              <a:spAutoFit/>
            </a:bodyPr>
            <a:lstStyle/>
            <a:p>
              <a:r>
                <a:rPr lang="zh-CN" altLang="en-US" sz="1400" dirty="0" smtClean="0">
                  <a:solidFill>
                    <a:srgbClr val="FF0000"/>
                  </a:solidFill>
                </a:rPr>
                <a:t>双向反射分布</a:t>
              </a:r>
              <a:endParaRPr lang="zh-CN" altLang="en-US" sz="1400" dirty="0">
                <a:solidFill>
                  <a:srgbClr val="FF0000"/>
                </a:solidFill>
              </a:endParaRPr>
            </a:p>
          </p:txBody>
        </p:sp>
      </p:grpSp>
    </p:spTree>
    <p:extLst>
      <p:ext uri="{BB962C8B-B14F-4D97-AF65-F5344CB8AC3E}">
        <p14:creationId xmlns:p14="http://schemas.microsoft.com/office/powerpoint/2010/main" val="346751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zh-CN" altLang="en-US" dirty="0" smtClean="0">
                <a:cs typeface="+mn-ea"/>
                <a:sym typeface="+mn-lt"/>
              </a:rPr>
              <a:t>材料与方法</a:t>
            </a:r>
            <a:endParaRPr lang="zh-CN" altLang="en-US" dirty="0"/>
          </a:p>
        </p:txBody>
      </p:sp>
    </p:spTree>
    <p:extLst>
      <p:ext uri="{BB962C8B-B14F-4D97-AF65-F5344CB8AC3E}">
        <p14:creationId xmlns:p14="http://schemas.microsoft.com/office/powerpoint/2010/main" val="401888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zh-CN" altLang="en-US" dirty="0" smtClean="0"/>
              <a:t>材料与方法</a:t>
            </a:r>
            <a:endParaRPr lang="zh-CN" altLang="en-US" dirty="0"/>
          </a:p>
        </p:txBody>
      </p:sp>
      <p:sp>
        <p:nvSpPr>
          <p:cNvPr id="27" name="文本占位符 2"/>
          <p:cNvSpPr txBox="1">
            <a:spLocks/>
          </p:cNvSpPr>
          <p:nvPr/>
        </p:nvSpPr>
        <p:spPr>
          <a:xfrm>
            <a:off x="10181492" y="212726"/>
            <a:ext cx="2010997"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1</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cs typeface="+mn-ea"/>
                <a:sym typeface="+mn-lt"/>
              </a:rPr>
              <a:t>试验材料</a:t>
            </a:r>
            <a:endParaRPr lang="zh-CN" altLang="en-US" sz="2000" dirty="0"/>
          </a:p>
        </p:txBody>
      </p:sp>
      <p:sp>
        <p:nvSpPr>
          <p:cNvPr id="4" name="矩形 3"/>
          <p:cNvSpPr/>
          <p:nvPr/>
        </p:nvSpPr>
        <p:spPr>
          <a:xfrm>
            <a:off x="701263" y="1072634"/>
            <a:ext cx="9339552" cy="369332"/>
          </a:xfrm>
          <a:prstGeom prst="rect">
            <a:avLst/>
          </a:prstGeom>
        </p:spPr>
        <p:txBody>
          <a:bodyPr wrap="square">
            <a:spAutoFit/>
          </a:bodyPr>
          <a:lstStyle/>
          <a:p>
            <a:r>
              <a:rPr lang="zh-CN" altLang="en-US" dirty="0">
                <a:solidFill>
                  <a:srgbClr val="FF0000"/>
                </a:solidFill>
              </a:rPr>
              <a:t>试验</a:t>
            </a:r>
            <a:r>
              <a:rPr lang="zh-CN" altLang="en-US" dirty="0" smtClean="0">
                <a:solidFill>
                  <a:srgbClr val="FF0000"/>
                </a:solidFill>
              </a:rPr>
              <a:t>材料</a:t>
            </a:r>
            <a:r>
              <a:rPr lang="zh-CN" altLang="en-US" dirty="0" smtClean="0"/>
              <a:t>：小麦叶片（</a:t>
            </a:r>
            <a:r>
              <a:rPr lang="zh-CN" altLang="en-US" dirty="0"/>
              <a:t>浓烟</a:t>
            </a:r>
            <a:r>
              <a:rPr lang="en-US" altLang="zh-CN" dirty="0"/>
              <a:t>19</a:t>
            </a:r>
            <a:r>
              <a:rPr lang="zh-CN" altLang="en-US" dirty="0" smtClean="0"/>
              <a:t>号），</a:t>
            </a:r>
            <a:r>
              <a:rPr lang="zh-CN" altLang="en-US" dirty="0"/>
              <a:t>种植于浙江大学紫金港校区农业物联网平台</a:t>
            </a:r>
            <a:r>
              <a:rPr lang="zh-CN" altLang="en-US" dirty="0" smtClean="0"/>
              <a:t>内</a:t>
            </a:r>
            <a:endParaRPr lang="zh-CN" altLang="en-US" dirty="0"/>
          </a:p>
        </p:txBody>
      </p:sp>
      <p:sp>
        <p:nvSpPr>
          <p:cNvPr id="6" name="矩形 5"/>
          <p:cNvSpPr/>
          <p:nvPr/>
        </p:nvSpPr>
        <p:spPr>
          <a:xfrm>
            <a:off x="701263" y="1600172"/>
            <a:ext cx="1178337" cy="369332"/>
          </a:xfrm>
          <a:prstGeom prst="rect">
            <a:avLst/>
          </a:prstGeom>
        </p:spPr>
        <p:txBody>
          <a:bodyPr wrap="square">
            <a:spAutoFit/>
          </a:bodyPr>
          <a:lstStyle/>
          <a:p>
            <a:r>
              <a:rPr lang="zh-CN" altLang="en-US" dirty="0" smtClean="0">
                <a:solidFill>
                  <a:srgbClr val="FF0000"/>
                </a:solidFill>
              </a:rPr>
              <a:t>试验步骤</a:t>
            </a:r>
            <a:r>
              <a:rPr lang="zh-CN" altLang="en-US" dirty="0" smtClean="0"/>
              <a:t>：</a:t>
            </a:r>
            <a:endParaRPr lang="zh-CN" altLang="en-US" dirty="0"/>
          </a:p>
        </p:txBody>
      </p:sp>
      <p:grpSp>
        <p:nvGrpSpPr>
          <p:cNvPr id="38" name="组合 37"/>
          <p:cNvGrpSpPr/>
          <p:nvPr/>
        </p:nvGrpSpPr>
        <p:grpSpPr>
          <a:xfrm>
            <a:off x="1312459" y="1969504"/>
            <a:ext cx="7809523" cy="3539132"/>
            <a:chOff x="1008009" y="1763766"/>
            <a:chExt cx="7809523" cy="3539132"/>
          </a:xfrm>
        </p:grpSpPr>
        <p:sp>
          <p:nvSpPr>
            <p:cNvPr id="7" name="矩形 6"/>
            <p:cNvSpPr/>
            <p:nvPr/>
          </p:nvSpPr>
          <p:spPr>
            <a:xfrm>
              <a:off x="3781693" y="2291111"/>
              <a:ext cx="2262158" cy="369332"/>
            </a:xfrm>
            <a:prstGeom prst="rect">
              <a:avLst/>
            </a:prstGeom>
            <a:solidFill>
              <a:schemeClr val="accent1">
                <a:lumMod val="40000"/>
                <a:lumOff val="60000"/>
              </a:schemeClr>
            </a:solidFill>
            <a:ln>
              <a:solidFill>
                <a:schemeClr val="accent2"/>
              </a:solidFill>
            </a:ln>
          </p:spPr>
          <p:txBody>
            <a:bodyPr wrap="none">
              <a:spAutoFit/>
            </a:bodyPr>
            <a:lstStyle/>
            <a:p>
              <a:r>
                <a:rPr lang="zh-CN" altLang="en-US" dirty="0"/>
                <a:t>放置白板于样品台上</a:t>
              </a:r>
            </a:p>
          </p:txBody>
        </p:sp>
        <p:sp>
          <p:nvSpPr>
            <p:cNvPr id="8" name="矩形 7"/>
            <p:cNvSpPr/>
            <p:nvPr/>
          </p:nvSpPr>
          <p:spPr>
            <a:xfrm>
              <a:off x="3204612" y="1763766"/>
              <a:ext cx="3416320" cy="369332"/>
            </a:xfrm>
            <a:prstGeom prst="rect">
              <a:avLst/>
            </a:prstGeom>
            <a:solidFill>
              <a:schemeClr val="accent1">
                <a:lumMod val="40000"/>
                <a:lumOff val="60000"/>
              </a:schemeClr>
            </a:solidFill>
            <a:ln>
              <a:solidFill>
                <a:schemeClr val="accent2"/>
              </a:solidFill>
            </a:ln>
          </p:spPr>
          <p:txBody>
            <a:bodyPr wrap="none">
              <a:spAutoFit/>
            </a:bodyPr>
            <a:lstStyle/>
            <a:p>
              <a:r>
                <a:rPr lang="zh-CN" altLang="en-US" dirty="0"/>
                <a:t>固定光源位置及反射光探头位置</a:t>
              </a:r>
            </a:p>
          </p:txBody>
        </p:sp>
        <p:sp>
          <p:nvSpPr>
            <p:cNvPr id="9" name="矩形 8"/>
            <p:cNvSpPr/>
            <p:nvPr/>
          </p:nvSpPr>
          <p:spPr>
            <a:xfrm>
              <a:off x="3550860" y="2818456"/>
              <a:ext cx="2723823" cy="369332"/>
            </a:xfrm>
            <a:prstGeom prst="rect">
              <a:avLst/>
            </a:prstGeom>
            <a:solidFill>
              <a:schemeClr val="accent1">
                <a:lumMod val="40000"/>
                <a:lumOff val="60000"/>
              </a:schemeClr>
            </a:solidFill>
            <a:ln>
              <a:solidFill>
                <a:schemeClr val="accent2"/>
              </a:solidFill>
            </a:ln>
          </p:spPr>
          <p:txBody>
            <a:bodyPr wrap="none">
              <a:spAutoFit/>
            </a:bodyPr>
            <a:lstStyle/>
            <a:p>
              <a:r>
                <a:rPr lang="zh-CN" altLang="en-US" dirty="0"/>
                <a:t>调节积分时间以避免曝光</a:t>
              </a:r>
            </a:p>
          </p:txBody>
        </p:sp>
        <p:sp>
          <p:nvSpPr>
            <p:cNvPr id="10" name="矩形 9"/>
            <p:cNvSpPr/>
            <p:nvPr/>
          </p:nvSpPr>
          <p:spPr>
            <a:xfrm>
              <a:off x="2886835" y="3346034"/>
              <a:ext cx="4031873" cy="369332"/>
            </a:xfrm>
            <a:prstGeom prst="rect">
              <a:avLst/>
            </a:prstGeom>
            <a:solidFill>
              <a:schemeClr val="accent1">
                <a:lumMod val="40000"/>
                <a:lumOff val="60000"/>
              </a:schemeClr>
            </a:solidFill>
            <a:ln>
              <a:solidFill>
                <a:schemeClr val="accent2"/>
              </a:solidFill>
            </a:ln>
          </p:spPr>
          <p:txBody>
            <a:bodyPr wrap="none">
              <a:spAutoFit/>
            </a:bodyPr>
            <a:lstStyle/>
            <a:p>
              <a:r>
                <a:rPr lang="zh-CN" altLang="en-US" dirty="0"/>
                <a:t>测量白板</a:t>
              </a:r>
              <a:r>
                <a:rPr lang="zh-CN" altLang="en-US" dirty="0" smtClean="0"/>
                <a:t>在</a:t>
              </a:r>
              <a:r>
                <a:rPr lang="en-US" altLang="zh-CN" dirty="0" smtClean="0"/>
                <a:t>144</a:t>
              </a:r>
              <a:r>
                <a:rPr lang="zh-CN" altLang="en-US" dirty="0" smtClean="0"/>
                <a:t>个角度处的</a:t>
              </a:r>
              <a:r>
                <a:rPr lang="zh-CN" altLang="en-US" dirty="0"/>
                <a:t>反射能量值</a:t>
              </a:r>
            </a:p>
          </p:txBody>
        </p:sp>
        <p:sp>
          <p:nvSpPr>
            <p:cNvPr id="28" name="矩形 27"/>
            <p:cNvSpPr/>
            <p:nvPr/>
          </p:nvSpPr>
          <p:spPr>
            <a:xfrm>
              <a:off x="2753828" y="3878876"/>
              <a:ext cx="4262705" cy="369332"/>
            </a:xfrm>
            <a:prstGeom prst="rect">
              <a:avLst/>
            </a:prstGeom>
            <a:solidFill>
              <a:schemeClr val="accent1">
                <a:lumMod val="40000"/>
                <a:lumOff val="60000"/>
              </a:schemeClr>
            </a:solidFill>
            <a:ln>
              <a:solidFill>
                <a:schemeClr val="accent2"/>
              </a:solidFill>
            </a:ln>
          </p:spPr>
          <p:txBody>
            <a:bodyPr wrap="none">
              <a:spAutoFit/>
            </a:bodyPr>
            <a:lstStyle/>
            <a:p>
              <a:r>
                <a:rPr lang="zh-CN" altLang="en-US" dirty="0"/>
                <a:t>测量各叶片</a:t>
              </a:r>
              <a:r>
                <a:rPr lang="zh-CN" altLang="en-US" dirty="0" smtClean="0"/>
                <a:t>在</a:t>
              </a:r>
              <a:r>
                <a:rPr lang="en-US" altLang="zh-CN" dirty="0" smtClean="0"/>
                <a:t>144</a:t>
              </a:r>
              <a:r>
                <a:rPr lang="zh-CN" altLang="en-US" dirty="0" smtClean="0"/>
                <a:t>个角度处的</a:t>
              </a:r>
              <a:r>
                <a:rPr lang="zh-CN" altLang="en-US" dirty="0"/>
                <a:t>反射能量值</a:t>
              </a:r>
            </a:p>
          </p:txBody>
        </p:sp>
        <p:sp>
          <p:nvSpPr>
            <p:cNvPr id="29" name="矩形 28"/>
            <p:cNvSpPr/>
            <p:nvPr/>
          </p:nvSpPr>
          <p:spPr>
            <a:xfrm>
              <a:off x="1312459" y="4400724"/>
              <a:ext cx="7200624" cy="369332"/>
            </a:xfrm>
            <a:prstGeom prst="rect">
              <a:avLst/>
            </a:prstGeom>
            <a:solidFill>
              <a:schemeClr val="accent1">
                <a:lumMod val="40000"/>
                <a:lumOff val="60000"/>
              </a:schemeClr>
            </a:solidFill>
            <a:ln>
              <a:solidFill>
                <a:schemeClr val="accent2"/>
              </a:solidFill>
            </a:ln>
          </p:spPr>
          <p:txBody>
            <a:bodyPr wrap="square">
              <a:spAutoFit/>
            </a:bodyPr>
            <a:lstStyle/>
            <a:p>
              <a:r>
                <a:rPr lang="zh-CN" altLang="en-US" dirty="0"/>
                <a:t>改变光源位置，重复步骤 </a:t>
              </a:r>
              <a:r>
                <a:rPr lang="en-US" altLang="zh-CN" dirty="0"/>
                <a:t>1-5</a:t>
              </a:r>
              <a:r>
                <a:rPr lang="zh-CN" altLang="en-US" dirty="0"/>
                <a:t>，完成不同光源位置下的叶片光谱采集</a:t>
              </a:r>
            </a:p>
          </p:txBody>
        </p:sp>
        <p:sp>
          <p:nvSpPr>
            <p:cNvPr id="30" name="矩形 29"/>
            <p:cNvSpPr/>
            <p:nvPr/>
          </p:nvSpPr>
          <p:spPr>
            <a:xfrm>
              <a:off x="1008009" y="4933566"/>
              <a:ext cx="7809523" cy="369332"/>
            </a:xfrm>
            <a:prstGeom prst="rect">
              <a:avLst/>
            </a:prstGeom>
            <a:solidFill>
              <a:schemeClr val="accent1">
                <a:lumMod val="40000"/>
                <a:lumOff val="60000"/>
              </a:schemeClr>
            </a:solidFill>
            <a:ln>
              <a:solidFill>
                <a:schemeClr val="accent2"/>
              </a:solidFill>
            </a:ln>
          </p:spPr>
          <p:txBody>
            <a:bodyPr wrap="square">
              <a:spAutoFit/>
            </a:bodyPr>
            <a:lstStyle/>
            <a:p>
              <a:r>
                <a:rPr lang="zh-CN" altLang="en-US" dirty="0" smtClean="0"/>
                <a:t>光谱测量</a:t>
              </a:r>
              <a:r>
                <a:rPr lang="zh-CN" altLang="en-US" dirty="0"/>
                <a:t>完毕后，将</a:t>
              </a:r>
              <a:r>
                <a:rPr lang="zh-CN" altLang="en-US" dirty="0" smtClean="0"/>
                <a:t>叶片密封</a:t>
              </a:r>
              <a:r>
                <a:rPr lang="zh-CN" altLang="en-US" dirty="0"/>
                <a:t>包装并编号置于保温箱内</a:t>
              </a:r>
              <a:r>
                <a:rPr lang="zh-CN" altLang="en-US" dirty="0" smtClean="0"/>
                <a:t>，用于叶绿素的</a:t>
              </a:r>
              <a:r>
                <a:rPr lang="zh-CN" altLang="en-US" dirty="0"/>
                <a:t>测量</a:t>
              </a:r>
            </a:p>
          </p:txBody>
        </p:sp>
        <p:cxnSp>
          <p:nvCxnSpPr>
            <p:cNvPr id="31" name="直接箭头连接符 30"/>
            <p:cNvCxnSpPr/>
            <p:nvPr/>
          </p:nvCxnSpPr>
          <p:spPr bwMode="auto">
            <a:xfrm>
              <a:off x="4902390" y="2089138"/>
              <a:ext cx="0" cy="276432"/>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bwMode="auto">
            <a:xfrm>
              <a:off x="4892811" y="2616646"/>
              <a:ext cx="0" cy="276432"/>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bwMode="auto">
            <a:xfrm>
              <a:off x="4884019" y="3111072"/>
              <a:ext cx="0" cy="276432"/>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bwMode="auto">
            <a:xfrm>
              <a:off x="4875227" y="3682014"/>
              <a:ext cx="0" cy="276432"/>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bwMode="auto">
            <a:xfrm>
              <a:off x="4865647" y="4185836"/>
              <a:ext cx="0" cy="276432"/>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bwMode="auto">
            <a:xfrm>
              <a:off x="4865647" y="4708512"/>
              <a:ext cx="0" cy="276432"/>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8514616" y="3508683"/>
            <a:ext cx="3333751" cy="412421"/>
          </a:xfrm>
          <a:prstGeom prst="rect">
            <a:avLst/>
          </a:prstGeom>
          <a:noFill/>
        </p:spPr>
        <p:txBody>
          <a:bodyPr wrap="square" rtlCol="0">
            <a:spAutoFit/>
          </a:bodyPr>
          <a:lstStyle/>
          <a:p>
            <a:pPr marL="285750" indent="-285750">
              <a:lnSpc>
                <a:spcPct val="130000"/>
              </a:lnSpc>
              <a:spcBef>
                <a:spcPts val="600"/>
              </a:spcBef>
              <a:buFont typeface="Wingdings" panose="05000000000000000000" pitchFamily="2" charset="2"/>
              <a:buChar char="l"/>
            </a:pPr>
            <a:r>
              <a:rPr lang="zh-CN" altLang="en-US" sz="1600" kern="0" dirty="0" smtClean="0">
                <a:latin typeface="微软雅黑" panose="020B0503020204020204" pitchFamily="34" charset="-122"/>
                <a:ea typeface="微软雅黑" panose="020B0503020204020204" pitchFamily="34" charset="-122"/>
                <a:cs typeface="+mn-ea"/>
                <a:sym typeface="+mn-lt"/>
              </a:rPr>
              <a:t>实验过程在</a:t>
            </a:r>
            <a:r>
              <a:rPr lang="zh-CN" altLang="en-US" sz="1600" kern="0" dirty="0" smtClean="0">
                <a:solidFill>
                  <a:srgbClr val="FF0000"/>
                </a:solidFill>
                <a:latin typeface="微软雅黑" panose="020B0503020204020204" pitchFamily="34" charset="-122"/>
                <a:ea typeface="微软雅黑" panose="020B0503020204020204" pitchFamily="34" charset="-122"/>
                <a:cs typeface="+mn-ea"/>
                <a:sym typeface="+mn-lt"/>
              </a:rPr>
              <a:t>黑暗环境</a:t>
            </a:r>
            <a:r>
              <a:rPr lang="zh-CN" altLang="en-US" sz="1600" kern="0" dirty="0" smtClean="0">
                <a:latin typeface="微软雅黑" panose="020B0503020204020204" pitchFamily="34" charset="-122"/>
                <a:ea typeface="微软雅黑" panose="020B0503020204020204" pitchFamily="34" charset="-122"/>
                <a:cs typeface="+mn-ea"/>
                <a:sym typeface="+mn-lt"/>
              </a:rPr>
              <a:t>中完成</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1128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zh-CN" altLang="en-US" dirty="0" smtClean="0"/>
              <a:t>材料与方法</a:t>
            </a:r>
            <a:endParaRPr lang="zh-CN" altLang="en-US" dirty="0"/>
          </a:p>
        </p:txBody>
      </p:sp>
      <p:sp>
        <p:nvSpPr>
          <p:cNvPr id="27" name="文本占位符 2"/>
          <p:cNvSpPr txBox="1">
            <a:spLocks/>
          </p:cNvSpPr>
          <p:nvPr/>
        </p:nvSpPr>
        <p:spPr>
          <a:xfrm>
            <a:off x="10163908" y="212726"/>
            <a:ext cx="2028581"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2</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latin typeface="Times New Roman" panose="02020603050405020304" pitchFamily="18" charset="0"/>
                <a:cs typeface="Times New Roman" panose="02020603050405020304" pitchFamily="18" charset="0"/>
                <a:sym typeface="+mn-lt"/>
              </a:rPr>
              <a:t>试验装置</a:t>
            </a:r>
            <a:endParaRPr lang="zh-CN" altLang="en-US" dirty="0"/>
          </a:p>
        </p:txBody>
      </p:sp>
      <p:grpSp>
        <p:nvGrpSpPr>
          <p:cNvPr id="4" name="组合 3"/>
          <p:cNvGrpSpPr/>
          <p:nvPr/>
        </p:nvGrpSpPr>
        <p:grpSpPr>
          <a:xfrm>
            <a:off x="1102810" y="1147497"/>
            <a:ext cx="9915025" cy="4131217"/>
            <a:chOff x="797250" y="1207261"/>
            <a:chExt cx="11009503" cy="4587245"/>
          </a:xfrm>
        </p:grpSpPr>
        <p:grpSp>
          <p:nvGrpSpPr>
            <p:cNvPr id="5" name="组合 4"/>
            <p:cNvGrpSpPr/>
            <p:nvPr/>
          </p:nvGrpSpPr>
          <p:grpSpPr>
            <a:xfrm>
              <a:off x="797250" y="1207261"/>
              <a:ext cx="4335462" cy="3984625"/>
              <a:chOff x="1110758" y="1857896"/>
              <a:chExt cx="4335462" cy="3984625"/>
            </a:xfrm>
          </p:grpSpPr>
          <p:pic>
            <p:nvPicPr>
              <p:cNvPr id="6"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758" y="1857896"/>
                <a:ext cx="4335462"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a:xfrm rot="20429896">
                <a:off x="2832857" y="3045157"/>
                <a:ext cx="714376" cy="335038"/>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8" name="组合 7"/>
            <p:cNvGrpSpPr/>
            <p:nvPr/>
          </p:nvGrpSpPr>
          <p:grpSpPr>
            <a:xfrm>
              <a:off x="7000670" y="1207261"/>
              <a:ext cx="4806083" cy="3985200"/>
              <a:chOff x="6556532" y="1857896"/>
              <a:chExt cx="4806083" cy="3985200"/>
            </a:xfrm>
          </p:grpSpPr>
          <p:pic>
            <p:nvPicPr>
              <p:cNvPr id="9"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532" y="1857896"/>
                <a:ext cx="4806083" cy="39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椭圆 9"/>
              <p:cNvSpPr/>
              <p:nvPr/>
            </p:nvSpPr>
            <p:spPr>
              <a:xfrm rot="14015836">
                <a:off x="9078367" y="3048303"/>
                <a:ext cx="1108037" cy="789263"/>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1" name="文本框 10"/>
            <p:cNvSpPr txBox="1"/>
            <p:nvPr/>
          </p:nvSpPr>
          <p:spPr>
            <a:xfrm>
              <a:off x="2501248" y="5384405"/>
              <a:ext cx="1159681" cy="410101"/>
            </a:xfrm>
            <a:prstGeom prst="rect">
              <a:avLst/>
            </a:prstGeom>
            <a:noFill/>
          </p:spPr>
          <p:txBody>
            <a:bodyPr wrap="square" rtlCol="0">
              <a:spAutoFit/>
            </a:bodyPr>
            <a:lstStyle/>
            <a:p>
              <a:r>
                <a:rPr lang="zh-CN" altLang="en-US" dirty="0" smtClean="0"/>
                <a:t>改进前</a:t>
              </a:r>
              <a:endParaRPr lang="zh-CN" altLang="en-US" dirty="0"/>
            </a:p>
          </p:txBody>
        </p:sp>
        <p:sp>
          <p:nvSpPr>
            <p:cNvPr id="12" name="文本框 11"/>
            <p:cNvSpPr txBox="1"/>
            <p:nvPr/>
          </p:nvSpPr>
          <p:spPr>
            <a:xfrm>
              <a:off x="8939978" y="5384405"/>
              <a:ext cx="1125385" cy="410101"/>
            </a:xfrm>
            <a:prstGeom prst="rect">
              <a:avLst/>
            </a:prstGeom>
            <a:noFill/>
          </p:spPr>
          <p:txBody>
            <a:bodyPr wrap="square" rtlCol="0">
              <a:spAutoFit/>
            </a:bodyPr>
            <a:lstStyle/>
            <a:p>
              <a:r>
                <a:rPr lang="zh-CN" altLang="en-US" dirty="0" smtClean="0"/>
                <a:t>改进后</a:t>
              </a:r>
              <a:endParaRPr lang="zh-CN" altLang="en-US" dirty="0"/>
            </a:p>
          </p:txBody>
        </p:sp>
        <p:sp>
          <p:nvSpPr>
            <p:cNvPr id="13" name="右箭头 12"/>
            <p:cNvSpPr/>
            <p:nvPr/>
          </p:nvSpPr>
          <p:spPr>
            <a:xfrm>
              <a:off x="5257066" y="2964623"/>
              <a:ext cx="1619250" cy="469900"/>
            </a:xfrm>
            <a:prstGeom prst="rightArrow">
              <a:avLst/>
            </a:prstGeom>
            <a:solidFill>
              <a:schemeClr val="accent3">
                <a:lumMod val="75000"/>
                <a:alpha val="47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291654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zh-CN" altLang="en-US" dirty="0" smtClean="0"/>
              <a:t>材料与方法</a:t>
            </a:r>
            <a:endParaRPr lang="zh-CN" altLang="en-US" dirty="0"/>
          </a:p>
        </p:txBody>
      </p:sp>
      <p:sp>
        <p:nvSpPr>
          <p:cNvPr id="27" name="文本占位符 2"/>
          <p:cNvSpPr txBox="1">
            <a:spLocks/>
          </p:cNvSpPr>
          <p:nvPr/>
        </p:nvSpPr>
        <p:spPr>
          <a:xfrm>
            <a:off x="10181492" y="212726"/>
            <a:ext cx="2010997"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2</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latin typeface="Times New Roman" panose="02020603050405020304" pitchFamily="18" charset="0"/>
                <a:cs typeface="Times New Roman" panose="02020603050405020304" pitchFamily="18" charset="0"/>
                <a:sym typeface="+mn-lt"/>
              </a:rPr>
              <a:t>试验装置</a:t>
            </a:r>
            <a:endParaRPr lang="zh-CN" altLang="en-US" dirty="0"/>
          </a:p>
        </p:txBody>
      </p:sp>
      <p:grpSp>
        <p:nvGrpSpPr>
          <p:cNvPr id="4" name="组合 3"/>
          <p:cNvGrpSpPr/>
          <p:nvPr/>
        </p:nvGrpSpPr>
        <p:grpSpPr>
          <a:xfrm>
            <a:off x="1224985" y="1040095"/>
            <a:ext cx="7789237" cy="3185801"/>
            <a:chOff x="2189866" y="928577"/>
            <a:chExt cx="7789237" cy="3185801"/>
          </a:xfrm>
        </p:grpSpPr>
        <p:grpSp>
          <p:nvGrpSpPr>
            <p:cNvPr id="5" name="组合 4"/>
            <p:cNvGrpSpPr/>
            <p:nvPr/>
          </p:nvGrpSpPr>
          <p:grpSpPr>
            <a:xfrm>
              <a:off x="2189866" y="1671357"/>
              <a:ext cx="2138937" cy="1864811"/>
              <a:chOff x="1752939" y="1244798"/>
              <a:chExt cx="2591398" cy="2491179"/>
            </a:xfrm>
          </p:grpSpPr>
          <p:pic>
            <p:nvPicPr>
              <p:cNvPr id="6" name="图片 5"/>
              <p:cNvPicPr>
                <a:picLocks noChangeAspect="1"/>
              </p:cNvPicPr>
              <p:nvPr/>
            </p:nvPicPr>
            <p:blipFill>
              <a:blip r:embed="rId3"/>
              <a:stretch>
                <a:fillRect/>
              </a:stretch>
            </p:blipFill>
            <p:spPr>
              <a:xfrm>
                <a:off x="1752939" y="1244798"/>
                <a:ext cx="2591398" cy="2491179"/>
              </a:xfrm>
              <a:prstGeom prst="rect">
                <a:avLst/>
              </a:prstGeom>
            </p:spPr>
          </p:pic>
          <p:sp>
            <p:nvSpPr>
              <p:cNvPr id="7" name="椭圆 6"/>
              <p:cNvSpPr/>
              <p:nvPr/>
            </p:nvSpPr>
            <p:spPr>
              <a:xfrm rot="7180582">
                <a:off x="2691451" y="1790982"/>
                <a:ext cx="714375" cy="335038"/>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4896365" y="1274874"/>
              <a:ext cx="5082738" cy="2839504"/>
              <a:chOff x="5663594" y="807191"/>
              <a:chExt cx="5464944" cy="3366391"/>
            </a:xfrm>
          </p:grpSpPr>
          <p:pic>
            <p:nvPicPr>
              <p:cNvPr id="9" name="图片 8"/>
              <p:cNvPicPr/>
              <p:nvPr/>
            </p:nvPicPr>
            <p:blipFill>
              <a:blip r:embed="rId4" cstate="print">
                <a:extLst>
                  <a:ext uri="{28A0092B-C50C-407E-A947-70E740481C1C}">
                    <a14:useLocalDpi xmlns:a14="http://schemas.microsoft.com/office/drawing/2010/main" val="0"/>
                  </a:ext>
                </a:extLst>
              </a:blip>
              <a:stretch>
                <a:fillRect/>
              </a:stretch>
            </p:blipFill>
            <p:spPr>
              <a:xfrm>
                <a:off x="5663594" y="807191"/>
                <a:ext cx="5464944" cy="3366391"/>
              </a:xfrm>
              <a:prstGeom prst="rect">
                <a:avLst/>
              </a:prstGeom>
            </p:spPr>
          </p:pic>
          <p:sp>
            <p:nvSpPr>
              <p:cNvPr id="10" name="椭圆 9"/>
              <p:cNvSpPr/>
              <p:nvPr/>
            </p:nvSpPr>
            <p:spPr>
              <a:xfrm rot="14028143">
                <a:off x="7695230" y="1622764"/>
                <a:ext cx="938871" cy="440326"/>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412355" y="936060"/>
              <a:ext cx="1693960" cy="338554"/>
            </a:xfrm>
            <a:prstGeom prst="rect">
              <a:avLst/>
            </a:prstGeom>
            <a:noFill/>
          </p:spPr>
          <p:txBody>
            <a:bodyPr wrap="square" rtlCol="0">
              <a:spAutoFit/>
            </a:bodyPr>
            <a:lstStyle/>
            <a:p>
              <a:r>
                <a:rPr lang="zh-CN" altLang="en-US" sz="1600" dirty="0" smtClean="0">
                  <a:solidFill>
                    <a:srgbClr val="FF0000"/>
                  </a:solidFill>
                  <a:latin typeface="微软雅黑" panose="020B0503020204020204" pitchFamily="34" charset="-122"/>
                  <a:ea typeface="微软雅黑" panose="020B0503020204020204" pitchFamily="34" charset="-122"/>
                </a:rPr>
                <a:t>改进前示意图</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543707" y="928577"/>
              <a:ext cx="1788054" cy="338554"/>
            </a:xfrm>
            <a:prstGeom prst="rect">
              <a:avLst/>
            </a:prstGeom>
            <a:noFill/>
          </p:spPr>
          <p:txBody>
            <a:bodyPr wrap="square" rtlCol="0">
              <a:spAutoFit/>
            </a:bodyPr>
            <a:lstStyle/>
            <a:p>
              <a:r>
                <a:rPr lang="zh-CN" altLang="en-US" sz="1600" dirty="0" smtClean="0">
                  <a:solidFill>
                    <a:srgbClr val="FF0000"/>
                  </a:solidFill>
                  <a:latin typeface="微软雅黑" panose="020B0503020204020204" pitchFamily="34" charset="-122"/>
                  <a:ea typeface="微软雅黑" panose="020B0503020204020204" pitchFamily="34" charset="-122"/>
                </a:rPr>
                <a:t>改进后示意图</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812800" y="4303614"/>
            <a:ext cx="9032172" cy="2130786"/>
            <a:chOff x="1659278" y="4120591"/>
            <a:chExt cx="9032172" cy="2130786"/>
          </a:xfrm>
        </p:grpSpPr>
        <p:sp>
          <p:nvSpPr>
            <p:cNvPr id="13" name="矩形 12"/>
            <p:cNvSpPr/>
            <p:nvPr/>
          </p:nvSpPr>
          <p:spPr>
            <a:xfrm>
              <a:off x="2651938" y="4120591"/>
              <a:ext cx="5426654" cy="777457"/>
            </a:xfrm>
            <a:prstGeom prst="rect">
              <a:avLst/>
            </a:prstGeom>
          </p:spPr>
          <p:txBody>
            <a:bodyPr wrap="square">
              <a:spAutoFit/>
            </a:bodyPr>
            <a:lstStyle/>
            <a:p>
              <a:pPr>
                <a:lnSpc>
                  <a:spcPct val="130000"/>
                </a:lnSpc>
              </a:pPr>
              <a:r>
                <a:rPr lang="zh-CN" altLang="en-US" dirty="0" smtClean="0">
                  <a:solidFill>
                    <a:srgbClr val="FF0000"/>
                  </a:solidFill>
                  <a:latin typeface="微软雅黑" panose="020B0503020204020204" pitchFamily="34" charset="-122"/>
                  <a:ea typeface="微软雅黑" panose="020B0503020204020204" pitchFamily="34" charset="-122"/>
                </a:rPr>
                <a:t>测量耗时短</a:t>
              </a:r>
              <a:r>
                <a:rPr lang="zh-CN" altLang="en-US" dirty="0" smtClean="0">
                  <a:latin typeface="微软雅黑" panose="020B0503020204020204" pitchFamily="34" charset="-122"/>
                  <a:ea typeface="微软雅黑" panose="020B0503020204020204" pitchFamily="34" charset="-122"/>
                </a:rPr>
                <a:t>：实现在一个接收方位角下测量多个接收天顶角处的反射光分布的功能</a:t>
              </a:r>
              <a:endParaRPr lang="en-US" altLang="zh-CN" dirty="0" smtClean="0">
                <a:latin typeface="微软雅黑" panose="020B0503020204020204" pitchFamily="34" charset="-122"/>
                <a:ea typeface="微软雅黑" panose="020B0503020204020204" pitchFamily="34" charset="-122"/>
              </a:endParaRPr>
            </a:p>
          </p:txBody>
        </p:sp>
        <p:sp>
          <p:nvSpPr>
            <p:cNvPr id="14" name="文本框 13"/>
            <p:cNvSpPr txBox="1"/>
            <p:nvPr/>
          </p:nvSpPr>
          <p:spPr>
            <a:xfrm>
              <a:off x="1659278" y="4885784"/>
              <a:ext cx="757486" cy="369332"/>
            </a:xfrm>
            <a:prstGeom prst="rect">
              <a:avLst/>
            </a:prstGeom>
            <a:noFill/>
          </p:spPr>
          <p:txBody>
            <a:bodyPr wrap="squar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优点：</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5" name="AutoShape 10"/>
            <p:cNvSpPr>
              <a:spLocks/>
            </p:cNvSpPr>
            <p:nvPr/>
          </p:nvSpPr>
          <p:spPr bwMode="auto">
            <a:xfrm rot="10800000">
              <a:off x="2412356" y="4483384"/>
              <a:ext cx="176543" cy="1174131"/>
            </a:xfrm>
            <a:prstGeom prst="rightBrace">
              <a:avLst>
                <a:gd name="adj1" fmla="val 76149"/>
                <a:gd name="adj2" fmla="val 50000"/>
              </a:avLst>
            </a:prstGeom>
            <a:noFill/>
            <a:ln w="22225">
              <a:solidFill>
                <a:schemeClr val="accent2">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defRPr/>
              </a:pPr>
              <a:endParaRPr lang="zh-CN" altLang="en-US" kern="0">
                <a:solidFill>
                  <a:srgbClr val="000000"/>
                </a:solidFill>
                <a:latin typeface="+mn-lt"/>
                <a:ea typeface="+mn-ea"/>
              </a:endParaRPr>
            </a:p>
          </p:txBody>
        </p:sp>
        <p:sp>
          <p:nvSpPr>
            <p:cNvPr id="16" name="矩形 15"/>
            <p:cNvSpPr/>
            <p:nvPr/>
          </p:nvSpPr>
          <p:spPr>
            <a:xfrm>
              <a:off x="8171017" y="4652156"/>
              <a:ext cx="2520433" cy="812530"/>
            </a:xfrm>
            <a:prstGeom prst="rect">
              <a:avLst/>
            </a:prstGeom>
          </p:spPr>
          <p:txBody>
            <a:bodyPr wrap="square">
              <a:spAutoFit/>
            </a:bodyPr>
            <a:lstStyle/>
            <a:p>
              <a:pPr>
                <a:lnSpc>
                  <a:spcPct val="130000"/>
                </a:lnSpc>
              </a:pPr>
              <a:r>
                <a:rPr lang="zh-CN" altLang="en-US" dirty="0" smtClean="0">
                  <a:solidFill>
                    <a:srgbClr val="FF0000"/>
                  </a:solidFill>
                  <a:latin typeface="微软雅黑" panose="020B0503020204020204" pitchFamily="34" charset="-122"/>
                  <a:ea typeface="微软雅黑" panose="020B0503020204020204" pitchFamily="34" charset="-122"/>
                </a:rPr>
                <a:t>实验耗时短，效率高，误差减小，测量精度高</a:t>
              </a: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2651938" y="5113821"/>
              <a:ext cx="5277119" cy="1137556"/>
            </a:xfrm>
            <a:prstGeom prst="rect">
              <a:avLst/>
            </a:prstGeom>
          </p:spPr>
          <p:txBody>
            <a:bodyPr wrap="square">
              <a:spAutoFit/>
            </a:bodyPr>
            <a:lstStyle/>
            <a:p>
              <a:pPr>
                <a:lnSpc>
                  <a:spcPct val="130000"/>
                </a:lnSpc>
              </a:pPr>
              <a:r>
                <a:rPr lang="zh-CN" altLang="en-US" dirty="0" smtClean="0">
                  <a:solidFill>
                    <a:srgbClr val="FF0000"/>
                  </a:solidFill>
                  <a:latin typeface="微软雅黑" panose="020B0503020204020204" pitchFamily="34" charset="-122"/>
                  <a:ea typeface="微软雅黑" panose="020B0503020204020204" pitchFamily="34" charset="-122"/>
                </a:rPr>
                <a:t>实验误差小</a:t>
              </a:r>
              <a:r>
                <a:rPr lang="zh-CN" altLang="en-US" dirty="0" smtClean="0">
                  <a:latin typeface="微软雅黑" panose="020B0503020204020204" pitchFamily="34" charset="-122"/>
                  <a:ea typeface="微软雅黑" panose="020B0503020204020204" pitchFamily="34" charset="-122"/>
                </a:rPr>
                <a:t>：</a:t>
              </a:r>
              <a:r>
                <a:rPr lang="zh-CN" altLang="en-US" dirty="0" smtClean="0">
                  <a:solidFill>
                    <a:srgbClr val="FF0000"/>
                  </a:solidFill>
                  <a:latin typeface="微软雅黑" panose="020B0503020204020204" pitchFamily="34" charset="-122"/>
                  <a:ea typeface="微软雅黑" panose="020B0503020204020204" pitchFamily="34" charset="-122"/>
                </a:rPr>
                <a:t>光学多路复用器</a:t>
              </a:r>
              <a:r>
                <a:rPr lang="zh-CN" altLang="en-US" dirty="0" smtClean="0">
                  <a:latin typeface="微软雅黑" panose="020B0503020204020204" pitchFamily="34" charset="-122"/>
                  <a:ea typeface="微软雅黑" panose="020B0503020204020204" pitchFamily="34" charset="-122"/>
                </a:rPr>
                <a:t>、</a:t>
              </a:r>
              <a:r>
                <a:rPr lang="zh-CN" altLang="en-US" dirty="0" smtClean="0">
                  <a:solidFill>
                    <a:srgbClr val="FF0000"/>
                  </a:solidFill>
                  <a:latin typeface="微软雅黑" panose="020B0503020204020204" pitchFamily="34" charset="-122"/>
                  <a:ea typeface="微软雅黑" panose="020B0503020204020204" pitchFamily="34" charset="-122"/>
                </a:rPr>
                <a:t>轴承座</a:t>
              </a:r>
              <a:r>
                <a:rPr lang="zh-CN" altLang="en-US" dirty="0" smtClean="0">
                  <a:latin typeface="微软雅黑" panose="020B0503020204020204" pitchFamily="34" charset="-122"/>
                  <a:ea typeface="微软雅黑" panose="020B0503020204020204" pitchFamily="34" charset="-122"/>
                </a:rPr>
                <a:t>和</a:t>
              </a:r>
              <a:r>
                <a:rPr lang="zh-CN" altLang="en-US" dirty="0" smtClean="0">
                  <a:solidFill>
                    <a:srgbClr val="FF0000"/>
                  </a:solidFill>
                  <a:latin typeface="微软雅黑" panose="020B0503020204020204" pitchFamily="34" charset="-122"/>
                  <a:ea typeface="微软雅黑" panose="020B0503020204020204" pitchFamily="34" charset="-122"/>
                </a:rPr>
                <a:t>光谱仪</a:t>
              </a:r>
              <a:r>
                <a:rPr lang="zh-CN" altLang="en-US" dirty="0" smtClean="0">
                  <a:latin typeface="微软雅黑" panose="020B0503020204020204" pitchFamily="34" charset="-122"/>
                  <a:ea typeface="微软雅黑" panose="020B0503020204020204" pitchFamily="34" charset="-122"/>
                </a:rPr>
                <a:t>同步转动可保证三者测量过程中</a:t>
              </a:r>
              <a:r>
                <a:rPr lang="zh-CN" altLang="en-US" dirty="0" smtClean="0">
                  <a:solidFill>
                    <a:srgbClr val="FF0000"/>
                  </a:solidFill>
                  <a:latin typeface="微软雅黑" panose="020B0503020204020204" pitchFamily="34" charset="-122"/>
                  <a:ea typeface="微软雅黑" panose="020B0503020204020204" pitchFamily="34" charset="-122"/>
                </a:rPr>
                <a:t>相对位置固定</a:t>
              </a:r>
              <a:r>
                <a:rPr lang="zh-CN" altLang="en-US" dirty="0" smtClean="0">
                  <a:latin typeface="微软雅黑" panose="020B0503020204020204" pitchFamily="34" charset="-122"/>
                  <a:ea typeface="微软雅黑" panose="020B0503020204020204" pitchFamily="34" charset="-122"/>
                </a:rPr>
                <a:t>，</a:t>
              </a:r>
              <a:r>
                <a:rPr lang="zh-CN" altLang="en-US" dirty="0" smtClean="0">
                  <a:solidFill>
                    <a:srgbClr val="FF0000"/>
                  </a:solidFill>
                  <a:latin typeface="微软雅黑" panose="020B0503020204020204" pitchFamily="34" charset="-122"/>
                  <a:ea typeface="微软雅黑" panose="020B0503020204020204" pitchFamily="34" charset="-122"/>
                </a:rPr>
                <a:t>降低光纤扰动</a:t>
              </a:r>
              <a:r>
                <a:rPr lang="zh-CN" altLang="en-US" dirty="0" smtClean="0">
                  <a:latin typeface="微软雅黑" panose="020B0503020204020204" pitchFamily="34" charset="-122"/>
                  <a:ea typeface="微软雅黑" panose="020B0503020204020204" pitchFamily="34" charset="-122"/>
                </a:rPr>
                <a:t>对实验造成的影响</a:t>
              </a:r>
              <a:endParaRPr lang="en-US" altLang="zh-CN" dirty="0" smtClean="0">
                <a:latin typeface="微软雅黑" panose="020B0503020204020204" pitchFamily="34" charset="-122"/>
                <a:ea typeface="微软雅黑" panose="020B0503020204020204" pitchFamily="34" charset="-122"/>
              </a:endParaRPr>
            </a:p>
          </p:txBody>
        </p:sp>
        <p:sp>
          <p:nvSpPr>
            <p:cNvPr id="18" name="AutoShape 10"/>
            <p:cNvSpPr>
              <a:spLocks/>
            </p:cNvSpPr>
            <p:nvPr/>
          </p:nvSpPr>
          <p:spPr bwMode="auto">
            <a:xfrm>
              <a:off x="7959880" y="4483384"/>
              <a:ext cx="180314" cy="1199215"/>
            </a:xfrm>
            <a:prstGeom prst="rightBrace">
              <a:avLst>
                <a:gd name="adj1" fmla="val 76149"/>
                <a:gd name="adj2" fmla="val 50000"/>
              </a:avLst>
            </a:prstGeom>
            <a:noFill/>
            <a:ln w="22225">
              <a:solidFill>
                <a:schemeClr val="accent2">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defRPr/>
              </a:pPr>
              <a:endParaRPr lang="zh-CN" altLang="en-US" kern="0">
                <a:solidFill>
                  <a:srgbClr val="000000"/>
                </a:solidFill>
                <a:latin typeface="+mn-lt"/>
                <a:ea typeface="+mn-ea"/>
              </a:endParaRPr>
            </a:p>
          </p:txBody>
        </p:sp>
      </p:gr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503" y="745445"/>
            <a:ext cx="2932563" cy="3910084"/>
          </a:xfrm>
          <a:prstGeom prst="rect">
            <a:avLst/>
          </a:prstGeom>
        </p:spPr>
      </p:pic>
      <p:sp>
        <p:nvSpPr>
          <p:cNvPr id="21" name="矩形 20"/>
          <p:cNvSpPr/>
          <p:nvPr/>
        </p:nvSpPr>
        <p:spPr>
          <a:xfrm>
            <a:off x="941694" y="1040095"/>
            <a:ext cx="2647666" cy="2835869"/>
          </a:xfrm>
          <a:prstGeom prst="rect">
            <a:avLst/>
          </a:prstGeom>
          <a:noFill/>
          <a:ln>
            <a:solidFill>
              <a:schemeClr val="accent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23" name="矩形 22"/>
          <p:cNvSpPr/>
          <p:nvPr/>
        </p:nvSpPr>
        <p:spPr>
          <a:xfrm>
            <a:off x="3803881" y="1040095"/>
            <a:ext cx="5290096" cy="3263519"/>
          </a:xfrm>
          <a:prstGeom prst="rect">
            <a:avLst/>
          </a:prstGeom>
          <a:noFill/>
          <a:ln>
            <a:solidFill>
              <a:schemeClr val="accent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1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zh-CN" altLang="en-US" dirty="0" smtClean="0"/>
              <a:t>材料与方法</a:t>
            </a:r>
            <a:endParaRPr lang="zh-CN" altLang="en-US" dirty="0"/>
          </a:p>
        </p:txBody>
      </p:sp>
      <p:sp>
        <p:nvSpPr>
          <p:cNvPr id="27" name="文本占位符 2"/>
          <p:cNvSpPr txBox="1">
            <a:spLocks/>
          </p:cNvSpPr>
          <p:nvPr/>
        </p:nvSpPr>
        <p:spPr>
          <a:xfrm>
            <a:off x="10146323" y="212726"/>
            <a:ext cx="2046166"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3</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latin typeface="Times New Roman" panose="02020603050405020304" pitchFamily="18" charset="0"/>
                <a:cs typeface="Times New Roman" panose="02020603050405020304" pitchFamily="18" charset="0"/>
                <a:sym typeface="+mn-lt"/>
              </a:rPr>
              <a:t>处理方法</a:t>
            </a:r>
            <a:endParaRPr lang="zh-CN" altLang="en-US" dirty="0"/>
          </a:p>
        </p:txBody>
      </p:sp>
      <p:sp>
        <p:nvSpPr>
          <p:cNvPr id="6" name="文本框 5"/>
          <p:cNvSpPr txBox="1"/>
          <p:nvPr/>
        </p:nvSpPr>
        <p:spPr>
          <a:xfrm>
            <a:off x="815241" y="2341678"/>
            <a:ext cx="461665" cy="2097197"/>
          </a:xfrm>
          <a:prstGeom prst="rect">
            <a:avLst/>
          </a:prstGeom>
          <a:solidFill>
            <a:schemeClr val="accent1">
              <a:lumMod val="40000"/>
              <a:lumOff val="60000"/>
            </a:schemeClr>
          </a:solidFill>
          <a:ln>
            <a:solidFill>
              <a:schemeClr val="accent2"/>
            </a:solidFill>
          </a:ln>
        </p:spPr>
        <p:txBody>
          <a:bodyPr vert="eaVert" wrap="square" rtlCol="0">
            <a:spAutoFit/>
          </a:bodyPr>
          <a:lstStyle/>
          <a:p>
            <a:r>
              <a:rPr lang="zh-CN" altLang="en-US" dirty="0" smtClean="0">
                <a:solidFill>
                  <a:prstClr val="black"/>
                </a:solidFill>
                <a:latin typeface="Times New Roman" panose="02020603050405020304" pitchFamily="18" charset="0"/>
                <a:cs typeface="Times New Roman" panose="02020603050405020304" pitchFamily="18" charset="0"/>
              </a:rPr>
              <a:t>化 学 计 量 学 方 法</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5" name="矩形 4"/>
          <p:cNvSpPr/>
          <p:nvPr/>
        </p:nvSpPr>
        <p:spPr>
          <a:xfrm>
            <a:off x="2454984" y="1571558"/>
            <a:ext cx="1800493" cy="369332"/>
          </a:xfrm>
          <a:prstGeom prst="rect">
            <a:avLst/>
          </a:prstGeom>
          <a:solidFill>
            <a:schemeClr val="accent1">
              <a:lumMod val="40000"/>
              <a:lumOff val="60000"/>
            </a:schemeClr>
          </a:solidFill>
          <a:ln>
            <a:solidFill>
              <a:schemeClr val="accent2"/>
            </a:solidFill>
          </a:ln>
        </p:spPr>
        <p:txBody>
          <a:bodyPr wrap="none">
            <a:spAutoFit/>
          </a:bodyPr>
          <a:lstStyle/>
          <a:p>
            <a:pPr algn="ctr"/>
            <a:r>
              <a:rPr lang="zh-CN" altLang="en-US" dirty="0">
                <a:solidFill>
                  <a:prstClr val="black"/>
                </a:solidFill>
                <a:latin typeface="Times New Roman" panose="02020603050405020304" pitchFamily="18" charset="0"/>
                <a:cs typeface="Times New Roman" panose="02020603050405020304" pitchFamily="18" charset="0"/>
              </a:rPr>
              <a:t>光谱预处理方法</a:t>
            </a:r>
          </a:p>
        </p:txBody>
      </p:sp>
      <p:sp>
        <p:nvSpPr>
          <p:cNvPr id="8" name="文本框 7"/>
          <p:cNvSpPr txBox="1"/>
          <p:nvPr/>
        </p:nvSpPr>
        <p:spPr>
          <a:xfrm>
            <a:off x="2168098" y="2079149"/>
            <a:ext cx="2542125" cy="1311128"/>
          </a:xfrm>
          <a:prstGeom prst="rect">
            <a:avLst/>
          </a:prstGeom>
          <a:noFill/>
        </p:spPr>
        <p:txBody>
          <a:bodyPr wrap="square" rtlCol="0">
            <a:spAutoFit/>
          </a:bodyPr>
          <a:lstStyle/>
          <a:p>
            <a:pPr marL="285750" indent="-285750">
              <a:lnSpc>
                <a:spcPct val="110000"/>
              </a:lnSpc>
              <a:buClr>
                <a:srgbClr val="FF0000"/>
              </a:buClr>
              <a:buFont typeface="Wingdings" panose="05000000000000000000" pitchFamily="2" charset="2"/>
              <a:buChar char="ü"/>
            </a:pPr>
            <a:r>
              <a:rPr lang="zh-CN" altLang="en-US" dirty="0" smtClean="0">
                <a:solidFill>
                  <a:prstClr val="black"/>
                </a:solidFill>
                <a:latin typeface="Times New Roman" panose="02020603050405020304" pitchFamily="18" charset="0"/>
                <a:cs typeface="Times New Roman" panose="02020603050405020304" pitchFamily="18" charset="0"/>
              </a:rPr>
              <a:t>中值滤波</a:t>
            </a:r>
            <a:r>
              <a:rPr lang="en-US" altLang="zh-CN" dirty="0" smtClean="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MF</a:t>
            </a:r>
            <a:r>
              <a:rPr lang="en-US" altLang="zh-CN" dirty="0" smtClean="0">
                <a:solidFill>
                  <a:prstClr val="black"/>
                </a:solidFill>
                <a:latin typeface="Times New Roman" panose="02020603050405020304" pitchFamily="18" charset="0"/>
                <a:cs typeface="Times New Roman" panose="02020603050405020304" pitchFamily="18" charset="0"/>
              </a:rPr>
              <a:t>)</a:t>
            </a:r>
          </a:p>
          <a:p>
            <a:pPr marL="285750" indent="-285750">
              <a:lnSpc>
                <a:spcPct val="110000"/>
              </a:lnSpc>
              <a:buClr>
                <a:srgbClr val="FF0000"/>
              </a:buClr>
              <a:buFont typeface="Wingdings" panose="05000000000000000000" pitchFamily="2" charset="2"/>
              <a:buChar char="ü"/>
            </a:pPr>
            <a:r>
              <a:rPr lang="zh-CN" altLang="en-US" dirty="0" smtClean="0">
                <a:solidFill>
                  <a:prstClr val="black"/>
                </a:solidFill>
                <a:latin typeface="Times New Roman" panose="02020603050405020304" pitchFamily="18" charset="0"/>
                <a:cs typeface="Times New Roman" panose="02020603050405020304" pitchFamily="18" charset="0"/>
              </a:rPr>
              <a:t>卷积</a:t>
            </a:r>
            <a:r>
              <a:rPr lang="zh-CN" altLang="en-US" dirty="0">
                <a:solidFill>
                  <a:prstClr val="black"/>
                </a:solidFill>
                <a:latin typeface="Times New Roman" panose="02020603050405020304" pitchFamily="18" charset="0"/>
                <a:cs typeface="Times New Roman" panose="02020603050405020304" pitchFamily="18" charset="0"/>
              </a:rPr>
              <a:t>平滑</a:t>
            </a:r>
            <a:r>
              <a:rPr lang="zh-CN" altLang="en-US" dirty="0" smtClean="0">
                <a:solidFill>
                  <a:prstClr val="black"/>
                </a:solidFill>
                <a:latin typeface="Times New Roman" panose="02020603050405020304" pitchFamily="18" charset="0"/>
                <a:cs typeface="Times New Roman" panose="02020603050405020304" pitchFamily="18" charset="0"/>
              </a:rPr>
              <a:t>法 </a:t>
            </a:r>
            <a:r>
              <a:rPr lang="en-US" altLang="zh-CN" dirty="0" smtClean="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SG</a:t>
            </a:r>
            <a:r>
              <a:rPr lang="en-US" altLang="zh-CN" dirty="0" smtClean="0">
                <a:solidFill>
                  <a:prstClr val="black"/>
                </a:solidFill>
                <a:latin typeface="Times New Roman" panose="02020603050405020304" pitchFamily="18" charset="0"/>
                <a:cs typeface="Times New Roman" panose="02020603050405020304" pitchFamily="18" charset="0"/>
              </a:rPr>
              <a:t>)</a:t>
            </a:r>
            <a:endParaRPr lang="en-US" altLang="zh-CN" dirty="0">
              <a:solidFill>
                <a:prstClr val="black"/>
              </a:solidFill>
              <a:latin typeface="Times New Roman" panose="02020603050405020304" pitchFamily="18" charset="0"/>
              <a:cs typeface="Times New Roman" panose="02020603050405020304" pitchFamily="18" charset="0"/>
            </a:endParaRPr>
          </a:p>
          <a:p>
            <a:pPr marL="285750" indent="-285750">
              <a:lnSpc>
                <a:spcPct val="110000"/>
              </a:lnSpc>
              <a:buClr>
                <a:srgbClr val="FF0000"/>
              </a:buClr>
              <a:buFont typeface="Wingdings" panose="05000000000000000000" pitchFamily="2" charset="2"/>
              <a:buChar char="ü"/>
            </a:pPr>
            <a:r>
              <a:rPr lang="zh-CN" altLang="en-US" dirty="0">
                <a:solidFill>
                  <a:prstClr val="black"/>
                </a:solidFill>
                <a:latin typeface="Times New Roman" panose="02020603050405020304" pitchFamily="18" charset="0"/>
                <a:cs typeface="Times New Roman" panose="02020603050405020304" pitchFamily="18" charset="0"/>
              </a:rPr>
              <a:t>变量</a:t>
            </a:r>
            <a:r>
              <a:rPr lang="zh-CN" altLang="en-US" dirty="0" smtClean="0">
                <a:solidFill>
                  <a:prstClr val="black"/>
                </a:solidFill>
                <a:latin typeface="Times New Roman" panose="02020603050405020304" pitchFamily="18" charset="0"/>
                <a:cs typeface="Times New Roman" panose="02020603050405020304" pitchFamily="18" charset="0"/>
              </a:rPr>
              <a:t>标准化 </a:t>
            </a:r>
            <a:r>
              <a:rPr lang="en-US" altLang="zh-CN" dirty="0" smtClean="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SNV</a:t>
            </a:r>
            <a:r>
              <a:rPr lang="en-US" altLang="zh-CN" dirty="0" smtClean="0">
                <a:solidFill>
                  <a:prstClr val="black"/>
                </a:solidFill>
                <a:latin typeface="Times New Roman" panose="02020603050405020304" pitchFamily="18" charset="0"/>
                <a:cs typeface="Times New Roman" panose="02020603050405020304" pitchFamily="18" charset="0"/>
              </a:rPr>
              <a:t>)</a:t>
            </a:r>
          </a:p>
          <a:p>
            <a:pPr marL="285750" indent="-285750">
              <a:lnSpc>
                <a:spcPct val="110000"/>
              </a:lnSpc>
              <a:buClr>
                <a:srgbClr val="FF0000"/>
              </a:buClr>
              <a:buFont typeface="Wingdings" panose="05000000000000000000" pitchFamily="2" charset="2"/>
              <a:buChar char="ü"/>
            </a:pPr>
            <a:r>
              <a:rPr lang="zh-CN" altLang="en-US" dirty="0" smtClean="0">
                <a:solidFill>
                  <a:prstClr val="black"/>
                </a:solidFill>
                <a:latin typeface="Times New Roman" panose="02020603050405020304" pitchFamily="18" charset="0"/>
                <a:cs typeface="Times New Roman" panose="02020603050405020304" pitchFamily="18" charset="0"/>
              </a:rPr>
              <a:t>多元</a:t>
            </a:r>
            <a:r>
              <a:rPr lang="zh-CN" altLang="en-US" dirty="0">
                <a:solidFill>
                  <a:prstClr val="black"/>
                </a:solidFill>
                <a:latin typeface="Times New Roman" panose="02020603050405020304" pitchFamily="18" charset="0"/>
                <a:cs typeface="Times New Roman" panose="02020603050405020304" pitchFamily="18" charset="0"/>
              </a:rPr>
              <a:t>散射</a:t>
            </a:r>
            <a:r>
              <a:rPr lang="zh-CN" altLang="en-US" dirty="0" smtClean="0">
                <a:solidFill>
                  <a:prstClr val="black"/>
                </a:solidFill>
                <a:latin typeface="Times New Roman" panose="02020603050405020304" pitchFamily="18" charset="0"/>
                <a:cs typeface="Times New Roman" panose="02020603050405020304" pitchFamily="18" charset="0"/>
              </a:rPr>
              <a:t>校正 </a:t>
            </a:r>
            <a:r>
              <a:rPr lang="en-US" altLang="zh-CN" dirty="0" smtClean="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MSC</a:t>
            </a:r>
            <a:r>
              <a:rPr lang="en-US" altLang="zh-CN" dirty="0" smtClean="0">
                <a:solidFill>
                  <a:prstClr val="black"/>
                </a:solidFill>
                <a:latin typeface="Times New Roman" panose="02020603050405020304" pitchFamily="18" charset="0"/>
                <a:cs typeface="Times New Roman" panose="02020603050405020304" pitchFamily="18" charset="0"/>
              </a:rPr>
              <a:t>)</a:t>
            </a:r>
          </a:p>
        </p:txBody>
      </p:sp>
      <p:sp>
        <p:nvSpPr>
          <p:cNvPr id="7" name="矩形 6"/>
          <p:cNvSpPr/>
          <p:nvPr/>
        </p:nvSpPr>
        <p:spPr>
          <a:xfrm>
            <a:off x="6760621" y="1571558"/>
            <a:ext cx="2031326" cy="369332"/>
          </a:xfrm>
          <a:prstGeom prst="rect">
            <a:avLst/>
          </a:prstGeom>
          <a:solidFill>
            <a:schemeClr val="accent1">
              <a:lumMod val="40000"/>
              <a:lumOff val="60000"/>
            </a:schemeClr>
          </a:solidFill>
          <a:ln>
            <a:solidFill>
              <a:schemeClr val="accent2"/>
            </a:solidFill>
          </a:ln>
        </p:spPr>
        <p:txBody>
          <a:bodyPr wrap="none">
            <a:spAutoFit/>
          </a:bodyPr>
          <a:lstStyle/>
          <a:p>
            <a:pPr algn="ctr"/>
            <a:r>
              <a:rPr lang="zh-CN" altLang="en-US" dirty="0" smtClean="0">
                <a:solidFill>
                  <a:prstClr val="black"/>
                </a:solidFill>
                <a:latin typeface="Times New Roman" panose="02020603050405020304" pitchFamily="18" charset="0"/>
                <a:cs typeface="Times New Roman" panose="02020603050405020304" pitchFamily="18" charset="0"/>
              </a:rPr>
              <a:t>特征波段选择方法</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6492607" y="2074294"/>
            <a:ext cx="3188677" cy="1006429"/>
          </a:xfrm>
          <a:prstGeom prst="rect">
            <a:avLst/>
          </a:prstGeom>
          <a:noFill/>
        </p:spPr>
        <p:txBody>
          <a:bodyPr wrap="square" rtlCol="0">
            <a:spAutoFit/>
          </a:bodyPr>
          <a:lstStyle/>
          <a:p>
            <a:pPr marL="285750" indent="-285750">
              <a:lnSpc>
                <a:spcPct val="110000"/>
              </a:lnSpc>
              <a:buClr>
                <a:srgbClr val="FF0000"/>
              </a:buClr>
              <a:buFont typeface="Wingdings" panose="05000000000000000000" pitchFamily="2" charset="2"/>
              <a:buChar char="ü"/>
            </a:pPr>
            <a:r>
              <a:rPr lang="zh-CN" altLang="en-US" dirty="0" smtClean="0">
                <a:solidFill>
                  <a:prstClr val="black"/>
                </a:solidFill>
                <a:latin typeface="Times New Roman" panose="02020603050405020304" pitchFamily="18" charset="0"/>
                <a:cs typeface="Times New Roman" panose="02020603050405020304" pitchFamily="18" charset="0"/>
              </a:rPr>
              <a:t>加权回归系数</a:t>
            </a:r>
            <a:r>
              <a:rPr lang="en-US" altLang="zh-CN" dirty="0" smtClean="0">
                <a:solidFill>
                  <a:prstClr val="black"/>
                </a:solidFill>
                <a:latin typeface="Times New Roman" panose="02020603050405020304" pitchFamily="18" charset="0"/>
                <a:cs typeface="Times New Roman" panose="02020603050405020304" pitchFamily="18" charset="0"/>
              </a:rPr>
              <a:t>(</a:t>
            </a:r>
            <a:r>
              <a:rPr lang="en-US" altLang="zh-CN" i="1" dirty="0" err="1" smtClean="0">
                <a:solidFill>
                  <a:prstClr val="black"/>
                </a:solidFill>
                <a:latin typeface="Times New Roman" panose="02020603050405020304" pitchFamily="18" charset="0"/>
                <a:cs typeface="Times New Roman" panose="02020603050405020304" pitchFamily="18" charset="0"/>
              </a:rPr>
              <a:t>Bw</a:t>
            </a:r>
            <a:r>
              <a:rPr lang="en-US" altLang="zh-CN" dirty="0" smtClean="0">
                <a:solidFill>
                  <a:prstClr val="black"/>
                </a:solidFill>
                <a:latin typeface="Times New Roman" panose="02020603050405020304" pitchFamily="18" charset="0"/>
                <a:cs typeface="Times New Roman" panose="02020603050405020304" pitchFamily="18" charset="0"/>
              </a:rPr>
              <a:t>)</a:t>
            </a:r>
          </a:p>
          <a:p>
            <a:pPr marL="285750" indent="-285750">
              <a:lnSpc>
                <a:spcPct val="110000"/>
              </a:lnSpc>
              <a:buClr>
                <a:srgbClr val="FF0000"/>
              </a:buClr>
              <a:buFont typeface="Wingdings" panose="05000000000000000000" pitchFamily="2" charset="2"/>
              <a:buChar char="ü"/>
            </a:pPr>
            <a:r>
              <a:rPr lang="zh-CN" altLang="en-US" dirty="0">
                <a:solidFill>
                  <a:prstClr val="black"/>
                </a:solidFill>
                <a:latin typeface="Times New Roman" panose="02020603050405020304" pitchFamily="18" charset="0"/>
                <a:cs typeface="Times New Roman" panose="02020603050405020304" pitchFamily="18" charset="0"/>
              </a:rPr>
              <a:t>主成分载荷</a:t>
            </a:r>
            <a:r>
              <a:rPr lang="en-US" altLang="zh-CN" dirty="0">
                <a:solidFill>
                  <a:prstClr val="black"/>
                </a:solidFill>
                <a:latin typeface="Times New Roman" panose="02020603050405020304" pitchFamily="18" charset="0"/>
                <a:cs typeface="Times New Roman" panose="02020603050405020304" pitchFamily="18" charset="0"/>
              </a:rPr>
              <a:t>(PCA loadings)</a:t>
            </a:r>
          </a:p>
          <a:p>
            <a:pPr marL="285750" indent="-285750">
              <a:lnSpc>
                <a:spcPct val="110000"/>
              </a:lnSpc>
              <a:buClr>
                <a:srgbClr val="FF0000"/>
              </a:buClr>
              <a:buFont typeface="Wingdings" panose="05000000000000000000" pitchFamily="2" charset="2"/>
              <a:buChar char="ü"/>
            </a:pPr>
            <a:r>
              <a:rPr lang="zh-CN" altLang="en-US" dirty="0" smtClean="0">
                <a:solidFill>
                  <a:prstClr val="black"/>
                </a:solidFill>
                <a:latin typeface="Times New Roman" panose="02020603050405020304" pitchFamily="18" charset="0"/>
                <a:cs typeface="Times New Roman" panose="02020603050405020304" pitchFamily="18" charset="0"/>
              </a:rPr>
              <a:t>连续投影算法（</a:t>
            </a:r>
            <a:r>
              <a:rPr lang="en-US" altLang="zh-CN" dirty="0" smtClean="0">
                <a:solidFill>
                  <a:prstClr val="black"/>
                </a:solidFill>
                <a:latin typeface="Times New Roman" panose="02020603050405020304" pitchFamily="18" charset="0"/>
                <a:cs typeface="Times New Roman" panose="02020603050405020304" pitchFamily="18" charset="0"/>
              </a:rPr>
              <a:t>SPA</a:t>
            </a:r>
            <a:r>
              <a:rPr lang="zh-CN" altLang="en-US" dirty="0" smtClean="0">
                <a:solidFill>
                  <a:prstClr val="black"/>
                </a:solidFill>
                <a:latin typeface="Times New Roman" panose="02020603050405020304" pitchFamily="18" charset="0"/>
                <a:cs typeface="Times New Roman" panose="02020603050405020304" pitchFamily="18" charset="0"/>
              </a:rPr>
              <a:t>）</a:t>
            </a:r>
            <a:endParaRPr lang="en-US" altLang="zh-CN" dirty="0" smtClean="0">
              <a:solidFill>
                <a:prstClr val="black"/>
              </a:solidFill>
              <a:latin typeface="Times New Roman" panose="02020603050405020304" pitchFamily="18" charset="0"/>
              <a:cs typeface="Times New Roman" panose="02020603050405020304" pitchFamily="18" charset="0"/>
            </a:endParaRPr>
          </a:p>
        </p:txBody>
      </p:sp>
      <p:sp>
        <p:nvSpPr>
          <p:cNvPr id="11" name="矩形 10"/>
          <p:cNvSpPr/>
          <p:nvPr/>
        </p:nvSpPr>
        <p:spPr>
          <a:xfrm>
            <a:off x="2422823" y="3888525"/>
            <a:ext cx="2262158" cy="369332"/>
          </a:xfrm>
          <a:prstGeom prst="rect">
            <a:avLst/>
          </a:prstGeom>
          <a:solidFill>
            <a:schemeClr val="accent1">
              <a:lumMod val="40000"/>
              <a:lumOff val="60000"/>
            </a:schemeClr>
          </a:solidFill>
          <a:ln>
            <a:solidFill>
              <a:schemeClr val="accent2"/>
            </a:solidFill>
          </a:ln>
        </p:spPr>
        <p:txBody>
          <a:bodyPr wrap="none">
            <a:spAutoFit/>
          </a:bodyPr>
          <a:lstStyle/>
          <a:p>
            <a:pPr algn="ctr"/>
            <a:r>
              <a:rPr lang="zh-CN" altLang="en-US" dirty="0" smtClean="0">
                <a:solidFill>
                  <a:prstClr val="black"/>
                </a:solidFill>
                <a:latin typeface="Times New Roman" panose="02020603050405020304" pitchFamily="18" charset="0"/>
                <a:cs typeface="Times New Roman" panose="02020603050405020304" pitchFamily="18" charset="0"/>
              </a:rPr>
              <a:t>化学计量学建模方法</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120450" y="4466855"/>
            <a:ext cx="3610708" cy="1006429"/>
          </a:xfrm>
          <a:prstGeom prst="rect">
            <a:avLst/>
          </a:prstGeom>
          <a:noFill/>
        </p:spPr>
        <p:txBody>
          <a:bodyPr wrap="square" rtlCol="0">
            <a:spAutoFit/>
          </a:bodyPr>
          <a:lstStyle/>
          <a:p>
            <a:pPr marL="285750" indent="-285750">
              <a:lnSpc>
                <a:spcPct val="110000"/>
              </a:lnSpc>
              <a:buClr>
                <a:srgbClr val="FF0000"/>
              </a:buClr>
              <a:buFont typeface="Wingdings" panose="05000000000000000000" pitchFamily="2" charset="2"/>
              <a:buChar char="ü"/>
            </a:pPr>
            <a:r>
              <a:rPr lang="zh-CN" altLang="en-US" dirty="0" smtClean="0">
                <a:solidFill>
                  <a:prstClr val="black"/>
                </a:solidFill>
                <a:latin typeface="Times New Roman" panose="02020603050405020304" pitchFamily="18" charset="0"/>
                <a:cs typeface="Times New Roman" panose="02020603050405020304" pitchFamily="18" charset="0"/>
              </a:rPr>
              <a:t>偏最小二乘法</a:t>
            </a:r>
            <a:r>
              <a:rPr lang="en-US" altLang="zh-CN" dirty="0" smtClean="0">
                <a:solidFill>
                  <a:prstClr val="black"/>
                </a:solidFill>
                <a:latin typeface="Times New Roman" panose="02020603050405020304" pitchFamily="18" charset="0"/>
                <a:cs typeface="Times New Roman" panose="02020603050405020304" pitchFamily="18" charset="0"/>
              </a:rPr>
              <a:t>(PLS)</a:t>
            </a:r>
          </a:p>
          <a:p>
            <a:pPr marL="285750" indent="-285750">
              <a:lnSpc>
                <a:spcPct val="110000"/>
              </a:lnSpc>
              <a:buClr>
                <a:srgbClr val="FF0000"/>
              </a:buClr>
              <a:buFont typeface="Wingdings" panose="05000000000000000000" pitchFamily="2" charset="2"/>
              <a:buChar char="ü"/>
            </a:pPr>
            <a:r>
              <a:rPr lang="zh-CN" altLang="en-US" dirty="0" smtClean="0">
                <a:solidFill>
                  <a:prstClr val="black"/>
                </a:solidFill>
                <a:latin typeface="Times New Roman" panose="02020603050405020304" pitchFamily="18" charset="0"/>
                <a:cs typeface="Times New Roman" panose="02020603050405020304" pitchFamily="18" charset="0"/>
              </a:rPr>
              <a:t>多元线性回归</a:t>
            </a:r>
            <a:r>
              <a:rPr lang="en-US" altLang="zh-CN" dirty="0" smtClean="0">
                <a:solidFill>
                  <a:prstClr val="black"/>
                </a:solidFill>
                <a:latin typeface="Times New Roman" panose="02020603050405020304" pitchFamily="18" charset="0"/>
                <a:cs typeface="Times New Roman" panose="02020603050405020304" pitchFamily="18" charset="0"/>
              </a:rPr>
              <a:t>(MLR)</a:t>
            </a:r>
            <a:endParaRPr lang="en-US" altLang="zh-CN" dirty="0">
              <a:solidFill>
                <a:prstClr val="black"/>
              </a:solidFill>
              <a:latin typeface="Times New Roman" panose="02020603050405020304" pitchFamily="18" charset="0"/>
              <a:cs typeface="Times New Roman" panose="02020603050405020304" pitchFamily="18" charset="0"/>
            </a:endParaRPr>
          </a:p>
          <a:p>
            <a:pPr marL="285750" indent="-285750">
              <a:lnSpc>
                <a:spcPct val="110000"/>
              </a:lnSpc>
              <a:buClr>
                <a:srgbClr val="FF0000"/>
              </a:buClr>
              <a:buFont typeface="Wingdings" panose="05000000000000000000" pitchFamily="2" charset="2"/>
              <a:buChar char="ü"/>
            </a:pPr>
            <a:r>
              <a:rPr lang="zh-CN" altLang="en-US" dirty="0" smtClean="0">
                <a:solidFill>
                  <a:prstClr val="black"/>
                </a:solidFill>
                <a:latin typeface="Times New Roman" panose="02020603050405020304" pitchFamily="18" charset="0"/>
                <a:cs typeface="Times New Roman" panose="02020603050405020304" pitchFamily="18" charset="0"/>
              </a:rPr>
              <a:t>最小二乘支持向量机</a:t>
            </a:r>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smtClean="0">
                <a:solidFill>
                  <a:prstClr val="black"/>
                </a:solidFill>
                <a:latin typeface="Times New Roman" panose="02020603050405020304" pitchFamily="18" charset="0"/>
                <a:cs typeface="Times New Roman" panose="02020603050405020304" pitchFamily="18" charset="0"/>
              </a:rPr>
              <a:t>LSSVM </a:t>
            </a:r>
            <a:r>
              <a:rPr lang="en-US" altLang="zh-CN" dirty="0">
                <a:solidFill>
                  <a:prstClr val="black"/>
                </a:solidFill>
                <a:latin typeface="Times New Roman" panose="02020603050405020304" pitchFamily="18" charset="0"/>
                <a:cs typeface="Times New Roman" panose="02020603050405020304" pitchFamily="18" charset="0"/>
              </a:rPr>
              <a:t>)</a:t>
            </a:r>
            <a:endParaRPr lang="en-US" altLang="zh-CN" dirty="0" smtClean="0">
              <a:solidFill>
                <a:prstClr val="black"/>
              </a:solidFill>
              <a:latin typeface="Times New Roman" panose="02020603050405020304" pitchFamily="18" charset="0"/>
              <a:cs typeface="Times New Roman" panose="02020603050405020304" pitchFamily="18" charset="0"/>
            </a:endParaRPr>
          </a:p>
        </p:txBody>
      </p:sp>
      <p:sp>
        <p:nvSpPr>
          <p:cNvPr id="13" name="矩形 12"/>
          <p:cNvSpPr/>
          <p:nvPr/>
        </p:nvSpPr>
        <p:spPr>
          <a:xfrm>
            <a:off x="6831187" y="3888525"/>
            <a:ext cx="1569661" cy="369332"/>
          </a:xfrm>
          <a:prstGeom prst="rect">
            <a:avLst/>
          </a:prstGeom>
          <a:solidFill>
            <a:schemeClr val="accent1">
              <a:lumMod val="40000"/>
              <a:lumOff val="60000"/>
            </a:schemeClr>
          </a:solidFill>
          <a:ln>
            <a:solidFill>
              <a:schemeClr val="accent2"/>
            </a:solidFill>
          </a:ln>
        </p:spPr>
        <p:txBody>
          <a:bodyPr wrap="none">
            <a:spAutoFit/>
          </a:bodyPr>
          <a:lstStyle/>
          <a:p>
            <a:pPr algn="ctr"/>
            <a:r>
              <a:rPr lang="zh-CN" altLang="en-US" dirty="0" smtClean="0">
                <a:solidFill>
                  <a:prstClr val="black"/>
                </a:solidFill>
                <a:latin typeface="Times New Roman" panose="02020603050405020304" pitchFamily="18" charset="0"/>
                <a:cs typeface="Times New Roman" panose="02020603050405020304" pitchFamily="18" charset="0"/>
              </a:rPr>
              <a:t>模型评价指标</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6559372" y="4464566"/>
            <a:ext cx="2549464" cy="1006429"/>
          </a:xfrm>
          <a:prstGeom prst="rect">
            <a:avLst/>
          </a:prstGeom>
          <a:noFill/>
        </p:spPr>
        <p:txBody>
          <a:bodyPr wrap="square" rtlCol="0">
            <a:spAutoFit/>
          </a:bodyPr>
          <a:lstStyle/>
          <a:p>
            <a:pPr marL="285750" indent="-285750">
              <a:lnSpc>
                <a:spcPct val="110000"/>
              </a:lnSpc>
              <a:buClr>
                <a:srgbClr val="FF0000"/>
              </a:buClr>
              <a:buFont typeface="Wingdings" panose="05000000000000000000" pitchFamily="2" charset="2"/>
              <a:buChar char="ü"/>
            </a:pPr>
            <a:r>
              <a:rPr lang="zh-CN" altLang="en-US" dirty="0" smtClean="0">
                <a:solidFill>
                  <a:prstClr val="black"/>
                </a:solidFill>
                <a:latin typeface="Times New Roman" panose="02020603050405020304" pitchFamily="18" charset="0"/>
                <a:cs typeface="Times New Roman" panose="02020603050405020304" pitchFamily="18" charset="0"/>
              </a:rPr>
              <a:t>相关系数</a:t>
            </a:r>
            <a:r>
              <a:rPr lang="en-US" altLang="zh-CN" dirty="0">
                <a:solidFill>
                  <a:prstClr val="black"/>
                </a:solidFill>
                <a:latin typeface="Times New Roman" panose="02020603050405020304" pitchFamily="18" charset="0"/>
                <a:cs typeface="Times New Roman" panose="02020603050405020304" pitchFamily="18" charset="0"/>
              </a:rPr>
              <a:t>(R)</a:t>
            </a:r>
          </a:p>
          <a:p>
            <a:pPr marL="285750" indent="-285750">
              <a:lnSpc>
                <a:spcPct val="110000"/>
              </a:lnSpc>
              <a:buClr>
                <a:srgbClr val="FF0000"/>
              </a:buClr>
              <a:buFont typeface="Wingdings" panose="05000000000000000000" pitchFamily="2" charset="2"/>
              <a:buChar char="ü"/>
            </a:pPr>
            <a:r>
              <a:rPr lang="zh-CN" altLang="en-US" dirty="0">
                <a:solidFill>
                  <a:prstClr val="black"/>
                </a:solidFill>
                <a:latin typeface="Times New Roman" panose="02020603050405020304" pitchFamily="18" charset="0"/>
                <a:cs typeface="Times New Roman" panose="02020603050405020304" pitchFamily="18" charset="0"/>
              </a:rPr>
              <a:t>均方根误差</a:t>
            </a:r>
            <a:r>
              <a:rPr lang="en-US" altLang="zh-CN" dirty="0">
                <a:solidFill>
                  <a:prstClr val="black"/>
                </a:solidFill>
                <a:latin typeface="Times New Roman" panose="02020603050405020304" pitchFamily="18" charset="0"/>
                <a:cs typeface="Times New Roman" panose="02020603050405020304" pitchFamily="18" charset="0"/>
              </a:rPr>
              <a:t>(RMSE)</a:t>
            </a:r>
          </a:p>
          <a:p>
            <a:pPr marL="285750" indent="-285750">
              <a:lnSpc>
                <a:spcPct val="110000"/>
              </a:lnSpc>
              <a:buClr>
                <a:srgbClr val="FF0000"/>
              </a:buClr>
              <a:buFont typeface="Wingdings" panose="05000000000000000000" pitchFamily="2" charset="2"/>
              <a:buChar char="ü"/>
            </a:pPr>
            <a:r>
              <a:rPr lang="zh-CN" altLang="en-US" dirty="0">
                <a:solidFill>
                  <a:prstClr val="black"/>
                </a:solidFill>
                <a:latin typeface="Times New Roman" panose="02020603050405020304" pitchFamily="18" charset="0"/>
                <a:cs typeface="Times New Roman" panose="02020603050405020304" pitchFamily="18" charset="0"/>
              </a:rPr>
              <a:t>剩余预测偏差</a:t>
            </a:r>
            <a:r>
              <a:rPr lang="en-US" altLang="zh-CN" dirty="0">
                <a:solidFill>
                  <a:prstClr val="black"/>
                </a:solidFill>
                <a:latin typeface="Times New Roman" panose="02020603050405020304" pitchFamily="18" charset="0"/>
                <a:cs typeface="Times New Roman" panose="02020603050405020304" pitchFamily="18" charset="0"/>
              </a:rPr>
              <a:t>(</a:t>
            </a:r>
            <a:r>
              <a:rPr lang="en-US" altLang="zh-CN" dirty="0" smtClean="0">
                <a:solidFill>
                  <a:prstClr val="black"/>
                </a:solidFill>
                <a:latin typeface="Times New Roman" panose="02020603050405020304" pitchFamily="18" charset="0"/>
                <a:cs typeface="Times New Roman" panose="02020603050405020304" pitchFamily="18" charset="0"/>
              </a:rPr>
              <a:t>RPD</a:t>
            </a:r>
            <a:r>
              <a:rPr lang="en-US" altLang="zh-CN" dirty="0">
                <a:solidFill>
                  <a:prstClr val="black"/>
                </a:solidFill>
                <a:latin typeface="Times New Roman" panose="02020603050405020304" pitchFamily="18" charset="0"/>
                <a:cs typeface="Times New Roman" panose="02020603050405020304" pitchFamily="18" charset="0"/>
              </a:rPr>
              <a:t> )</a:t>
            </a:r>
          </a:p>
        </p:txBody>
      </p:sp>
      <p:cxnSp>
        <p:nvCxnSpPr>
          <p:cNvPr id="15" name="直接连接符 14"/>
          <p:cNvCxnSpPr/>
          <p:nvPr/>
        </p:nvCxnSpPr>
        <p:spPr>
          <a:xfrm>
            <a:off x="2120450" y="3582504"/>
            <a:ext cx="7427996"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950320" y="1571558"/>
            <a:ext cx="0" cy="3899437"/>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69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2793999" y="2405594"/>
            <a:ext cx="9398001" cy="914400"/>
          </a:xfrm>
        </p:spPr>
        <p:txBody>
          <a:bodyPr/>
          <a:lstStyle/>
          <a:p>
            <a:r>
              <a:rPr lang="zh-CN" altLang="en-US" dirty="0" smtClean="0">
                <a:cs typeface="+mn-ea"/>
                <a:sym typeface="+mn-lt"/>
              </a:rPr>
              <a:t>小麦叶片</a:t>
            </a:r>
            <a:r>
              <a:rPr lang="zh-CN" altLang="en-US" dirty="0">
                <a:cs typeface="+mn-ea"/>
                <a:sym typeface="+mn-lt"/>
              </a:rPr>
              <a:t>双向反射分布研究</a:t>
            </a:r>
            <a:endParaRPr lang="zh-CN" altLang="en-US" dirty="0"/>
          </a:p>
        </p:txBody>
      </p:sp>
    </p:spTree>
    <p:extLst>
      <p:ext uri="{BB962C8B-B14F-4D97-AF65-F5344CB8AC3E}">
        <p14:creationId xmlns:p14="http://schemas.microsoft.com/office/powerpoint/2010/main" val="211359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1879599" y="212727"/>
            <a:ext cx="5655409" cy="427037"/>
          </a:xfrm>
        </p:spPr>
        <p:txBody>
          <a:bodyPr/>
          <a:lstStyle/>
          <a:p>
            <a:r>
              <a:rPr lang="zh-CN" altLang="en-US" dirty="0" smtClean="0"/>
              <a:t>小麦叶片</a:t>
            </a:r>
            <a:r>
              <a:rPr lang="zh-CN" altLang="en-US" dirty="0"/>
              <a:t>双向反射分布研究</a:t>
            </a:r>
          </a:p>
        </p:txBody>
      </p:sp>
      <p:sp>
        <p:nvSpPr>
          <p:cNvPr id="33" name="文本占位符 2"/>
          <p:cNvSpPr txBox="1">
            <a:spLocks/>
          </p:cNvSpPr>
          <p:nvPr/>
        </p:nvSpPr>
        <p:spPr>
          <a:xfrm>
            <a:off x="8194431" y="212726"/>
            <a:ext cx="3998058"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200" dirty="0" smtClean="0">
                <a:solidFill>
                  <a:srgbClr val="FF0000"/>
                </a:solidFill>
                <a:latin typeface="Times New Roman" panose="02020603050405020304" pitchFamily="18" charset="0"/>
                <a:cs typeface="Times New Roman" panose="02020603050405020304" pitchFamily="18" charset="0"/>
                <a:sym typeface="+mn-lt"/>
              </a:rPr>
              <a:t>PART 1 </a:t>
            </a:r>
            <a:r>
              <a:rPr lang="zh-CN" altLang="en-US" sz="1200" dirty="0" smtClean="0">
                <a:latin typeface="Times New Roman" panose="02020603050405020304" pitchFamily="18" charset="0"/>
                <a:cs typeface="Times New Roman" panose="02020603050405020304" pitchFamily="18" charset="0"/>
                <a:sym typeface="+mn-lt"/>
              </a:rPr>
              <a:t>不同</a:t>
            </a:r>
            <a:r>
              <a:rPr lang="zh-CN" altLang="en-US" sz="1200" dirty="0">
                <a:latin typeface="Times New Roman" panose="02020603050405020304" pitchFamily="18" charset="0"/>
                <a:cs typeface="Times New Roman" panose="02020603050405020304" pitchFamily="18" charset="0"/>
                <a:sym typeface="+mn-lt"/>
              </a:rPr>
              <a:t>入射天顶角和波段下小麦叶片双向反射分布</a:t>
            </a:r>
          </a:p>
        </p:txBody>
      </p:sp>
      <p:sp>
        <p:nvSpPr>
          <p:cNvPr id="6" name="矩形 5"/>
          <p:cNvSpPr/>
          <p:nvPr/>
        </p:nvSpPr>
        <p:spPr>
          <a:xfrm>
            <a:off x="6337738" y="2631512"/>
            <a:ext cx="4876800" cy="2015936"/>
          </a:xfrm>
          <a:prstGeom prst="rect">
            <a:avLst/>
          </a:prstGeom>
        </p:spPr>
        <p:txBody>
          <a:bodyPr wrap="square">
            <a:spAutoFit/>
          </a:bodyPr>
          <a:lstStyle/>
          <a:p>
            <a:pPr marL="285750" indent="-285750" algn="just">
              <a:lnSpc>
                <a:spcPts val="2500"/>
              </a:lnSpc>
              <a:buFont typeface="Wingdings" panose="05000000000000000000" pitchFamily="2" charset="2"/>
              <a:buChar char="Ø"/>
            </a:pP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光源</a:t>
            </a:r>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垂直</a:t>
            </a:r>
            <a:r>
              <a:rPr lang="zh-CN"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入射</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小麦</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叶片，大致</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关于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两侧对称</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500"/>
              </a:lnSpc>
              <a:buFont typeface="Wingdings" panose="05000000000000000000" pitchFamily="2" charset="2"/>
              <a:buChar char="Ø"/>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500"/>
              </a:lnSpc>
              <a:buFont typeface="Wingdings" panose="05000000000000000000" pitchFamily="2" charset="2"/>
              <a:buChar char="Ø"/>
            </a:pP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光源</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30</a:t>
            </a:r>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天顶角入射</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叶片，双向</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反射分布分别关于</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°入射天顶角</a:t>
            </a:r>
            <a:r>
              <a:rPr lang="zh-CN"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两侧微小空间内大致</a:t>
            </a:r>
            <a:r>
              <a:rPr lang="zh-CN"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对称</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4" name="组合 23"/>
          <p:cNvGrpSpPr/>
          <p:nvPr/>
        </p:nvGrpSpPr>
        <p:grpSpPr>
          <a:xfrm>
            <a:off x="381542" y="1228031"/>
            <a:ext cx="5468751" cy="4908883"/>
            <a:chOff x="279619" y="1483433"/>
            <a:chExt cx="5468751" cy="4908883"/>
          </a:xfrm>
        </p:grpSpPr>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279619" y="1483433"/>
              <a:ext cx="5468751" cy="4567558"/>
            </a:xfrm>
            <a:prstGeom prst="rect">
              <a:avLst/>
            </a:prstGeom>
          </p:spPr>
        </p:pic>
        <p:sp>
          <p:nvSpPr>
            <p:cNvPr id="4" name="椭圆 3"/>
            <p:cNvSpPr/>
            <p:nvPr/>
          </p:nvSpPr>
          <p:spPr>
            <a:xfrm>
              <a:off x="4567321" y="2235200"/>
              <a:ext cx="385011" cy="385011"/>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椭圆 8"/>
            <p:cNvSpPr/>
            <p:nvPr/>
          </p:nvSpPr>
          <p:spPr>
            <a:xfrm>
              <a:off x="2815138" y="2232861"/>
              <a:ext cx="385011" cy="385011"/>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 name="椭圆 9"/>
            <p:cNvSpPr/>
            <p:nvPr/>
          </p:nvSpPr>
          <p:spPr>
            <a:xfrm>
              <a:off x="1147344" y="2230522"/>
              <a:ext cx="385011" cy="385011"/>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1" name="椭圆 10"/>
            <p:cNvSpPr/>
            <p:nvPr/>
          </p:nvSpPr>
          <p:spPr>
            <a:xfrm>
              <a:off x="4260851" y="3487627"/>
              <a:ext cx="800100" cy="782599"/>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2" name="椭圆 11"/>
            <p:cNvSpPr/>
            <p:nvPr/>
          </p:nvSpPr>
          <p:spPr>
            <a:xfrm>
              <a:off x="2552701" y="3487627"/>
              <a:ext cx="800100" cy="782599"/>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3" name="椭圆 12"/>
            <p:cNvSpPr/>
            <p:nvPr/>
          </p:nvSpPr>
          <p:spPr>
            <a:xfrm>
              <a:off x="852854" y="3484303"/>
              <a:ext cx="800100" cy="782599"/>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5" name="椭圆 14"/>
            <p:cNvSpPr/>
            <p:nvPr/>
          </p:nvSpPr>
          <p:spPr>
            <a:xfrm>
              <a:off x="680781" y="4741604"/>
              <a:ext cx="1186118" cy="1186118"/>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6" name="椭圆 15"/>
            <p:cNvSpPr/>
            <p:nvPr/>
          </p:nvSpPr>
          <p:spPr>
            <a:xfrm>
              <a:off x="2395534" y="4728914"/>
              <a:ext cx="1186118" cy="1186118"/>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7" name="椭圆 16"/>
            <p:cNvSpPr/>
            <p:nvPr/>
          </p:nvSpPr>
          <p:spPr>
            <a:xfrm>
              <a:off x="4097587" y="4738436"/>
              <a:ext cx="1186118" cy="1186118"/>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8" name="矩形 7"/>
            <p:cNvSpPr/>
            <p:nvPr/>
          </p:nvSpPr>
          <p:spPr>
            <a:xfrm>
              <a:off x="859682" y="6053762"/>
              <a:ext cx="4493538" cy="338554"/>
            </a:xfrm>
            <a:prstGeom prst="rect">
              <a:avLst/>
            </a:prstGeom>
          </p:spPr>
          <p:txBody>
            <a:bodyPr wrap="none">
              <a:spAutoFit/>
            </a:bodyPr>
            <a:lstStyle/>
            <a:p>
              <a:pPr algn="r"/>
              <a:r>
                <a:rPr lang="zh-CN" altLang="en-US" sz="1600" dirty="0">
                  <a:solidFill>
                    <a:srgbClr val="FF0000"/>
                  </a:solidFill>
                  <a:latin typeface="Times New Roman" panose="02020603050405020304" pitchFamily="18" charset="0"/>
                  <a:cs typeface="Times New Roman" panose="02020603050405020304" pitchFamily="18" charset="0"/>
                  <a:sym typeface="+mn-lt"/>
                </a:rPr>
                <a:t>不同入射天顶角和波段下小麦叶片双向反射分布</a:t>
              </a:r>
            </a:p>
          </p:txBody>
        </p:sp>
      </p:grpSp>
      <p:grpSp>
        <p:nvGrpSpPr>
          <p:cNvPr id="22" name="组合 21"/>
          <p:cNvGrpSpPr/>
          <p:nvPr/>
        </p:nvGrpSpPr>
        <p:grpSpPr>
          <a:xfrm>
            <a:off x="6621699" y="1579833"/>
            <a:ext cx="2834394" cy="793148"/>
            <a:chOff x="2117938" y="825159"/>
            <a:chExt cx="2834394" cy="793148"/>
          </a:xfrm>
        </p:grpSpPr>
        <p:grpSp>
          <p:nvGrpSpPr>
            <p:cNvPr id="21" name="组合 20"/>
            <p:cNvGrpSpPr/>
            <p:nvPr/>
          </p:nvGrpSpPr>
          <p:grpSpPr>
            <a:xfrm>
              <a:off x="2226297" y="825159"/>
              <a:ext cx="1654992" cy="381258"/>
              <a:chOff x="2915322" y="907823"/>
              <a:chExt cx="1654992" cy="381258"/>
            </a:xfrm>
          </p:grpSpPr>
          <p:sp>
            <p:nvSpPr>
              <p:cNvPr id="18" name="五角星 17"/>
              <p:cNvSpPr/>
              <p:nvPr/>
            </p:nvSpPr>
            <p:spPr>
              <a:xfrm>
                <a:off x="2915322" y="1005406"/>
                <a:ext cx="138471" cy="138471"/>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106600" y="907823"/>
                <a:ext cx="1463714" cy="381258"/>
              </a:xfrm>
              <a:prstGeom prst="rect">
                <a:avLst/>
              </a:prstGeom>
              <a:noFill/>
            </p:spPr>
            <p:txBody>
              <a:bodyPr wrap="square" rtlCol="0">
                <a:spAutoFit/>
              </a:bodyPr>
              <a:lstStyle/>
              <a:p>
                <a:pPr>
                  <a:lnSpc>
                    <a:spcPct val="130000"/>
                  </a:lnSpc>
                  <a:spcBef>
                    <a:spcPts val="600"/>
                  </a:spcBef>
                </a:pPr>
                <a:r>
                  <a:rPr lang="zh-CN" altLang="en-US" sz="1600" kern="0" dirty="0" smtClean="0">
                    <a:solidFill>
                      <a:srgbClr val="FF0000"/>
                    </a:solidFill>
                    <a:latin typeface="微软雅黑" panose="020B0503020204020204" pitchFamily="34" charset="-122"/>
                    <a:ea typeface="微软雅黑" panose="020B0503020204020204" pitchFamily="34" charset="-122"/>
                    <a:cs typeface="+mn-ea"/>
                    <a:sym typeface="+mn-lt"/>
                  </a:rPr>
                  <a:t>光源入射位置</a:t>
                </a:r>
                <a:endParaRPr lang="zh-CN" altLang="en-US" sz="1600" kern="0" dirty="0">
                  <a:solidFill>
                    <a:srgbClr val="FF0000"/>
                  </a:solidFill>
                  <a:latin typeface="微软雅黑" panose="020B0503020204020204" pitchFamily="34" charset="-122"/>
                  <a:ea typeface="微软雅黑" panose="020B0503020204020204" pitchFamily="34" charset="-122"/>
                  <a:cs typeface="+mn-ea"/>
                  <a:sym typeface="+mn-lt"/>
                </a:endParaRPr>
              </a:p>
            </p:txBody>
          </p:sp>
        </p:grpSp>
        <p:sp>
          <p:nvSpPr>
            <p:cNvPr id="23" name="文本框 22"/>
            <p:cNvSpPr txBox="1"/>
            <p:nvPr/>
          </p:nvSpPr>
          <p:spPr>
            <a:xfrm>
              <a:off x="2117938" y="1205886"/>
              <a:ext cx="2834394" cy="412421"/>
            </a:xfrm>
            <a:prstGeom prst="rect">
              <a:avLst/>
            </a:prstGeom>
            <a:noFill/>
          </p:spPr>
          <p:txBody>
            <a:bodyPr wrap="square" rtlCol="0">
              <a:spAutoFit/>
            </a:bodyPr>
            <a:lstStyle/>
            <a:p>
              <a:pPr>
                <a:lnSpc>
                  <a:spcPct val="130000"/>
                </a:lnSpc>
                <a:spcBef>
                  <a:spcPts val="600"/>
                </a:spcBef>
              </a:pPr>
              <a:r>
                <a:rPr lang="zh-CN" altLang="en-US" sz="1600" kern="0" dirty="0" smtClean="0">
                  <a:solidFill>
                    <a:srgbClr val="FF0000"/>
                  </a:solidFill>
                  <a:latin typeface="微软雅黑" panose="020B0503020204020204" pitchFamily="34" charset="-122"/>
                  <a:ea typeface="微软雅黑" panose="020B0503020204020204" pitchFamily="34" charset="-122"/>
                  <a:cs typeface="+mn-ea"/>
                  <a:sym typeface="+mn-lt"/>
                </a:rPr>
                <a:t>区域分布越亮，反射值越大</a:t>
              </a:r>
              <a:endParaRPr lang="zh-CN" altLang="en-US" sz="1600" kern="0" dirty="0">
                <a:solidFill>
                  <a:srgbClr val="FF0000"/>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413313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1879599" y="212727"/>
            <a:ext cx="5655409" cy="427037"/>
          </a:xfrm>
        </p:spPr>
        <p:txBody>
          <a:bodyPr/>
          <a:lstStyle/>
          <a:p>
            <a:r>
              <a:rPr lang="zh-CN" altLang="en-US" dirty="0" smtClean="0"/>
              <a:t>小麦叶片</a:t>
            </a:r>
            <a:r>
              <a:rPr lang="zh-CN" altLang="en-US" dirty="0"/>
              <a:t>双向反射分布研究</a:t>
            </a:r>
          </a:p>
        </p:txBody>
      </p:sp>
      <p:sp>
        <p:nvSpPr>
          <p:cNvPr id="5" name="文本占位符 2"/>
          <p:cNvSpPr txBox="1">
            <a:spLocks/>
          </p:cNvSpPr>
          <p:nvPr/>
        </p:nvSpPr>
        <p:spPr>
          <a:xfrm>
            <a:off x="8194431" y="212726"/>
            <a:ext cx="3998058"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200" dirty="0" smtClean="0">
                <a:solidFill>
                  <a:srgbClr val="FF0000"/>
                </a:solidFill>
                <a:latin typeface="Times New Roman" panose="02020603050405020304" pitchFamily="18" charset="0"/>
                <a:cs typeface="Times New Roman" panose="02020603050405020304" pitchFamily="18" charset="0"/>
                <a:sym typeface="+mn-lt"/>
              </a:rPr>
              <a:t>PART 1 </a:t>
            </a:r>
            <a:r>
              <a:rPr lang="zh-CN" altLang="en-US" sz="1200" dirty="0" smtClean="0">
                <a:latin typeface="Times New Roman" panose="02020603050405020304" pitchFamily="18" charset="0"/>
                <a:cs typeface="Times New Roman" panose="02020603050405020304" pitchFamily="18" charset="0"/>
                <a:sym typeface="+mn-lt"/>
              </a:rPr>
              <a:t>不同</a:t>
            </a:r>
            <a:r>
              <a:rPr lang="zh-CN" altLang="en-US" sz="1200" dirty="0">
                <a:latin typeface="Times New Roman" panose="02020603050405020304" pitchFamily="18" charset="0"/>
                <a:cs typeface="Times New Roman" panose="02020603050405020304" pitchFamily="18" charset="0"/>
                <a:sym typeface="+mn-lt"/>
              </a:rPr>
              <a:t>入射天顶角和波段下小麦叶片双向反射分布</a:t>
            </a:r>
          </a:p>
        </p:txBody>
      </p:sp>
      <p:grpSp>
        <p:nvGrpSpPr>
          <p:cNvPr id="6" name="组合 5"/>
          <p:cNvGrpSpPr/>
          <p:nvPr/>
        </p:nvGrpSpPr>
        <p:grpSpPr>
          <a:xfrm>
            <a:off x="416853" y="1022155"/>
            <a:ext cx="7777578" cy="1705379"/>
            <a:chOff x="308103" y="922207"/>
            <a:chExt cx="10723809" cy="2351395"/>
          </a:xfrm>
        </p:grpSpPr>
        <p:pic>
          <p:nvPicPr>
            <p:cNvPr id="7" name="图片 6"/>
            <p:cNvPicPr>
              <a:picLocks noChangeAspect="1"/>
            </p:cNvPicPr>
            <p:nvPr/>
          </p:nvPicPr>
          <p:blipFill>
            <a:blip r:embed="rId3"/>
            <a:stretch>
              <a:fillRect/>
            </a:stretch>
          </p:blipFill>
          <p:spPr>
            <a:xfrm>
              <a:off x="403341" y="922207"/>
              <a:ext cx="10628571" cy="1419048"/>
            </a:xfrm>
            <a:prstGeom prst="rect">
              <a:avLst/>
            </a:prstGeom>
          </p:spPr>
        </p:pic>
        <p:pic>
          <p:nvPicPr>
            <p:cNvPr id="8" name="图片 7"/>
            <p:cNvPicPr>
              <a:picLocks noChangeAspect="1"/>
            </p:cNvPicPr>
            <p:nvPr/>
          </p:nvPicPr>
          <p:blipFill>
            <a:blip r:embed="rId4"/>
            <a:stretch>
              <a:fillRect/>
            </a:stretch>
          </p:blipFill>
          <p:spPr>
            <a:xfrm>
              <a:off x="308103" y="2330745"/>
              <a:ext cx="10723809" cy="942857"/>
            </a:xfrm>
            <a:prstGeom prst="rect">
              <a:avLst/>
            </a:prstGeom>
          </p:spPr>
        </p:pic>
      </p:grpSp>
      <p:sp>
        <p:nvSpPr>
          <p:cNvPr id="9" name="矩形 8"/>
          <p:cNvSpPr/>
          <p:nvPr/>
        </p:nvSpPr>
        <p:spPr>
          <a:xfrm>
            <a:off x="8573330" y="1249126"/>
            <a:ext cx="3240259" cy="584775"/>
          </a:xfrm>
          <a:prstGeom prst="rect">
            <a:avLst/>
          </a:prstGeom>
        </p:spPr>
        <p:txBody>
          <a:bodyPr wrap="square">
            <a:spAutoFit/>
          </a:bodyPr>
          <a:lstStyle/>
          <a:p>
            <a:pPr algn="ctr"/>
            <a:r>
              <a:rPr lang="zh-CN"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各向异性</a:t>
            </a:r>
            <a:r>
              <a:rPr lang="zh-CN" altLang="zh-CN"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指数</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可</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很</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好</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地评价任意波长下小麦</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叶片</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双向反射</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特性</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p:cNvSpPr/>
              <p:nvPr/>
            </p:nvSpPr>
            <p:spPr>
              <a:xfrm>
                <a:off x="8842991" y="1756657"/>
                <a:ext cx="2038700" cy="513282"/>
              </a:xfrm>
              <a:prstGeom prst="rect">
                <a:avLst/>
              </a:prstGeom>
            </p:spPr>
            <p:txBody>
              <a:bodyPr wrap="none">
                <a:spAutoFit/>
              </a:bodyPr>
              <a:lstStyle/>
              <a:p>
                <a:r>
                  <a:rPr lang="en-US" altLang="zh-CN" dirty="0" smtClean="0">
                    <a:latin typeface="Times New Roman" panose="02020603050405020304" pitchFamily="18" charset="0"/>
                    <a:ea typeface="华文仿宋" panose="02010600040101010101" pitchFamily="2" charset="-122"/>
                  </a:rPr>
                  <a:t>ANIX</a:t>
                </a:r>
                <a14:m>
                  <m:oMath xmlns:m="http://schemas.openxmlformats.org/officeDocument/2006/math">
                    <m:r>
                      <a:rPr lang="en-US" altLang="zh-CN" sz="2800" b="0" i="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i="1">
                            <a:effectLst/>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en-US" altLang="zh-CN" baseline="-25000" dirty="0">
                    <a:effectLst/>
                    <a:latin typeface="Times New Roman" panose="02020603050405020304" pitchFamily="18" charset="0"/>
                    <a:ea typeface="华文仿宋" panose="02010600040101010101" pitchFamily="2" charset="-122"/>
                  </a:rPr>
                  <a:t>max</a:t>
                </a:r>
                <a:r>
                  <a:rPr lang="en-US" altLang="zh-CN" dirty="0">
                    <a:effectLst/>
                    <a:latin typeface="Times New Roman" panose="02020603050405020304" pitchFamily="18" charset="0"/>
                    <a:ea typeface="华文仿宋" panose="02010600040101010101" pitchFamily="2" charset="-122"/>
                  </a:rPr>
                  <a:t>/</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i="1">
                            <a:effectLst/>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en-US" altLang="zh-CN" baseline="-25000" dirty="0" smtClean="0">
                    <a:effectLst/>
                    <a:latin typeface="Times New Roman" panose="02020603050405020304" pitchFamily="18" charset="0"/>
                    <a:ea typeface="华文仿宋" panose="02010600040101010101" pitchFamily="2" charset="-122"/>
                  </a:rPr>
                  <a:t>min</a:t>
                </a:r>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8842991" y="1756657"/>
                <a:ext cx="2038700" cy="513282"/>
              </a:xfrm>
              <a:prstGeom prst="rect">
                <a:avLst/>
              </a:prstGeom>
              <a:blipFill rotWithShape="0">
                <a:blip r:embed="rId5"/>
                <a:stretch>
                  <a:fillRect l="-2695" b="-13095"/>
                </a:stretch>
              </a:blipFill>
            </p:spPr>
            <p:txBody>
              <a:bodyPr/>
              <a:lstStyle/>
              <a:p>
                <a:r>
                  <a:rPr lang="zh-CN" altLang="en-US">
                    <a:noFill/>
                  </a:rPr>
                  <a:t> </a:t>
                </a:r>
              </a:p>
            </p:txBody>
          </p:sp>
        </mc:Fallback>
      </mc:AlternateContent>
      <p:pic>
        <p:nvPicPr>
          <p:cNvPr id="11" name="图片 10"/>
          <p:cNvPicPr>
            <a:picLocks noChangeAspect="1"/>
          </p:cNvPicPr>
          <p:nvPr/>
        </p:nvPicPr>
        <p:blipFill>
          <a:blip r:embed="rId6"/>
          <a:stretch>
            <a:fillRect/>
          </a:stretch>
        </p:blipFill>
        <p:spPr>
          <a:xfrm>
            <a:off x="1195493" y="2730421"/>
            <a:ext cx="4339896" cy="3295935"/>
          </a:xfrm>
          <a:prstGeom prst="rect">
            <a:avLst/>
          </a:prstGeom>
        </p:spPr>
      </p:pic>
      <p:sp>
        <p:nvSpPr>
          <p:cNvPr id="13" name="矩形 12"/>
          <p:cNvSpPr/>
          <p:nvPr/>
        </p:nvSpPr>
        <p:spPr>
          <a:xfrm>
            <a:off x="6089590" y="4707194"/>
            <a:ext cx="5961321" cy="412934"/>
          </a:xfrm>
          <a:prstGeom prst="rect">
            <a:avLst/>
          </a:prstGeom>
        </p:spPr>
        <p:txBody>
          <a:bodyPr wrap="square">
            <a:spAutoFit/>
          </a:bodyPr>
          <a:lstStyle/>
          <a:p>
            <a:pPr marL="285750" indent="-285750" algn="just">
              <a:lnSpc>
                <a:spcPts val="2500"/>
              </a:lnSpc>
              <a:spcAft>
                <a:spcPts val="0"/>
              </a:spcAft>
              <a:buFont typeface="Wingdings" panose="05000000000000000000" pitchFamily="2" charset="2"/>
              <a:buChar char="Ø"/>
            </a:pPr>
            <a:r>
              <a:rPr lang="zh-CN" altLang="en-US" sz="1600" kern="100" dirty="0" smtClean="0">
                <a:effectLst/>
                <a:latin typeface="Times New Roman" panose="02020603050405020304" pitchFamily="18" charset="0"/>
                <a:ea typeface="微软雅黑" panose="020B0503020204020204" pitchFamily="34" charset="-122"/>
                <a:cs typeface="Times New Roman" panose="02020603050405020304" pitchFamily="18" charset="0"/>
              </a:rPr>
              <a:t>原因：</a:t>
            </a:r>
            <a:r>
              <a:rPr lang="zh-CN" altLang="zh-CN" sz="1600" kern="100" dirty="0" smtClea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入射</a:t>
            </a:r>
            <a:r>
              <a:rPr lang="zh-CN" altLang="zh-CN" sz="1600"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天</a:t>
            </a:r>
            <a:r>
              <a:rPr lang="zh-CN" altLang="zh-CN" sz="1600" kern="100" dirty="0" smtClea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顶角</a:t>
            </a:r>
            <a:r>
              <a:rPr lang="zh-CN" altLang="zh-CN" sz="1600" kern="100" dirty="0" smtClean="0">
                <a:effectLst/>
                <a:latin typeface="Times New Roman" panose="02020603050405020304" pitchFamily="18" charset="0"/>
                <a:ea typeface="微软雅黑" panose="020B0503020204020204" pitchFamily="34" charset="-122"/>
                <a:cs typeface="Times New Roman" panose="02020603050405020304" pitchFamily="18" charset="0"/>
              </a:rPr>
              <a:t>，微观</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表面的镜面</a:t>
            </a:r>
            <a:r>
              <a:rPr lang="zh-CN" altLang="zh-CN" sz="1600" kern="100" dirty="0" smtClean="0">
                <a:effectLst/>
                <a:latin typeface="Times New Roman" panose="02020603050405020304" pitchFamily="18" charset="0"/>
                <a:ea typeface="微软雅黑" panose="020B0503020204020204" pitchFamily="34" charset="-122"/>
                <a:cs typeface="Times New Roman" panose="02020603050405020304" pitchFamily="18" charset="0"/>
              </a:rPr>
              <a:t>效应</a:t>
            </a:r>
            <a:r>
              <a:rPr lang="en-US" altLang="zh-CN" sz="1600" kern="100" dirty="0" smtClean="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kern="100" dirty="0" smtClean="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kern="100" dirty="0" smtClean="0">
                <a:effectLst/>
                <a:latin typeface="Times New Roman" panose="02020603050405020304" pitchFamily="18" charset="0"/>
                <a:ea typeface="微软雅黑" panose="020B0503020204020204" pitchFamily="34" charset="-122"/>
                <a:cs typeface="Times New Roman" panose="02020603050405020304" pitchFamily="18" charset="0"/>
              </a:rPr>
              <a:t>前</a:t>
            </a:r>
            <a:r>
              <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向散射</a:t>
            </a:r>
            <a:r>
              <a:rPr lang="zh-CN" altLang="zh-CN" sz="1600" kern="100" dirty="0" smtClean="0">
                <a:effectLst/>
                <a:latin typeface="Times New Roman" panose="02020603050405020304" pitchFamily="18" charset="0"/>
                <a:ea typeface="微软雅黑" panose="020B0503020204020204" pitchFamily="34" charset="-122"/>
                <a:cs typeface="Times New Roman" panose="02020603050405020304" pitchFamily="18" charset="0"/>
              </a:rPr>
              <a:t>效应</a:t>
            </a:r>
            <a:endParaRPr lang="zh-CN"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1526323" y="6025830"/>
            <a:ext cx="4083169" cy="338554"/>
          </a:xfrm>
          <a:prstGeom prst="rect">
            <a:avLst/>
          </a:prstGeom>
        </p:spPr>
        <p:txBody>
          <a:bodyPr wrap="none">
            <a:spAutoFit/>
          </a:bodyPr>
          <a:lstStyle/>
          <a:p>
            <a:r>
              <a:rPr lang="zh-CN" altLang="en-US" sz="1600" dirty="0" smtClean="0">
                <a:solidFill>
                  <a:srgbClr val="FF0000"/>
                </a:solidFill>
              </a:rPr>
              <a:t>不同入射天顶角对小麦叶片各向异性的影响</a:t>
            </a:r>
            <a:endParaRPr lang="zh-CN" altLang="en-US" sz="1600" dirty="0">
              <a:solidFill>
                <a:srgbClr val="FF0000"/>
              </a:solidFill>
            </a:endParaRPr>
          </a:p>
        </p:txBody>
      </p:sp>
      <p:grpSp>
        <p:nvGrpSpPr>
          <p:cNvPr id="27" name="组合 26"/>
          <p:cNvGrpSpPr/>
          <p:nvPr/>
        </p:nvGrpSpPr>
        <p:grpSpPr>
          <a:xfrm>
            <a:off x="6089589" y="3135141"/>
            <a:ext cx="5961321" cy="1178582"/>
            <a:chOff x="6089589" y="3173418"/>
            <a:chExt cx="5961321" cy="1178582"/>
          </a:xfrm>
        </p:grpSpPr>
        <mc:AlternateContent xmlns:mc="http://schemas.openxmlformats.org/markup-compatibility/2006" xmlns:a14="http://schemas.microsoft.com/office/drawing/2010/main">
          <mc:Choice Requires="a14">
            <p:sp>
              <p:nvSpPr>
                <p:cNvPr id="12" name="矩形 11"/>
                <p:cNvSpPr/>
                <p:nvPr/>
              </p:nvSpPr>
              <p:spPr>
                <a:xfrm>
                  <a:off x="6089589" y="3173418"/>
                  <a:ext cx="5961321" cy="412934"/>
                </a:xfrm>
                <a:prstGeom prst="rect">
                  <a:avLst/>
                </a:prstGeom>
              </p:spPr>
              <p:txBody>
                <a:bodyPr wrap="square">
                  <a:spAutoFit/>
                </a:bodyPr>
                <a:lstStyle/>
                <a:p>
                  <a:pPr marL="285750" indent="-285750">
                    <a:lnSpc>
                      <a:spcPts val="2500"/>
                    </a:lnSpc>
                    <a:buFont typeface="Wingdings" panose="05000000000000000000" pitchFamily="2" charset="2"/>
                    <a:buChar char="Ø"/>
                  </a:pP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400-735nm</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入射</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天</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顶角，</a:t>
                  </a:r>
                  <a:r>
                    <a:rPr lang="en-US"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ANIX</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sz="1600" i="1" kern="100">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分布方向特性</a:t>
                  </a:r>
                  <a:r>
                    <a:rPr lang="zh-CN"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越</a:t>
                  </a:r>
                  <a:r>
                    <a:rPr lang="zh-CN" altLang="zh-CN" sz="16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显著</a:t>
                  </a:r>
                  <a:endParaRPr lang="en-US"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6089589" y="3173418"/>
                  <a:ext cx="5961321" cy="412934"/>
                </a:xfrm>
                <a:prstGeom prst="rect">
                  <a:avLst/>
                </a:prstGeom>
                <a:blipFill rotWithShape="0">
                  <a:blip r:embed="rId7"/>
                  <a:stretch>
                    <a:fillRect l="-409" b="-10294"/>
                  </a:stretch>
                </a:blipFill>
              </p:spPr>
              <p:txBody>
                <a:bodyPr/>
                <a:lstStyle/>
                <a:p>
                  <a:r>
                    <a:rPr lang="zh-CN" altLang="en-US">
                      <a:noFill/>
                    </a:rPr>
                    <a:t> </a:t>
                  </a:r>
                </a:p>
              </p:txBody>
            </p:sp>
          </mc:Fallback>
        </mc:AlternateContent>
        <p:cxnSp>
          <p:nvCxnSpPr>
            <p:cNvPr id="17" name="直接箭头连接符 16"/>
            <p:cNvCxnSpPr/>
            <p:nvPr/>
          </p:nvCxnSpPr>
          <p:spPr>
            <a:xfrm flipV="1">
              <a:off x="8657863" y="3173418"/>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9354273" y="3173418"/>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97778" y="3970485"/>
              <a:ext cx="4677884" cy="381515"/>
            </a:xfrm>
            <a:prstGeom prst="rect">
              <a:avLst/>
            </a:prstGeom>
          </p:spPr>
          <p:txBody>
            <a:bodyPr wrap="none">
              <a:spAutoFit/>
            </a:bodyPr>
            <a:lstStyle/>
            <a:p>
              <a:pPr marL="285750" indent="-285750" algn="just">
                <a:lnSpc>
                  <a:spcPts val="2500"/>
                </a:lnSpc>
                <a:buFont typeface="Wingdings" panose="05000000000000000000" pitchFamily="2" charset="2"/>
                <a:buChar char="Ø"/>
              </a:pP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在近红外波段，</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各</a:t>
              </a:r>
              <a:r>
                <a:rPr lang="zh-CN" altLang="en-US" sz="1600" kern="100" dirty="0" smtClean="0">
                  <a:latin typeface="Times New Roman" panose="02020603050405020304" pitchFamily="18" charset="0"/>
                  <a:ea typeface="微软雅黑" panose="020B0503020204020204" pitchFamily="34" charset="-122"/>
                  <a:cs typeface="Times New Roman" panose="02020603050405020304" pitchFamily="18" charset="0"/>
                </a:rPr>
                <a:t>入射天顶角处</a:t>
              </a:r>
              <a:r>
                <a:rPr lang="en-US" altLang="zh-CN" sz="16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ANIX</a:t>
              </a:r>
              <a:r>
                <a:rPr lang="zh-CN" altLang="zh-CN" sz="16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趋向</a:t>
              </a:r>
              <a:r>
                <a:rPr lang="zh-CN"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平稳</a:t>
              </a:r>
              <a:endParaRPr lang="en-US"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右箭头 20"/>
          <p:cNvSpPr/>
          <p:nvPr/>
        </p:nvSpPr>
        <p:spPr>
          <a:xfrm rot="16200000">
            <a:off x="1876763" y="4050842"/>
            <a:ext cx="2790297" cy="242083"/>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392954" y="2882269"/>
            <a:ext cx="778640" cy="381258"/>
          </a:xfrm>
          <a:prstGeom prst="rect">
            <a:avLst/>
          </a:prstGeom>
          <a:noFill/>
        </p:spPr>
        <p:txBody>
          <a:bodyPr wrap="square" rtlCol="0">
            <a:spAutoFit/>
          </a:bodyPr>
          <a:lstStyle/>
          <a:p>
            <a:pPr>
              <a:lnSpc>
                <a:spcPct val="130000"/>
              </a:lnSpc>
              <a:spcBef>
                <a:spcPts val="600"/>
              </a:spcBef>
            </a:pPr>
            <a:r>
              <a:rPr lang="zh-CN" altLang="en-US" sz="1600" kern="0" dirty="0" smtClean="0">
                <a:solidFill>
                  <a:srgbClr val="FF0000"/>
                </a:solidFill>
                <a:latin typeface="微软雅黑" panose="020B0503020204020204" pitchFamily="34" charset="-122"/>
                <a:ea typeface="微软雅黑" panose="020B0503020204020204" pitchFamily="34" charset="-122"/>
                <a:cs typeface="+mn-ea"/>
                <a:sym typeface="+mn-lt"/>
              </a:rPr>
              <a:t>增大</a:t>
            </a:r>
            <a:endParaRPr lang="zh-CN" altLang="en-US" sz="1600" kern="0" dirty="0">
              <a:solidFill>
                <a:srgbClr val="FF0000"/>
              </a:solidFill>
              <a:latin typeface="微软雅黑" panose="020B0503020204020204" pitchFamily="34" charset="-122"/>
              <a:ea typeface="微软雅黑" panose="020B0503020204020204" pitchFamily="34" charset="-122"/>
              <a:cs typeface="+mn-ea"/>
              <a:sym typeface="+mn-lt"/>
            </a:endParaRPr>
          </a:p>
        </p:txBody>
      </p:sp>
      <p:cxnSp>
        <p:nvCxnSpPr>
          <p:cNvPr id="24" name="直接箭头连接符 23"/>
          <p:cNvCxnSpPr/>
          <p:nvPr/>
        </p:nvCxnSpPr>
        <p:spPr>
          <a:xfrm flipV="1">
            <a:off x="8150242" y="4707194"/>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0145085" y="4707027"/>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11648613" y="4716546"/>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08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500" fill="hold"/>
                                        <p:tgtEl>
                                          <p:spTgt spid="23"/>
                                        </p:tgtEl>
                                        <p:attrNameLst>
                                          <p:attrName>ppt_x</p:attrName>
                                        </p:attrNameLst>
                                      </p:cBhvr>
                                      <p:tavLst>
                                        <p:tav tm="0">
                                          <p:val>
                                            <p:strVal val="#ppt_x"/>
                                          </p:val>
                                        </p:tav>
                                        <p:tav tm="100000">
                                          <p:val>
                                            <p:strVal val="#ppt_x"/>
                                          </p:val>
                                        </p:tav>
                                      </p:tavLst>
                                    </p:anim>
                                    <p:anim calcmode="lin" valueType="num">
                                      <p:cBhvr additive="base">
                                        <p:cTn id="1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1879599" y="212727"/>
            <a:ext cx="5655409" cy="427037"/>
          </a:xfrm>
        </p:spPr>
        <p:txBody>
          <a:bodyPr/>
          <a:lstStyle/>
          <a:p>
            <a:r>
              <a:rPr lang="zh-CN" altLang="en-US" dirty="0" smtClean="0"/>
              <a:t>小麦叶片</a:t>
            </a:r>
            <a:r>
              <a:rPr lang="zh-CN" altLang="en-US" dirty="0"/>
              <a:t>双向反射分布研究</a:t>
            </a:r>
          </a:p>
        </p:txBody>
      </p:sp>
      <p:sp>
        <p:nvSpPr>
          <p:cNvPr id="5" name="文本占位符 2"/>
          <p:cNvSpPr txBox="1">
            <a:spLocks/>
          </p:cNvSpPr>
          <p:nvPr/>
        </p:nvSpPr>
        <p:spPr>
          <a:xfrm>
            <a:off x="8677275" y="212726"/>
            <a:ext cx="3515214"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200" dirty="0" smtClean="0">
                <a:solidFill>
                  <a:srgbClr val="FF0000"/>
                </a:solidFill>
                <a:latin typeface="Times New Roman" panose="02020603050405020304" pitchFamily="18" charset="0"/>
                <a:cs typeface="Times New Roman" panose="02020603050405020304" pitchFamily="18" charset="0"/>
                <a:sym typeface="+mn-lt"/>
              </a:rPr>
              <a:t>PART 2 </a:t>
            </a:r>
            <a:r>
              <a:rPr lang="zh-CN" altLang="en-US" sz="1200" dirty="0">
                <a:latin typeface="Times New Roman" panose="02020603050405020304" pitchFamily="18" charset="0"/>
                <a:cs typeface="Times New Roman" panose="02020603050405020304" pitchFamily="18" charset="0"/>
                <a:sym typeface="+mn-lt"/>
              </a:rPr>
              <a:t>不同叶绿素浓度下小麦叶片双向反射分布</a:t>
            </a:r>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156460" y="1138183"/>
            <a:ext cx="5310780" cy="4379748"/>
          </a:xfrm>
          <a:prstGeom prst="rect">
            <a:avLst/>
          </a:prstGeom>
        </p:spPr>
      </p:pic>
      <p:sp>
        <p:nvSpPr>
          <p:cNvPr id="4" name="矩形 3"/>
          <p:cNvSpPr/>
          <p:nvPr/>
        </p:nvSpPr>
        <p:spPr>
          <a:xfrm>
            <a:off x="1194265" y="5525784"/>
            <a:ext cx="3877985" cy="338554"/>
          </a:xfrm>
          <a:prstGeom prst="rect">
            <a:avLst/>
          </a:prstGeom>
        </p:spPr>
        <p:txBody>
          <a:bodyPr wrap="none">
            <a:spAutoFit/>
          </a:bodyPr>
          <a:lstStyle/>
          <a:p>
            <a:pPr algn="r"/>
            <a:r>
              <a:rPr lang="zh-CN" altLang="en-US" sz="1600" dirty="0">
                <a:solidFill>
                  <a:srgbClr val="FF0000"/>
                </a:solidFill>
                <a:latin typeface="Times New Roman" panose="02020603050405020304" pitchFamily="18" charset="0"/>
                <a:cs typeface="Times New Roman" panose="02020603050405020304" pitchFamily="18" charset="0"/>
                <a:sym typeface="+mn-lt"/>
              </a:rPr>
              <a:t>不同叶绿素浓度下小麦叶片双向反射分布</a:t>
            </a:r>
          </a:p>
        </p:txBody>
      </p:sp>
      <p:grpSp>
        <p:nvGrpSpPr>
          <p:cNvPr id="17" name="组合 16"/>
          <p:cNvGrpSpPr/>
          <p:nvPr/>
        </p:nvGrpSpPr>
        <p:grpSpPr>
          <a:xfrm>
            <a:off x="5743766" y="2859299"/>
            <a:ext cx="6339051" cy="1695336"/>
            <a:chOff x="5743766" y="2149613"/>
            <a:chExt cx="6339051" cy="1695336"/>
          </a:xfrm>
        </p:grpSpPr>
        <mc:AlternateContent xmlns:mc="http://schemas.openxmlformats.org/markup-compatibility/2006" xmlns:a14="http://schemas.microsoft.com/office/drawing/2010/main">
          <mc:Choice Requires="a14">
            <p:sp>
              <p:nvSpPr>
                <p:cNvPr id="7" name="矩形 6"/>
                <p:cNvSpPr/>
                <p:nvPr/>
              </p:nvSpPr>
              <p:spPr>
                <a:xfrm>
                  <a:off x="5743766" y="2149613"/>
                  <a:ext cx="6339051" cy="1695336"/>
                </a:xfrm>
                <a:prstGeom prst="rect">
                  <a:avLst/>
                </a:prstGeom>
              </p:spPr>
              <p:txBody>
                <a:bodyPr wrap="square">
                  <a:spAutoFit/>
                </a:bodyPr>
                <a:lstStyle/>
                <a:p>
                  <a:pPr marL="285750" indent="-285750" algn="just">
                    <a:lnSpc>
                      <a:spcPts val="2500"/>
                    </a:lnSpc>
                    <a:buFont typeface="Wingdings" panose="05000000000000000000" pitchFamily="2" charset="2"/>
                    <a:buChar char="Ø"/>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不同</a:t>
                  </a:r>
                  <a:r>
                    <a:rPr lang="zh-CN"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叶绿素</a:t>
                  </a:r>
                  <a:r>
                    <a:rPr lang="zh-CN" altLang="en-US"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浓度</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下</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sz="1600" i="1">
                              <a:effectLst/>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分布</a:t>
                  </a:r>
                  <a:r>
                    <a:rPr lang="zh-CN" altLang="zh-CN" sz="16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对称性不</a:t>
                  </a:r>
                  <a:r>
                    <a:rPr lang="zh-CN" altLang="zh-CN" sz="1600" dirty="0" smtClean="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显著</a:t>
                  </a:r>
                  <a:endParaRPr lang="en-US" altLang="zh-CN" sz="1600" dirty="0" smtClean="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500"/>
                    </a:lnSpc>
                    <a:buFont typeface="Wingdings" panose="05000000000000000000" pitchFamily="2" charset="2"/>
                    <a:buChar char="Ø"/>
                  </a:pP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500"/>
                    </a:lnSpc>
                    <a:buFont typeface="Wingdings" panose="05000000000000000000" pitchFamily="2" charset="2"/>
                    <a:buChar char="Ø"/>
                  </a:pPr>
                  <a:r>
                    <a:rPr lang="en-US" altLang="zh-CN" sz="1600" dirty="0" err="1" smtClean="0">
                      <a:effectLst/>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200" dirty="0" err="1" smtClean="0">
                      <a:effectLst/>
                      <a:latin typeface="Times New Roman" panose="02020603050405020304" pitchFamily="18" charset="0"/>
                      <a:ea typeface="微软雅黑" panose="020B0503020204020204" pitchFamily="34" charset="-122"/>
                      <a:cs typeface="Times New Roman" panose="02020603050405020304" pitchFamily="18" charset="0"/>
                    </a:rPr>
                    <a:t>a+b</a:t>
                  </a:r>
                  <a:r>
                    <a:rPr lang="zh-CN" altLang="zh-CN" sz="1600" dirty="0" smtClean="0">
                      <a:effectLst/>
                      <a:latin typeface="Times New Roman" panose="02020603050405020304" pitchFamily="18" charset="0"/>
                      <a:ea typeface="微软雅黑" panose="020B0503020204020204" pitchFamily="34" charset="-122"/>
                      <a:cs typeface="Times New Roman" panose="02020603050405020304" pitchFamily="18" charset="0"/>
                    </a:rPr>
                    <a:t>，叶片</a:t>
                  </a:r>
                  <a14:m>
                    <m:oMath xmlns:m="http://schemas.openxmlformats.org/officeDocument/2006/math">
                      <m:sSub>
                        <m:sSubPr>
                          <m:ctrlPr>
                            <a:rPr lang="zh-CN" altLang="zh-CN" i="1"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chemeClr val="tx1"/>
                              </a:solidFill>
                              <a:effectLst/>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i="1">
                              <a:solidFill>
                                <a:schemeClr val="tx1"/>
                              </a:solidFill>
                              <a:effectLst/>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sz="1600" dirty="0" smtClean="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原因</a:t>
                  </a:r>
                  <a:r>
                    <a:rPr lang="zh-CN" altLang="zh-CN" sz="1600" dirty="0" smtClean="0">
                      <a:effectLst/>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000" dirty="0" err="1" smtClean="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1200" dirty="0" err="1" smtClean="0">
                      <a:latin typeface="Times New Roman" panose="02020603050405020304" pitchFamily="18" charset="0"/>
                      <a:ea typeface="微软雅黑" panose="020B0503020204020204" pitchFamily="34" charset="-122"/>
                      <a:cs typeface="Times New Roman" panose="02020603050405020304" pitchFamily="18" charset="0"/>
                    </a:rPr>
                    <a:t>a+b</a:t>
                  </a:r>
                  <a:r>
                    <a:rPr lang="zh-CN" altLang="zh-CN" sz="1600" dirty="0" smtClean="0">
                      <a:effectLst/>
                      <a:latin typeface="Times New Roman" panose="02020603050405020304" pitchFamily="18" charset="0"/>
                      <a:ea typeface="微软雅黑" panose="020B0503020204020204" pitchFamily="34" charset="-122"/>
                      <a:cs typeface="Times New Roman" panose="02020603050405020304" pitchFamily="18" charset="0"/>
                    </a:rPr>
                    <a:t>，光合作用，吸收率，</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故</a:t>
                  </a:r>
                  <a:r>
                    <a:rPr lang="zh-CN" altLang="zh-CN" sz="1600" dirty="0" smtClean="0">
                      <a:effectLst/>
                      <a:latin typeface="Times New Roman" panose="02020603050405020304" pitchFamily="18" charset="0"/>
                      <a:ea typeface="微软雅黑" panose="020B0503020204020204" pitchFamily="34" charset="-122"/>
                      <a:cs typeface="Times New Roman" panose="02020603050405020304" pitchFamily="18" charset="0"/>
                    </a:rPr>
                    <a:t>反射率，</a:t>
                  </a:r>
                  <a:r>
                    <a:rPr lang="zh-CN" altLang="zh-CN" sz="1600" dirty="0">
                      <a:effectLst/>
                      <a:latin typeface="Times New Roman" panose="02020603050405020304" pitchFamily="18" charset="0"/>
                      <a:ea typeface="微软雅黑" panose="020B0503020204020204" pitchFamily="34" charset="-122"/>
                      <a:cs typeface="Times New Roman" panose="02020603050405020304" pitchFamily="18" charset="0"/>
                    </a:rPr>
                    <a:t>导致</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sz="1600" i="1">
                              <a:effectLst/>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sz="1600" dirty="0" smtClean="0">
                      <a:effectLst/>
                      <a:latin typeface="Times New Roman" panose="02020603050405020304" pitchFamily="18" charset="0"/>
                      <a:ea typeface="微软雅黑" panose="020B0503020204020204" pitchFamily="34" charset="-122"/>
                      <a:cs typeface="Times New Roman" panose="02020603050405020304" pitchFamily="18" charset="0"/>
                    </a:rPr>
                    <a:t>值</a:t>
                  </a:r>
                  <a:endParaRPr lang="en-US" altLang="zh-CN" sz="1600" dirty="0" smtClean="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2500"/>
                    </a:lnSpc>
                  </a:pPr>
                  <a:endPar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5743766" y="2149613"/>
                  <a:ext cx="6339051" cy="1695336"/>
                </a:xfrm>
                <a:prstGeom prst="rect">
                  <a:avLst/>
                </a:prstGeom>
                <a:blipFill rotWithShape="0">
                  <a:blip r:embed="rId4"/>
                  <a:stretch>
                    <a:fillRect l="-385" r="-577"/>
                  </a:stretch>
                </a:blipFill>
              </p:spPr>
              <p:txBody>
                <a:bodyPr/>
                <a:lstStyle/>
                <a:p>
                  <a:r>
                    <a:rPr lang="zh-CN" altLang="en-US">
                      <a:noFill/>
                    </a:rPr>
                    <a:t> </a:t>
                  </a:r>
                </a:p>
              </p:txBody>
            </p:sp>
          </mc:Fallback>
        </mc:AlternateContent>
        <p:cxnSp>
          <p:nvCxnSpPr>
            <p:cNvPr id="8" name="直接箭头连接符 7"/>
            <p:cNvCxnSpPr/>
            <p:nvPr/>
          </p:nvCxnSpPr>
          <p:spPr>
            <a:xfrm flipV="1">
              <a:off x="6528812" y="2806484"/>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7295361" y="2834721"/>
              <a:ext cx="0" cy="3386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1391960" y="2821073"/>
              <a:ext cx="0" cy="3386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10395674" y="2806484"/>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9579084" y="2806484"/>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8540795" y="2792836"/>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549280" y="3159770"/>
              <a:ext cx="0" cy="3386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64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359400" y="1995656"/>
            <a:ext cx="3170990" cy="466195"/>
          </a:xfrm>
        </p:spPr>
        <p:txBody>
          <a:bodyPr/>
          <a:lstStyle/>
          <a:p>
            <a:r>
              <a:rPr lang="en-US" altLang="zh-CN" dirty="0"/>
              <a:t>01 </a:t>
            </a:r>
            <a:r>
              <a:rPr lang="zh-CN" altLang="en-US" dirty="0">
                <a:cs typeface="+mn-ea"/>
                <a:sym typeface="+mn-lt"/>
              </a:rPr>
              <a:t>绪论</a:t>
            </a:r>
            <a:endParaRPr lang="zh-CN" altLang="en-US" dirty="0"/>
          </a:p>
        </p:txBody>
      </p:sp>
      <p:sp>
        <p:nvSpPr>
          <p:cNvPr id="3" name="文本占位符 2"/>
          <p:cNvSpPr>
            <a:spLocks noGrp="1"/>
          </p:cNvSpPr>
          <p:nvPr>
            <p:ph type="body" sz="quarter" idx="12"/>
          </p:nvPr>
        </p:nvSpPr>
        <p:spPr>
          <a:xfrm>
            <a:off x="5359398" y="3804677"/>
            <a:ext cx="6832601" cy="466195"/>
          </a:xfrm>
        </p:spPr>
        <p:txBody>
          <a:bodyPr/>
          <a:lstStyle/>
          <a:p>
            <a:r>
              <a:rPr lang="en-US" altLang="zh-CN" dirty="0" smtClean="0"/>
              <a:t>04 </a:t>
            </a:r>
            <a:r>
              <a:rPr lang="zh-CN" altLang="en-US" dirty="0" smtClean="0"/>
              <a:t>小麦</a:t>
            </a:r>
            <a:r>
              <a:rPr lang="zh-CN" altLang="en-US" dirty="0"/>
              <a:t>叶片叶绿素光谱模型的方向性研究</a:t>
            </a:r>
          </a:p>
        </p:txBody>
      </p:sp>
      <p:sp>
        <p:nvSpPr>
          <p:cNvPr id="4" name="文本占位符 3"/>
          <p:cNvSpPr>
            <a:spLocks noGrp="1"/>
          </p:cNvSpPr>
          <p:nvPr>
            <p:ph type="body" sz="quarter" idx="13"/>
          </p:nvPr>
        </p:nvSpPr>
        <p:spPr>
          <a:xfrm>
            <a:off x="5359399" y="3200405"/>
            <a:ext cx="6747610" cy="466195"/>
          </a:xfrm>
        </p:spPr>
        <p:txBody>
          <a:bodyPr/>
          <a:lstStyle/>
          <a:p>
            <a:r>
              <a:rPr lang="en-US" altLang="zh-CN" dirty="0" smtClean="0"/>
              <a:t>03 </a:t>
            </a:r>
            <a:r>
              <a:rPr lang="zh-CN" altLang="en-US" dirty="0" smtClean="0"/>
              <a:t>小麦</a:t>
            </a:r>
            <a:r>
              <a:rPr lang="zh-CN" altLang="en-US" dirty="0"/>
              <a:t>叶片双向反射分布研究</a:t>
            </a:r>
          </a:p>
          <a:p>
            <a:r>
              <a:rPr lang="en-US" altLang="zh-CN" dirty="0" smtClean="0"/>
              <a:t>           </a:t>
            </a:r>
            <a:endParaRPr lang="zh-CN" altLang="en-US" dirty="0"/>
          </a:p>
        </p:txBody>
      </p:sp>
      <p:sp>
        <p:nvSpPr>
          <p:cNvPr id="6" name="文本占位符 5"/>
          <p:cNvSpPr>
            <a:spLocks noGrp="1"/>
          </p:cNvSpPr>
          <p:nvPr>
            <p:ph type="body" sz="quarter" idx="15"/>
          </p:nvPr>
        </p:nvSpPr>
        <p:spPr>
          <a:xfrm>
            <a:off x="5359400" y="2599660"/>
            <a:ext cx="3170990" cy="466195"/>
          </a:xfrm>
        </p:spPr>
        <p:txBody>
          <a:bodyPr/>
          <a:lstStyle/>
          <a:p>
            <a:r>
              <a:rPr lang="en-US" altLang="zh-CN" dirty="0"/>
              <a:t>02 </a:t>
            </a:r>
            <a:r>
              <a:rPr lang="zh-CN" altLang="en-US" dirty="0" smtClean="0"/>
              <a:t>材料与方法</a:t>
            </a:r>
            <a:endParaRPr lang="zh-CN" altLang="en-US" dirty="0"/>
          </a:p>
        </p:txBody>
      </p:sp>
      <p:sp>
        <p:nvSpPr>
          <p:cNvPr id="7" name="文本占位符 6"/>
          <p:cNvSpPr>
            <a:spLocks noGrp="1"/>
          </p:cNvSpPr>
          <p:nvPr>
            <p:ph type="body" sz="quarter" idx="16"/>
          </p:nvPr>
        </p:nvSpPr>
        <p:spPr>
          <a:xfrm>
            <a:off x="5359400" y="4405690"/>
            <a:ext cx="3170990" cy="466195"/>
          </a:xfrm>
        </p:spPr>
        <p:txBody>
          <a:bodyPr/>
          <a:lstStyle/>
          <a:p>
            <a:r>
              <a:rPr lang="en-US" altLang="zh-CN" dirty="0"/>
              <a:t>05 </a:t>
            </a:r>
            <a:r>
              <a:rPr lang="zh-CN" altLang="en-US" dirty="0" smtClean="0"/>
              <a:t>结论与展望</a:t>
            </a:r>
            <a:endParaRPr lang="zh-CN" altLang="en-US" dirty="0"/>
          </a:p>
        </p:txBody>
      </p:sp>
      <p:sp>
        <p:nvSpPr>
          <p:cNvPr id="8" name="文本占位符 7"/>
          <p:cNvSpPr>
            <a:spLocks noGrp="1"/>
          </p:cNvSpPr>
          <p:nvPr>
            <p:ph type="body" sz="quarter" idx="10"/>
          </p:nvPr>
        </p:nvSpPr>
        <p:spPr>
          <a:xfrm>
            <a:off x="1981465" y="2828928"/>
            <a:ext cx="1794668" cy="914400"/>
          </a:xfrm>
        </p:spPr>
        <p:txBody>
          <a:bodyPr/>
          <a:lstStyle/>
          <a:p>
            <a:r>
              <a:rPr lang="zh-CN" altLang="en-US" dirty="0"/>
              <a:t>目录</a:t>
            </a:r>
            <a:endParaRPr lang="en-US" altLang="zh-CN" dirty="0"/>
          </a:p>
          <a:p>
            <a:r>
              <a:rPr lang="en-US" altLang="zh-CN" sz="2400" dirty="0"/>
              <a:t>CONTENT</a:t>
            </a:r>
            <a:endParaRPr lang="zh-CN" altLang="en-US" sz="24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50" y="3390900"/>
            <a:ext cx="38100" cy="762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458" y="3390900"/>
            <a:ext cx="38100" cy="76200"/>
          </a:xfrm>
          <a:prstGeom prst="rect">
            <a:avLst/>
          </a:prstGeom>
        </p:spPr>
      </p:pic>
    </p:spTree>
    <p:extLst>
      <p:ext uri="{BB962C8B-B14F-4D97-AF65-F5344CB8AC3E}">
        <p14:creationId xmlns:p14="http://schemas.microsoft.com/office/powerpoint/2010/main" val="38246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1879599" y="212727"/>
            <a:ext cx="5655409" cy="427037"/>
          </a:xfrm>
        </p:spPr>
        <p:txBody>
          <a:bodyPr/>
          <a:lstStyle/>
          <a:p>
            <a:r>
              <a:rPr lang="zh-CN" altLang="en-US" dirty="0" smtClean="0"/>
              <a:t>小麦叶片</a:t>
            </a:r>
            <a:r>
              <a:rPr lang="zh-CN" altLang="en-US" dirty="0"/>
              <a:t>双向反射分布研究</a:t>
            </a:r>
          </a:p>
        </p:txBody>
      </p:sp>
      <p:sp>
        <p:nvSpPr>
          <p:cNvPr id="5" name="文本占位符 2"/>
          <p:cNvSpPr txBox="1">
            <a:spLocks/>
          </p:cNvSpPr>
          <p:nvPr/>
        </p:nvSpPr>
        <p:spPr>
          <a:xfrm>
            <a:off x="8705849" y="212726"/>
            <a:ext cx="3486639"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200" dirty="0" smtClean="0">
                <a:solidFill>
                  <a:srgbClr val="FF0000"/>
                </a:solidFill>
                <a:latin typeface="Times New Roman" panose="02020603050405020304" pitchFamily="18" charset="0"/>
                <a:cs typeface="Times New Roman" panose="02020603050405020304" pitchFamily="18" charset="0"/>
                <a:sym typeface="+mn-lt"/>
              </a:rPr>
              <a:t>PART 2 </a:t>
            </a:r>
            <a:r>
              <a:rPr lang="zh-CN" altLang="en-US" sz="1200" dirty="0">
                <a:latin typeface="Times New Roman" panose="02020603050405020304" pitchFamily="18" charset="0"/>
                <a:cs typeface="Times New Roman" panose="02020603050405020304" pitchFamily="18" charset="0"/>
                <a:sym typeface="+mn-lt"/>
              </a:rPr>
              <a:t>不同叶绿素浓度下小麦叶片双向反射分布</a:t>
            </a:r>
          </a:p>
        </p:txBody>
      </p:sp>
      <p:pic>
        <p:nvPicPr>
          <p:cNvPr id="6" name="图片 5"/>
          <p:cNvPicPr>
            <a:picLocks noChangeAspect="1"/>
          </p:cNvPicPr>
          <p:nvPr/>
        </p:nvPicPr>
        <p:blipFill>
          <a:blip r:embed="rId3"/>
          <a:stretch>
            <a:fillRect/>
          </a:stretch>
        </p:blipFill>
        <p:spPr>
          <a:xfrm>
            <a:off x="444933" y="891913"/>
            <a:ext cx="7928367" cy="1191017"/>
          </a:xfrm>
          <a:prstGeom prst="rect">
            <a:avLst/>
          </a:prstGeom>
        </p:spPr>
      </p:pic>
      <p:pic>
        <p:nvPicPr>
          <p:cNvPr id="8" name="图片 7"/>
          <p:cNvPicPr>
            <a:picLocks noChangeAspect="1"/>
          </p:cNvPicPr>
          <p:nvPr/>
        </p:nvPicPr>
        <p:blipFill>
          <a:blip r:embed="rId4"/>
          <a:stretch>
            <a:fillRect/>
          </a:stretch>
        </p:blipFill>
        <p:spPr>
          <a:xfrm>
            <a:off x="444933" y="2174223"/>
            <a:ext cx="5778179" cy="4683777"/>
          </a:xfrm>
          <a:prstGeom prst="rect">
            <a:avLst/>
          </a:prstGeom>
        </p:spPr>
      </p:pic>
      <p:sp>
        <p:nvSpPr>
          <p:cNvPr id="9" name="矩形 8"/>
          <p:cNvSpPr/>
          <p:nvPr/>
        </p:nvSpPr>
        <p:spPr>
          <a:xfrm>
            <a:off x="6646852" y="2794003"/>
            <a:ext cx="5349132" cy="2336537"/>
          </a:xfrm>
          <a:prstGeom prst="rect">
            <a:avLst/>
          </a:prstGeom>
        </p:spPr>
        <p:txBody>
          <a:bodyPr wrap="square">
            <a:spAutoFit/>
          </a:bodyPr>
          <a:lstStyle/>
          <a:p>
            <a:pPr marL="285750" indent="-285750" algn="just">
              <a:lnSpc>
                <a:spcPts val="2500"/>
              </a:lnSpc>
              <a:buFont typeface="Wingdings" panose="05000000000000000000" pitchFamily="2" charset="2"/>
              <a:buChar char="Ø"/>
            </a:pP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不同入射天顶角下</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叶绿素浓度变化对</a:t>
            </a:r>
            <a:r>
              <a:rPr lang="en-US" altLang="zh-CN" sz="16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ANIX</a:t>
            </a:r>
            <a:r>
              <a:rPr lang="zh-CN" altLang="en-US" sz="16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影响一致</a:t>
            </a:r>
            <a:endParaRPr lang="en-US" altLang="zh-CN" sz="16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2500"/>
              </a:lnSpc>
            </a:pP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500"/>
              </a:lnSpc>
              <a:buFont typeface="Wingdings" panose="05000000000000000000" pitchFamily="2" charset="2"/>
              <a:buChar char="Ø"/>
            </a:pPr>
            <a:r>
              <a:rPr lang="en-US"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ANIX</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680nm</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附近达到</a:t>
            </a:r>
            <a:r>
              <a:rPr lang="zh-CN"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峰值</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近红外波段，各浓度</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下</a:t>
            </a:r>
            <a:r>
              <a:rPr lang="en-US"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ANIX</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趋向平稳</a:t>
            </a:r>
            <a:endParaRPr lang="en-US"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2500"/>
              </a:lnSpc>
            </a:pP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500"/>
              </a:lnSpc>
              <a:buFont typeface="Wingdings" panose="05000000000000000000" pitchFamily="2" charset="2"/>
              <a:buChar char="Ø"/>
            </a:pP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造成</a:t>
            </a:r>
            <a:r>
              <a:rPr lang="en-US"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ANIX</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变化</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原因是</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小麦叶片的</a:t>
            </a:r>
            <a:r>
              <a:rPr lang="zh-CN"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微观结构差异</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或叶片</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表面</a:t>
            </a:r>
            <a:r>
              <a:rPr lang="zh-CN" altLang="zh-CN" sz="16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叶毛分布</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状况</a:t>
            </a:r>
            <a:endPar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2256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1879599" y="212727"/>
            <a:ext cx="5655409" cy="427037"/>
          </a:xfrm>
        </p:spPr>
        <p:txBody>
          <a:bodyPr/>
          <a:lstStyle/>
          <a:p>
            <a:r>
              <a:rPr lang="zh-CN" altLang="en-US" dirty="0" smtClean="0"/>
              <a:t>小麦叶片</a:t>
            </a:r>
            <a:r>
              <a:rPr lang="zh-CN" altLang="en-US" dirty="0"/>
              <a:t>双向反射分布研究</a:t>
            </a:r>
          </a:p>
        </p:txBody>
      </p:sp>
      <p:pic>
        <p:nvPicPr>
          <p:cNvPr id="5" name="图片 4"/>
          <p:cNvPicPr/>
          <p:nvPr/>
        </p:nvPicPr>
        <p:blipFill>
          <a:blip r:embed="rId3" cstate="print">
            <a:extLst>
              <a:ext uri="{28A0092B-C50C-407E-A947-70E740481C1C}">
                <a14:useLocalDpi xmlns:a14="http://schemas.microsoft.com/office/drawing/2010/main" val="0"/>
              </a:ext>
            </a:extLst>
          </a:blip>
          <a:stretch>
            <a:fillRect/>
          </a:stretch>
        </p:blipFill>
        <p:spPr>
          <a:xfrm>
            <a:off x="377177" y="1165597"/>
            <a:ext cx="5407025" cy="4358640"/>
          </a:xfrm>
          <a:prstGeom prst="rect">
            <a:avLst/>
          </a:prstGeom>
        </p:spPr>
      </p:pic>
      <p:sp>
        <p:nvSpPr>
          <p:cNvPr id="8" name="文本占位符 2"/>
          <p:cNvSpPr txBox="1">
            <a:spLocks/>
          </p:cNvSpPr>
          <p:nvPr/>
        </p:nvSpPr>
        <p:spPr>
          <a:xfrm>
            <a:off x="8194431" y="212726"/>
            <a:ext cx="3998058"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200" dirty="0" smtClean="0">
                <a:solidFill>
                  <a:srgbClr val="FF0000"/>
                </a:solidFill>
                <a:latin typeface="Times New Roman" panose="02020603050405020304" pitchFamily="18" charset="0"/>
                <a:cs typeface="Times New Roman" panose="02020603050405020304" pitchFamily="18" charset="0"/>
                <a:sym typeface="+mn-lt"/>
              </a:rPr>
              <a:t>PART 3 </a:t>
            </a:r>
            <a:r>
              <a:rPr lang="zh-CN" altLang="en-US" sz="1200" dirty="0" smtClean="0">
                <a:latin typeface="Times New Roman" panose="02020603050405020304" pitchFamily="18" charset="0"/>
                <a:cs typeface="Times New Roman" panose="02020603050405020304" pitchFamily="18" charset="0"/>
                <a:sym typeface="+mn-lt"/>
              </a:rPr>
              <a:t>不同</a:t>
            </a:r>
            <a:r>
              <a:rPr lang="zh-CN" altLang="en-US" sz="1200" dirty="0">
                <a:latin typeface="Times New Roman" panose="02020603050405020304" pitchFamily="18" charset="0"/>
                <a:cs typeface="Times New Roman" panose="02020603050405020304" pitchFamily="18" charset="0"/>
                <a:sym typeface="+mn-lt"/>
              </a:rPr>
              <a:t>入射天顶角和波段</a:t>
            </a:r>
            <a:r>
              <a:rPr lang="zh-CN" altLang="en-US" sz="1200" dirty="0" smtClean="0">
                <a:latin typeface="Times New Roman" panose="02020603050405020304" pitchFamily="18" charset="0"/>
                <a:cs typeface="Times New Roman" panose="02020603050405020304" pitchFamily="18" charset="0"/>
                <a:sym typeface="+mn-lt"/>
              </a:rPr>
              <a:t>下玉米叶片</a:t>
            </a:r>
            <a:r>
              <a:rPr lang="zh-CN" altLang="en-US" sz="1200" dirty="0">
                <a:latin typeface="Times New Roman" panose="02020603050405020304" pitchFamily="18" charset="0"/>
                <a:cs typeface="Times New Roman" panose="02020603050405020304" pitchFamily="18" charset="0"/>
                <a:sym typeface="+mn-lt"/>
              </a:rPr>
              <a:t>双向反射分布</a:t>
            </a:r>
          </a:p>
        </p:txBody>
      </p:sp>
      <p:sp>
        <p:nvSpPr>
          <p:cNvPr id="4" name="矩形 3"/>
          <p:cNvSpPr/>
          <p:nvPr/>
        </p:nvSpPr>
        <p:spPr>
          <a:xfrm>
            <a:off x="833920" y="5677747"/>
            <a:ext cx="4493538" cy="338554"/>
          </a:xfrm>
          <a:prstGeom prst="rect">
            <a:avLst/>
          </a:prstGeom>
        </p:spPr>
        <p:txBody>
          <a:bodyPr wrap="none">
            <a:spAutoFit/>
          </a:bodyPr>
          <a:lstStyle/>
          <a:p>
            <a:r>
              <a:rPr lang="zh-CN" altLang="en-US" sz="1600" dirty="0">
                <a:solidFill>
                  <a:srgbClr val="FF0000"/>
                </a:solidFill>
                <a:latin typeface="Times New Roman" panose="02020603050405020304" pitchFamily="18" charset="0"/>
                <a:cs typeface="Times New Roman" panose="02020603050405020304" pitchFamily="18" charset="0"/>
                <a:sym typeface="+mn-lt"/>
              </a:rPr>
              <a:t>不同入射天顶角和波段下玉米叶片双向反射分布</a:t>
            </a:r>
            <a:endParaRPr lang="zh-CN" altLang="en-US" sz="1600" dirty="0">
              <a:solidFill>
                <a:srgbClr val="FF0000"/>
              </a:solidFill>
            </a:endParaRPr>
          </a:p>
        </p:txBody>
      </p:sp>
      <p:pic>
        <p:nvPicPr>
          <p:cNvPr id="9" name="图片 8"/>
          <p:cNvPicPr>
            <a:picLocks noChangeAspect="1"/>
          </p:cNvPicPr>
          <p:nvPr/>
        </p:nvPicPr>
        <p:blipFill>
          <a:blip r:embed="rId4"/>
          <a:stretch>
            <a:fillRect/>
          </a:stretch>
        </p:blipFill>
        <p:spPr>
          <a:xfrm>
            <a:off x="443718" y="1012087"/>
            <a:ext cx="7750713" cy="1723150"/>
          </a:xfrm>
          <a:prstGeom prst="rect">
            <a:avLst/>
          </a:prstGeom>
        </p:spPr>
      </p:pic>
      <p:grpSp>
        <p:nvGrpSpPr>
          <p:cNvPr id="10" name="组合 9"/>
          <p:cNvGrpSpPr/>
          <p:nvPr/>
        </p:nvGrpSpPr>
        <p:grpSpPr>
          <a:xfrm>
            <a:off x="2174456" y="2888747"/>
            <a:ext cx="4083169" cy="3418997"/>
            <a:chOff x="864271" y="2920695"/>
            <a:chExt cx="4083169" cy="3418997"/>
          </a:xfrm>
        </p:grpSpPr>
        <p:pic>
          <p:nvPicPr>
            <p:cNvPr id="11" name="图片 10"/>
            <p:cNvPicPr>
              <a:picLocks noChangeAspect="1"/>
            </p:cNvPicPr>
            <p:nvPr/>
          </p:nvPicPr>
          <p:blipFill>
            <a:blip r:embed="rId5"/>
            <a:stretch>
              <a:fillRect/>
            </a:stretch>
          </p:blipFill>
          <p:spPr>
            <a:xfrm>
              <a:off x="864271" y="2920695"/>
              <a:ext cx="4048923" cy="3043098"/>
            </a:xfrm>
            <a:prstGeom prst="rect">
              <a:avLst/>
            </a:prstGeom>
          </p:spPr>
        </p:pic>
        <p:sp>
          <p:nvSpPr>
            <p:cNvPr id="12" name="矩形 11"/>
            <p:cNvSpPr/>
            <p:nvPr/>
          </p:nvSpPr>
          <p:spPr>
            <a:xfrm>
              <a:off x="864271" y="6001138"/>
              <a:ext cx="4083169" cy="338554"/>
            </a:xfrm>
            <a:prstGeom prst="rect">
              <a:avLst/>
            </a:prstGeom>
          </p:spPr>
          <p:txBody>
            <a:bodyPr wrap="none">
              <a:spAutoFit/>
            </a:bodyPr>
            <a:lstStyle/>
            <a:p>
              <a:r>
                <a:rPr lang="zh-CN" altLang="en-US" sz="1600" dirty="0" smtClean="0">
                  <a:solidFill>
                    <a:srgbClr val="FF0000"/>
                  </a:solidFill>
                </a:rPr>
                <a:t>不同入射天顶角对玉米叶片各向异性的影响</a:t>
              </a:r>
              <a:endParaRPr lang="zh-CN" altLang="en-US" sz="1600" dirty="0">
                <a:solidFill>
                  <a:srgbClr val="FF0000"/>
                </a:solidFill>
              </a:endParaRPr>
            </a:p>
          </p:txBody>
        </p:sp>
      </p:grpSp>
      <p:grpSp>
        <p:nvGrpSpPr>
          <p:cNvPr id="13" name="组合 12"/>
          <p:cNvGrpSpPr/>
          <p:nvPr/>
        </p:nvGrpSpPr>
        <p:grpSpPr>
          <a:xfrm>
            <a:off x="6539965" y="3135141"/>
            <a:ext cx="5961321" cy="1185653"/>
            <a:chOff x="6089589" y="3173418"/>
            <a:chExt cx="5961321" cy="1185653"/>
          </a:xfrm>
        </p:grpSpPr>
        <mc:AlternateContent xmlns:mc="http://schemas.openxmlformats.org/markup-compatibility/2006" xmlns:a14="http://schemas.microsoft.com/office/drawing/2010/main">
          <mc:Choice Requires="a14">
            <p:sp>
              <p:nvSpPr>
                <p:cNvPr id="14" name="矩形 13"/>
                <p:cNvSpPr/>
                <p:nvPr/>
              </p:nvSpPr>
              <p:spPr>
                <a:xfrm>
                  <a:off x="6089589" y="3173418"/>
                  <a:ext cx="5961321" cy="412934"/>
                </a:xfrm>
                <a:prstGeom prst="rect">
                  <a:avLst/>
                </a:prstGeom>
              </p:spPr>
              <p:txBody>
                <a:bodyPr wrap="square">
                  <a:spAutoFit/>
                </a:bodyPr>
                <a:lstStyle/>
                <a:p>
                  <a:pPr marL="285750" indent="-285750">
                    <a:lnSpc>
                      <a:spcPts val="2500"/>
                    </a:lnSpc>
                    <a:buFont typeface="Wingdings" panose="05000000000000000000" pitchFamily="2" charset="2"/>
                    <a:buChar char="Ø"/>
                  </a:pP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400-735nm</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入射</a:t>
                  </a: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天</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顶角，</a:t>
                  </a:r>
                  <a:r>
                    <a:rPr lang="en-US"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ANIX</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仿宋" panose="02010600040101010101" pitchFamily="2" charset="-122"/>
                              <a:cs typeface="Times New Roman" panose="02020603050405020304" pitchFamily="18" charset="0"/>
                            </a:rPr>
                            <m:t>𝑓</m:t>
                          </m:r>
                        </m:e>
                        <m:sub>
                          <m:r>
                            <a:rPr lang="en-US" altLang="zh-CN" sz="1600" i="1" kern="100">
                              <a:latin typeface="Cambria Math" panose="02040503050406030204" pitchFamily="18" charset="0"/>
                              <a:ea typeface="华文仿宋" panose="02010600040101010101" pitchFamily="2" charset="-122"/>
                              <a:cs typeface="Times New Roman" panose="02020603050405020304" pitchFamily="18" charset="0"/>
                            </a:rPr>
                            <m:t>𝑟</m:t>
                          </m:r>
                        </m:sub>
                      </m:sSub>
                    </m:oMath>
                  </a14:m>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分布方向特性</a:t>
                  </a:r>
                  <a:r>
                    <a:rPr lang="zh-CN"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越</a:t>
                  </a:r>
                  <a:r>
                    <a:rPr lang="zh-CN" altLang="zh-CN" sz="16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显著</a:t>
                  </a:r>
                  <a:endParaRPr lang="en-US"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6089589" y="3173418"/>
                  <a:ext cx="5961321" cy="412934"/>
                </a:xfrm>
                <a:prstGeom prst="rect">
                  <a:avLst/>
                </a:prstGeom>
                <a:blipFill rotWithShape="0">
                  <a:blip r:embed="rId6"/>
                  <a:stretch>
                    <a:fillRect l="-409" b="-10294"/>
                  </a:stretch>
                </a:blipFill>
              </p:spPr>
              <p:txBody>
                <a:bodyPr/>
                <a:lstStyle/>
                <a:p>
                  <a:r>
                    <a:rPr lang="zh-CN" altLang="en-US">
                      <a:noFill/>
                    </a:rPr>
                    <a:t> </a:t>
                  </a:r>
                </a:p>
              </p:txBody>
            </p:sp>
          </mc:Fallback>
        </mc:AlternateContent>
        <p:cxnSp>
          <p:nvCxnSpPr>
            <p:cNvPr id="15" name="直接箭头连接符 14"/>
            <p:cNvCxnSpPr/>
            <p:nvPr/>
          </p:nvCxnSpPr>
          <p:spPr>
            <a:xfrm flipV="1">
              <a:off x="8657863" y="3173418"/>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354273" y="3173418"/>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089589" y="3977556"/>
              <a:ext cx="4677884" cy="381515"/>
            </a:xfrm>
            <a:prstGeom prst="rect">
              <a:avLst/>
            </a:prstGeom>
          </p:spPr>
          <p:txBody>
            <a:bodyPr wrap="none">
              <a:spAutoFit/>
            </a:bodyPr>
            <a:lstStyle/>
            <a:p>
              <a:pPr marL="285750" indent="-285750" algn="just">
                <a:lnSpc>
                  <a:spcPts val="2500"/>
                </a:lnSpc>
                <a:buFont typeface="Wingdings" panose="05000000000000000000" pitchFamily="2" charset="2"/>
                <a:buChar char="Ø"/>
              </a:pPr>
              <a:r>
                <a:rPr lang="zh-CN" altLang="zh-CN" sz="1600" kern="100" dirty="0">
                  <a:latin typeface="Times New Roman" panose="02020603050405020304" pitchFamily="18" charset="0"/>
                  <a:ea typeface="微软雅黑" panose="020B0503020204020204" pitchFamily="34" charset="-122"/>
                  <a:cs typeface="Times New Roman" panose="02020603050405020304" pitchFamily="18" charset="0"/>
                </a:rPr>
                <a:t>在近红外波段，</a:t>
              </a:r>
              <a:r>
                <a:rPr lang="zh-CN"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各</a:t>
              </a:r>
              <a:r>
                <a:rPr lang="zh-CN" altLang="en-US" sz="1600" kern="100" dirty="0" smtClean="0">
                  <a:latin typeface="Times New Roman" panose="02020603050405020304" pitchFamily="18" charset="0"/>
                  <a:ea typeface="微软雅黑" panose="020B0503020204020204" pitchFamily="34" charset="-122"/>
                  <a:cs typeface="Times New Roman" panose="02020603050405020304" pitchFamily="18" charset="0"/>
                </a:rPr>
                <a:t>入射天顶角下</a:t>
              </a:r>
              <a:r>
                <a:rPr lang="en-US" altLang="zh-CN" sz="1600" kern="100" dirty="0" smtClean="0">
                  <a:latin typeface="Times New Roman" panose="02020603050405020304" pitchFamily="18" charset="0"/>
                  <a:ea typeface="微软雅黑" panose="020B0503020204020204" pitchFamily="34" charset="-122"/>
                  <a:cs typeface="Times New Roman" panose="02020603050405020304" pitchFamily="18" charset="0"/>
                </a:rPr>
                <a:t>ANIX</a:t>
              </a:r>
              <a:r>
                <a:rPr lang="zh-CN" altLang="zh-CN" sz="1600" kern="1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趋向</a:t>
              </a:r>
              <a:r>
                <a:rPr lang="zh-CN"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平稳</a:t>
              </a:r>
              <a:endParaRPr lang="en-US" altLang="zh-CN" sz="16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8" name="矩形 17"/>
          <p:cNvSpPr/>
          <p:nvPr/>
        </p:nvSpPr>
        <p:spPr>
          <a:xfrm>
            <a:off x="6539965" y="4658032"/>
            <a:ext cx="5225554" cy="732508"/>
          </a:xfrm>
          <a:prstGeom prst="rect">
            <a:avLst/>
          </a:prstGeom>
        </p:spPr>
        <p:txBody>
          <a:bodyPr wrap="square">
            <a:spAutoFit/>
          </a:bodyPr>
          <a:lstStyle/>
          <a:p>
            <a:pPr marL="285750" indent="-285750">
              <a:lnSpc>
                <a:spcPct val="130000"/>
              </a:lnSpc>
              <a:buFont typeface="Wingdings" panose="05000000000000000000" pitchFamily="2" charset="2"/>
              <a:buChar char="Ø"/>
            </a:pPr>
            <a:r>
              <a:rPr lang="zh-CN" altLang="en-US" sz="1600" kern="100" dirty="0">
                <a:latin typeface="+mn-ea"/>
                <a:cs typeface="Times New Roman" panose="02020603050405020304" pitchFamily="18" charset="0"/>
              </a:rPr>
              <a:t>玉米与小麦叶片</a:t>
            </a:r>
            <a:r>
              <a:rPr lang="en-US" altLang="zh-CN" sz="1600" kern="100" dirty="0">
                <a:latin typeface="Times New Roman" panose="02020603050405020304" pitchFamily="18" charset="0"/>
                <a:cs typeface="Times New Roman" panose="02020603050405020304" pitchFamily="18" charset="0"/>
              </a:rPr>
              <a:t>ANIX</a:t>
            </a:r>
            <a:r>
              <a:rPr lang="zh-CN" altLang="en-US" sz="1600" kern="100" dirty="0">
                <a:solidFill>
                  <a:srgbClr val="FF0000"/>
                </a:solidFill>
                <a:latin typeface="+mn-ea"/>
                <a:cs typeface="Times New Roman" panose="02020603050405020304" pitchFamily="18" charset="0"/>
              </a:rPr>
              <a:t>趋势变化一致</a:t>
            </a:r>
            <a:r>
              <a:rPr lang="zh-CN" altLang="en-US" sz="1600" kern="100" dirty="0">
                <a:latin typeface="+mn-ea"/>
                <a:cs typeface="Times New Roman" panose="02020603050405020304" pitchFamily="18" charset="0"/>
              </a:rPr>
              <a:t>，但玉米叶片</a:t>
            </a:r>
            <a:r>
              <a:rPr lang="en-US" altLang="zh-CN" sz="1600" kern="100" dirty="0">
                <a:latin typeface="Times New Roman" panose="02020603050405020304" pitchFamily="18" charset="0"/>
                <a:cs typeface="Times New Roman" panose="02020603050405020304" pitchFamily="18" charset="0"/>
              </a:rPr>
              <a:t>ANIX</a:t>
            </a:r>
            <a:r>
              <a:rPr lang="zh-CN" altLang="en-US" sz="1600" kern="100" dirty="0">
                <a:latin typeface="+mn-ea"/>
                <a:cs typeface="Times New Roman" panose="02020603050405020304" pitchFamily="18" charset="0"/>
              </a:rPr>
              <a:t>明显</a:t>
            </a:r>
            <a:r>
              <a:rPr lang="zh-CN" altLang="en-US" sz="1600" kern="100" dirty="0">
                <a:solidFill>
                  <a:srgbClr val="FF0000"/>
                </a:solidFill>
                <a:latin typeface="+mn-ea"/>
                <a:cs typeface="Times New Roman" panose="02020603050405020304" pitchFamily="18" charset="0"/>
              </a:rPr>
              <a:t>高于</a:t>
            </a:r>
            <a:r>
              <a:rPr lang="zh-CN" altLang="en-US" sz="1600" kern="100" dirty="0">
                <a:latin typeface="+mn-ea"/>
                <a:cs typeface="Times New Roman" panose="02020603050405020304" pitchFamily="18" charset="0"/>
              </a:rPr>
              <a:t>小麦</a:t>
            </a:r>
            <a:r>
              <a:rPr lang="zh-CN" altLang="en-US" sz="1600" kern="100" dirty="0" smtClean="0">
                <a:latin typeface="+mn-ea"/>
                <a:cs typeface="Times New Roman" panose="02020603050405020304" pitchFamily="18" charset="0"/>
              </a:rPr>
              <a:t>叶片</a:t>
            </a:r>
            <a:endParaRPr lang="en-US" altLang="zh-CN" sz="1600" kern="100" dirty="0">
              <a:latin typeface="Times New Roman" panose="02020603050405020304" pitchFamily="18" charset="0"/>
              <a:cs typeface="Times New Roman" panose="02020603050405020304" pitchFamily="18" charset="0"/>
            </a:endParaRPr>
          </a:p>
        </p:txBody>
      </p:sp>
      <p:sp>
        <p:nvSpPr>
          <p:cNvPr id="6" name="矩形 5"/>
          <p:cNvSpPr/>
          <p:nvPr/>
        </p:nvSpPr>
        <p:spPr>
          <a:xfrm>
            <a:off x="8518190" y="1486575"/>
            <a:ext cx="3603471" cy="1077218"/>
          </a:xfrm>
          <a:prstGeom prst="rect">
            <a:avLst/>
          </a:prstGeom>
        </p:spPr>
        <p:txBody>
          <a:bodyPr wrap="square">
            <a:spAutoFit/>
          </a:bodyPr>
          <a:lstStyle/>
          <a:p>
            <a:pPr marL="285750" indent="-285750">
              <a:buFont typeface="Wingdings" panose="05000000000000000000" pitchFamily="2" charset="2"/>
              <a:buChar char="Ø"/>
            </a:pPr>
            <a:r>
              <a:rPr lang="en-US" altLang="zh-CN" sz="1600" dirty="0" smtClean="0">
                <a:latin typeface="Times New Roman" panose="02020603050405020304" pitchFamily="18" charset="0"/>
                <a:cs typeface="Times New Roman" panose="02020603050405020304" pitchFamily="18" charset="0"/>
              </a:rPr>
              <a:t>0</a:t>
            </a:r>
            <a:r>
              <a:rPr lang="en-US" altLang="zh-CN" sz="1600" dirty="0">
                <a:latin typeface="Times New Roman" panose="02020603050405020304" pitchFamily="18" charset="0"/>
                <a:cs typeface="Times New Roman" panose="02020603050405020304" pitchFamily="18" charset="0"/>
              </a:rPr>
              <a:t>°</a:t>
            </a:r>
            <a:r>
              <a:rPr lang="zh-CN" altLang="en-US" sz="1600" dirty="0" smtClean="0"/>
              <a:t>入射</a:t>
            </a:r>
            <a:r>
              <a:rPr lang="zh-CN" altLang="en-US" sz="1600" dirty="0" smtClean="0">
                <a:solidFill>
                  <a:srgbClr val="FF0000"/>
                </a:solidFill>
              </a:rPr>
              <a:t>对称性</a:t>
            </a:r>
            <a:r>
              <a:rPr lang="zh-CN" altLang="en-US" sz="1600" dirty="0">
                <a:solidFill>
                  <a:srgbClr val="FF0000"/>
                </a:solidFill>
              </a:rPr>
              <a:t>不如小麦</a:t>
            </a:r>
            <a:r>
              <a:rPr lang="zh-CN" altLang="en-US" sz="1600" dirty="0" smtClean="0"/>
              <a:t>叶片</a:t>
            </a:r>
            <a:endParaRPr lang="en-US" altLang="zh-CN" sz="1600" dirty="0" smtClean="0"/>
          </a:p>
          <a:p>
            <a:endParaRPr lang="en-US" altLang="zh-CN" sz="1600" dirty="0" smtClean="0"/>
          </a:p>
          <a:p>
            <a:pPr marL="285750" indent="-285750">
              <a:buFont typeface="Wingdings" panose="05000000000000000000" pitchFamily="2" charset="2"/>
              <a:buChar char="Ø"/>
            </a:pPr>
            <a:r>
              <a:rPr lang="en-US" altLang="zh-CN" sz="1600" dirty="0" smtClean="0">
                <a:latin typeface="Times New Roman" panose="02020603050405020304" pitchFamily="18" charset="0"/>
                <a:cs typeface="Times New Roman" panose="02020603050405020304" pitchFamily="18" charset="0"/>
              </a:rPr>
              <a:t>30</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45°</a:t>
            </a:r>
            <a:r>
              <a:rPr lang="zh-CN" altLang="en-US" sz="1600" dirty="0"/>
              <a:t>天顶角</a:t>
            </a:r>
            <a:r>
              <a:rPr lang="zh-CN" altLang="en-US" sz="1600" dirty="0" smtClean="0"/>
              <a:t>入射，规律</a:t>
            </a:r>
            <a:r>
              <a:rPr lang="zh-CN" altLang="en-US" sz="1600" dirty="0">
                <a:solidFill>
                  <a:srgbClr val="FF0000"/>
                </a:solidFill>
              </a:rPr>
              <a:t>与小麦叶片</a:t>
            </a:r>
            <a:r>
              <a:rPr lang="zh-CN" altLang="en-US" sz="1600" dirty="0" smtClean="0">
                <a:solidFill>
                  <a:srgbClr val="FF0000"/>
                </a:solidFill>
              </a:rPr>
              <a:t>相似</a:t>
            </a:r>
            <a:endParaRPr lang="zh-CN" altLang="en-US" sz="1600" dirty="0">
              <a:solidFill>
                <a:srgbClr val="FF0000"/>
              </a:solidFill>
            </a:endParaRPr>
          </a:p>
        </p:txBody>
      </p:sp>
    </p:spTree>
    <p:extLst>
      <p:ext uri="{BB962C8B-B14F-4D97-AF65-F5344CB8AC3E}">
        <p14:creationId xmlns:p14="http://schemas.microsoft.com/office/powerpoint/2010/main" val="363798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1879599" y="212727"/>
            <a:ext cx="5655409" cy="427037"/>
          </a:xfrm>
        </p:spPr>
        <p:txBody>
          <a:bodyPr/>
          <a:lstStyle/>
          <a:p>
            <a:r>
              <a:rPr lang="zh-CN" altLang="en-US" dirty="0" smtClean="0"/>
              <a:t>小麦叶片</a:t>
            </a:r>
            <a:r>
              <a:rPr lang="zh-CN" altLang="en-US" dirty="0"/>
              <a:t>双向反射分布研究</a:t>
            </a:r>
          </a:p>
        </p:txBody>
      </p:sp>
      <p:sp>
        <p:nvSpPr>
          <p:cNvPr id="5" name="文本占位符 2"/>
          <p:cNvSpPr txBox="1">
            <a:spLocks/>
          </p:cNvSpPr>
          <p:nvPr/>
        </p:nvSpPr>
        <p:spPr>
          <a:xfrm>
            <a:off x="8710863" y="212726"/>
            <a:ext cx="3481626"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200" dirty="0" smtClean="0">
                <a:solidFill>
                  <a:srgbClr val="FF0000"/>
                </a:solidFill>
                <a:latin typeface="Times New Roman" panose="02020603050405020304" pitchFamily="18" charset="0"/>
                <a:cs typeface="Times New Roman" panose="02020603050405020304" pitchFamily="18" charset="0"/>
                <a:sym typeface="+mn-lt"/>
              </a:rPr>
              <a:t>PART 4 </a:t>
            </a:r>
            <a:r>
              <a:rPr lang="zh-CN" altLang="en-US" sz="1200" dirty="0">
                <a:latin typeface="Times New Roman" panose="02020603050405020304" pitchFamily="18" charset="0"/>
                <a:cs typeface="Times New Roman" panose="02020603050405020304" pitchFamily="18" charset="0"/>
                <a:sym typeface="+mn-lt"/>
              </a:rPr>
              <a:t>不同叶绿素浓度</a:t>
            </a:r>
            <a:r>
              <a:rPr lang="zh-CN" altLang="en-US" sz="1200" dirty="0" smtClean="0">
                <a:latin typeface="Times New Roman" panose="02020603050405020304" pitchFamily="18" charset="0"/>
                <a:cs typeface="Times New Roman" panose="02020603050405020304" pitchFamily="18" charset="0"/>
                <a:sym typeface="+mn-lt"/>
              </a:rPr>
              <a:t>下玉米叶片</a:t>
            </a:r>
            <a:r>
              <a:rPr lang="zh-CN" altLang="en-US" sz="1200" dirty="0">
                <a:latin typeface="Times New Roman" panose="02020603050405020304" pitchFamily="18" charset="0"/>
                <a:cs typeface="Times New Roman" panose="02020603050405020304" pitchFamily="18" charset="0"/>
                <a:sym typeface="+mn-lt"/>
              </a:rPr>
              <a:t>双向反射分布</a:t>
            </a:r>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211279" y="1143964"/>
            <a:ext cx="5358130" cy="478028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5616561" y="2221531"/>
                <a:ext cx="6379821" cy="417358"/>
              </a:xfrm>
              <a:prstGeom prst="rect">
                <a:avLst/>
              </a:prstGeom>
            </p:spPr>
            <p:txBody>
              <a:bodyPr wrap="square">
                <a:spAutoFit/>
              </a:bodyPr>
              <a:lstStyle/>
              <a:p>
                <a:pPr marL="285750" indent="-285750" algn="just">
                  <a:lnSpc>
                    <a:spcPct val="130000"/>
                  </a:lnSpc>
                  <a:buFont typeface="Wingdings" panose="05000000000000000000" pitchFamily="2" charset="2"/>
                  <a:buChar char="Ø"/>
                </a:pPr>
                <a:r>
                  <a:rPr lang="zh-CN" altLang="zh-CN" dirty="0" smtClean="0">
                    <a:latin typeface="+mn-ea"/>
                    <a:cs typeface="Times New Roman" panose="02020603050405020304" pitchFamily="18" charset="0"/>
                  </a:rPr>
                  <a:t>不同叶绿素</a:t>
                </a:r>
                <a:r>
                  <a:rPr lang="zh-CN" altLang="en-US" dirty="0" smtClean="0">
                    <a:latin typeface="+mn-ea"/>
                    <a:cs typeface="Times New Roman" panose="02020603050405020304" pitchFamily="18" charset="0"/>
                  </a:rPr>
                  <a:t>浓度</a:t>
                </a:r>
                <a:r>
                  <a:rPr lang="zh-CN" altLang="zh-CN" dirty="0" smtClean="0">
                    <a:latin typeface="+mn-ea"/>
                    <a:cs typeface="Times New Roman" panose="02020603050405020304" pitchFamily="18" charset="0"/>
                  </a:rPr>
                  <a:t>下</a:t>
                </a:r>
                <a14:m>
                  <m:oMath xmlns:m="http://schemas.openxmlformats.org/officeDocument/2006/math">
                    <m:sSub>
                      <m:sSubPr>
                        <m:ctrlPr>
                          <a:rPr lang="zh-CN" altLang="zh-CN" i="1">
                            <a:effectLst/>
                            <a:latin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cs typeface="Times New Roman" panose="02020603050405020304" pitchFamily="18" charset="0"/>
                          </a:rPr>
                          <m:t>𝑓</m:t>
                        </m:r>
                      </m:e>
                      <m:sub>
                        <m:r>
                          <a:rPr lang="en-US" altLang="zh-CN" i="1">
                            <a:effectLst/>
                            <a:latin typeface="Cambria Math" panose="02040503050406030204" pitchFamily="18" charset="0"/>
                            <a:cs typeface="Times New Roman" panose="02020603050405020304" pitchFamily="18" charset="0"/>
                          </a:rPr>
                          <m:t>𝑟</m:t>
                        </m:r>
                      </m:sub>
                    </m:sSub>
                  </m:oMath>
                </a14:m>
                <a:r>
                  <a:rPr lang="zh-CN" altLang="zh-CN" dirty="0" smtClean="0">
                    <a:effectLst/>
                    <a:latin typeface="+mn-ea"/>
                    <a:cs typeface="Times New Roman" panose="02020603050405020304" pitchFamily="18" charset="0"/>
                  </a:rPr>
                  <a:t>分布</a:t>
                </a:r>
                <a:r>
                  <a:rPr lang="zh-CN" altLang="en-US" dirty="0" smtClean="0">
                    <a:effectLst/>
                    <a:latin typeface="+mn-ea"/>
                    <a:cs typeface="Times New Roman" panose="02020603050405020304" pitchFamily="18" charset="0"/>
                  </a:rPr>
                  <a:t>，</a:t>
                </a:r>
                <a:r>
                  <a:rPr lang="zh-CN" altLang="en-US" dirty="0" smtClean="0">
                    <a:solidFill>
                      <a:srgbClr val="FF0000"/>
                    </a:solidFill>
                    <a:latin typeface="+mn-ea"/>
                    <a:cs typeface="Times New Roman" panose="02020603050405020304" pitchFamily="18" charset="0"/>
                  </a:rPr>
                  <a:t>玉米</a:t>
                </a:r>
                <a:r>
                  <a:rPr lang="zh-CN" altLang="en-US" dirty="0">
                    <a:solidFill>
                      <a:srgbClr val="FF0000"/>
                    </a:solidFill>
                    <a:latin typeface="+mn-ea"/>
                    <a:cs typeface="Times New Roman" panose="02020603050405020304" pitchFamily="18" charset="0"/>
                  </a:rPr>
                  <a:t>叶片</a:t>
                </a:r>
                <a:r>
                  <a:rPr lang="zh-CN" altLang="zh-CN" dirty="0" smtClean="0">
                    <a:solidFill>
                      <a:srgbClr val="FF0000"/>
                    </a:solidFill>
                    <a:effectLst/>
                    <a:latin typeface="+mn-ea"/>
                    <a:cs typeface="Times New Roman" panose="02020603050405020304" pitchFamily="18" charset="0"/>
                  </a:rPr>
                  <a:t>对称性</a:t>
                </a:r>
                <a:r>
                  <a:rPr lang="zh-CN" altLang="en-US" dirty="0" smtClean="0">
                    <a:solidFill>
                      <a:srgbClr val="FF0000"/>
                    </a:solidFill>
                    <a:effectLst/>
                    <a:latin typeface="+mn-ea"/>
                    <a:cs typeface="Times New Roman" panose="02020603050405020304" pitchFamily="18" charset="0"/>
                  </a:rPr>
                  <a:t>较小麦叶片</a:t>
                </a:r>
                <a:r>
                  <a:rPr lang="zh-CN" altLang="zh-CN" dirty="0" smtClean="0">
                    <a:solidFill>
                      <a:srgbClr val="FF0000"/>
                    </a:solidFill>
                    <a:effectLst/>
                    <a:latin typeface="+mn-ea"/>
                    <a:cs typeface="Times New Roman" panose="02020603050405020304" pitchFamily="18" charset="0"/>
                  </a:rPr>
                  <a:t>显著</a:t>
                </a:r>
                <a:endParaRPr lang="en-US" altLang="zh-CN" dirty="0">
                  <a:latin typeface="+mn-ea"/>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5616561" y="2221531"/>
                <a:ext cx="6379821" cy="417358"/>
              </a:xfrm>
              <a:prstGeom prst="rect">
                <a:avLst/>
              </a:prstGeom>
              <a:blipFill rotWithShape="0">
                <a:blip r:embed="rId4"/>
                <a:stretch>
                  <a:fillRect l="-573" r="-764" b="-21739"/>
                </a:stretch>
              </a:blipFill>
            </p:spPr>
            <p:txBody>
              <a:bodyPr/>
              <a:lstStyle/>
              <a:p>
                <a:r>
                  <a:rPr lang="zh-CN" altLang="en-US">
                    <a:noFill/>
                  </a:rPr>
                  <a:t> </a:t>
                </a:r>
              </a:p>
            </p:txBody>
          </p:sp>
        </mc:Fallback>
      </mc:AlternateContent>
      <p:sp>
        <p:nvSpPr>
          <p:cNvPr id="4" name="矩形 3"/>
          <p:cNvSpPr/>
          <p:nvPr/>
        </p:nvSpPr>
        <p:spPr>
          <a:xfrm>
            <a:off x="951351" y="5947236"/>
            <a:ext cx="3877985" cy="338554"/>
          </a:xfrm>
          <a:prstGeom prst="rect">
            <a:avLst/>
          </a:prstGeom>
        </p:spPr>
        <p:txBody>
          <a:bodyPr wrap="none">
            <a:spAutoFit/>
          </a:bodyPr>
          <a:lstStyle/>
          <a:p>
            <a:r>
              <a:rPr lang="zh-CN" altLang="en-US" sz="1600" dirty="0">
                <a:solidFill>
                  <a:srgbClr val="FF0000"/>
                </a:solidFill>
                <a:latin typeface="Times New Roman" panose="02020603050405020304" pitchFamily="18" charset="0"/>
                <a:cs typeface="Times New Roman" panose="02020603050405020304" pitchFamily="18" charset="0"/>
                <a:sym typeface="+mn-lt"/>
              </a:rPr>
              <a:t>不同叶绿素浓度下玉米叶片双向反射分布</a:t>
            </a:r>
            <a:endParaRPr lang="zh-CN" altLang="en-US" sz="2400" dirty="0">
              <a:solidFill>
                <a:srgbClr val="FF0000"/>
              </a:solidFill>
            </a:endParaRPr>
          </a:p>
        </p:txBody>
      </p:sp>
      <p:grpSp>
        <p:nvGrpSpPr>
          <p:cNvPr id="9" name="组合 8"/>
          <p:cNvGrpSpPr/>
          <p:nvPr/>
        </p:nvGrpSpPr>
        <p:grpSpPr>
          <a:xfrm>
            <a:off x="82161" y="1215820"/>
            <a:ext cx="5616363" cy="4786001"/>
            <a:chOff x="81786" y="1425495"/>
            <a:chExt cx="5616363" cy="4786001"/>
          </a:xfrm>
        </p:grpSpPr>
        <p:pic>
          <p:nvPicPr>
            <p:cNvPr id="10" name="图片 9"/>
            <p:cNvPicPr>
              <a:picLocks noChangeAspect="1"/>
            </p:cNvPicPr>
            <p:nvPr/>
          </p:nvPicPr>
          <p:blipFill>
            <a:blip r:embed="rId5"/>
            <a:stretch>
              <a:fillRect/>
            </a:stretch>
          </p:blipFill>
          <p:spPr>
            <a:xfrm>
              <a:off x="81786" y="1425495"/>
              <a:ext cx="5616363" cy="4423142"/>
            </a:xfrm>
            <a:prstGeom prst="rect">
              <a:avLst/>
            </a:prstGeom>
          </p:spPr>
        </p:pic>
        <p:sp>
          <p:nvSpPr>
            <p:cNvPr id="11" name="矩形 10"/>
            <p:cNvSpPr/>
            <p:nvPr/>
          </p:nvSpPr>
          <p:spPr>
            <a:xfrm>
              <a:off x="848382" y="5872942"/>
              <a:ext cx="4083169" cy="338554"/>
            </a:xfrm>
            <a:prstGeom prst="rect">
              <a:avLst/>
            </a:prstGeom>
          </p:spPr>
          <p:txBody>
            <a:bodyPr wrap="none">
              <a:spAutoFit/>
            </a:bodyPr>
            <a:lstStyle/>
            <a:p>
              <a:r>
                <a:rPr lang="zh-CN" altLang="en-US" sz="1600" dirty="0">
                  <a:solidFill>
                    <a:srgbClr val="FF0000"/>
                  </a:solidFill>
                </a:rPr>
                <a:t>不同叶绿素</a:t>
              </a:r>
              <a:r>
                <a:rPr lang="zh-CN" altLang="en-US" sz="1600" dirty="0" smtClean="0">
                  <a:solidFill>
                    <a:srgbClr val="FF0000"/>
                  </a:solidFill>
                </a:rPr>
                <a:t>浓度对玉米叶片各向异性的影响</a:t>
              </a:r>
              <a:endParaRPr lang="zh-CN" altLang="en-US" sz="1600" dirty="0">
                <a:solidFill>
                  <a:srgbClr val="FF0000"/>
                </a:solidFill>
              </a:endParaRPr>
            </a:p>
          </p:txBody>
        </p:sp>
      </p:grpSp>
      <p:sp>
        <p:nvSpPr>
          <p:cNvPr id="12" name="矩形 11"/>
          <p:cNvSpPr/>
          <p:nvPr/>
        </p:nvSpPr>
        <p:spPr>
          <a:xfrm>
            <a:off x="5592984" y="3534104"/>
            <a:ext cx="6426973" cy="852541"/>
          </a:xfrm>
          <a:prstGeom prst="rect">
            <a:avLst/>
          </a:prstGeom>
        </p:spPr>
        <p:txBody>
          <a:bodyPr wrap="square">
            <a:spAutoFit/>
          </a:bodyPr>
          <a:lstStyle/>
          <a:p>
            <a:pPr marL="342900" indent="-342900" algn="just">
              <a:lnSpc>
                <a:spcPct val="130000"/>
              </a:lnSpc>
              <a:buFont typeface="Wingdings" panose="05000000000000000000" pitchFamily="2" charset="2"/>
              <a:buChar char="Ø"/>
            </a:pPr>
            <a:r>
              <a:rPr lang="zh-CN" altLang="en-US" sz="2000" dirty="0">
                <a:latin typeface="+mn-ea"/>
              </a:rPr>
              <a:t> </a:t>
            </a:r>
            <a:r>
              <a:rPr lang="en-US" altLang="zh-CN" dirty="0">
                <a:solidFill>
                  <a:srgbClr val="FF0000"/>
                </a:solidFill>
                <a:latin typeface="Times New Roman" panose="02020603050405020304" pitchFamily="18" charset="0"/>
                <a:cs typeface="Times New Roman" panose="02020603050405020304" pitchFamily="18" charset="0"/>
              </a:rPr>
              <a:t>0°</a:t>
            </a:r>
            <a:r>
              <a:rPr lang="zh-CN" altLang="en-US" dirty="0">
                <a:solidFill>
                  <a:srgbClr val="FF0000"/>
                </a:solidFill>
                <a:latin typeface="+mn-ea"/>
                <a:cs typeface="Times New Roman" panose="02020603050405020304" pitchFamily="18" charset="0"/>
              </a:rPr>
              <a:t>入射天顶角</a:t>
            </a:r>
            <a:r>
              <a:rPr lang="zh-CN" altLang="en-US" dirty="0" smtClean="0">
                <a:latin typeface="+mn-ea"/>
                <a:cs typeface="Times New Roman" panose="02020603050405020304" pitchFamily="18" charset="0"/>
              </a:rPr>
              <a:t>下</a:t>
            </a:r>
            <a:r>
              <a:rPr lang="en-US" altLang="zh-CN" dirty="0" smtClean="0">
                <a:latin typeface="+mn-ea"/>
                <a:cs typeface="Times New Roman" panose="02020603050405020304" pitchFamily="18" charset="0"/>
              </a:rPr>
              <a:t>,</a:t>
            </a:r>
            <a:r>
              <a:rPr lang="zh-CN" altLang="en-US" dirty="0" smtClean="0">
                <a:latin typeface="+mn-ea"/>
                <a:cs typeface="Times New Roman" panose="02020603050405020304" pitchFamily="18" charset="0"/>
              </a:rPr>
              <a:t>玉米叶片</a:t>
            </a:r>
            <a:r>
              <a:rPr lang="en-US" altLang="zh-CN" dirty="0" smtClean="0">
                <a:latin typeface="Times New Roman" panose="02020603050405020304" pitchFamily="18" charset="0"/>
                <a:cs typeface="Times New Roman" panose="02020603050405020304" pitchFamily="18" charset="0"/>
              </a:rPr>
              <a:t>ANIX</a:t>
            </a:r>
            <a:r>
              <a:rPr lang="zh-CN" altLang="en-US" dirty="0" smtClean="0">
                <a:latin typeface="+mn-ea"/>
                <a:cs typeface="Times New Roman" panose="02020603050405020304" pitchFamily="18" charset="0"/>
              </a:rPr>
              <a:t>与小麦有</a:t>
            </a:r>
            <a:r>
              <a:rPr lang="zh-CN" altLang="en-US" dirty="0" smtClean="0">
                <a:solidFill>
                  <a:srgbClr val="FF0000"/>
                </a:solidFill>
                <a:latin typeface="+mn-ea"/>
                <a:cs typeface="Times New Roman" panose="02020603050405020304" pitchFamily="18" charset="0"/>
              </a:rPr>
              <a:t>差异</a:t>
            </a:r>
            <a:r>
              <a:rPr lang="zh-CN" altLang="en-US" dirty="0" smtClean="0">
                <a:latin typeface="+mn-ea"/>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30°</a:t>
            </a:r>
            <a:r>
              <a:rPr lang="zh-CN" altLang="en-US" dirty="0" smtClean="0">
                <a:solidFill>
                  <a:srgbClr val="FF0000"/>
                </a:solidFill>
                <a:latin typeface="+mn-ea"/>
                <a:cs typeface="Times New Roman" panose="02020603050405020304" pitchFamily="18" charset="0"/>
              </a:rPr>
              <a:t>和</a:t>
            </a:r>
            <a:r>
              <a:rPr lang="en-US" altLang="zh-CN" dirty="0" smtClean="0">
                <a:solidFill>
                  <a:srgbClr val="FF0000"/>
                </a:solidFill>
                <a:latin typeface="Times New Roman" panose="02020603050405020304" pitchFamily="18" charset="0"/>
                <a:cs typeface="Times New Roman" panose="02020603050405020304" pitchFamily="18" charset="0"/>
              </a:rPr>
              <a:t>45°</a:t>
            </a:r>
            <a:r>
              <a:rPr lang="zh-CN" altLang="en-US" dirty="0" smtClean="0">
                <a:solidFill>
                  <a:srgbClr val="FF0000"/>
                </a:solidFill>
                <a:latin typeface="+mn-ea"/>
                <a:cs typeface="Times New Roman" panose="02020603050405020304" pitchFamily="18" charset="0"/>
              </a:rPr>
              <a:t>入射天顶角</a:t>
            </a:r>
            <a:r>
              <a:rPr lang="zh-CN" altLang="en-US" dirty="0" smtClean="0">
                <a:latin typeface="+mn-ea"/>
                <a:cs typeface="Times New Roman" panose="02020603050405020304" pitchFamily="18" charset="0"/>
              </a:rPr>
              <a:t>下两者变化</a:t>
            </a:r>
            <a:r>
              <a:rPr lang="zh-CN" altLang="en-US" dirty="0" smtClean="0">
                <a:solidFill>
                  <a:srgbClr val="FF0000"/>
                </a:solidFill>
                <a:latin typeface="+mn-ea"/>
                <a:cs typeface="Times New Roman" panose="02020603050405020304" pitchFamily="18" charset="0"/>
              </a:rPr>
              <a:t>趋势一致</a:t>
            </a:r>
            <a:endParaRPr lang="zh-CN" altLang="en-US" dirty="0">
              <a:solidFill>
                <a:srgbClr val="FF0000"/>
              </a:solidFill>
              <a:latin typeface="+mn-ea"/>
              <a:cs typeface="Times New Roman" panose="02020603050405020304" pitchFamily="18" charset="0"/>
            </a:endParaRPr>
          </a:p>
        </p:txBody>
      </p:sp>
    </p:spTree>
    <p:extLst>
      <p:ext uri="{BB962C8B-B14F-4D97-AF65-F5344CB8AC3E}">
        <p14:creationId xmlns:p14="http://schemas.microsoft.com/office/powerpoint/2010/main" val="384673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1879599" y="212727"/>
            <a:ext cx="5655409" cy="427037"/>
          </a:xfrm>
        </p:spPr>
        <p:txBody>
          <a:bodyPr/>
          <a:lstStyle/>
          <a:p>
            <a:r>
              <a:rPr lang="zh-CN" altLang="en-US" dirty="0" smtClean="0"/>
              <a:t>小麦叶片</a:t>
            </a:r>
            <a:r>
              <a:rPr lang="zh-CN" altLang="en-US" dirty="0"/>
              <a:t>双向反射分布研究</a:t>
            </a:r>
          </a:p>
        </p:txBody>
      </p:sp>
      <p:sp>
        <p:nvSpPr>
          <p:cNvPr id="5" name="文本占位符 2"/>
          <p:cNvSpPr txBox="1">
            <a:spLocks/>
          </p:cNvSpPr>
          <p:nvPr/>
        </p:nvSpPr>
        <p:spPr>
          <a:xfrm>
            <a:off x="9471259" y="212726"/>
            <a:ext cx="2721230"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200" dirty="0" smtClean="0">
                <a:solidFill>
                  <a:srgbClr val="FF0000"/>
                </a:solidFill>
                <a:latin typeface="Times New Roman" panose="02020603050405020304" pitchFamily="18" charset="0"/>
                <a:cs typeface="Times New Roman" panose="02020603050405020304" pitchFamily="18" charset="0"/>
                <a:sym typeface="+mn-lt"/>
              </a:rPr>
              <a:t>PART 5 </a:t>
            </a:r>
            <a:r>
              <a:rPr lang="zh-CN" altLang="en-US" sz="1200" dirty="0" smtClean="0">
                <a:latin typeface="Times New Roman" panose="02020603050405020304" pitchFamily="18" charset="0"/>
                <a:cs typeface="Times New Roman" panose="02020603050405020304" pitchFamily="18" charset="0"/>
                <a:sym typeface="+mn-lt"/>
              </a:rPr>
              <a:t>小麦</a:t>
            </a:r>
            <a:r>
              <a:rPr lang="zh-CN" altLang="en-US" sz="1200" dirty="0">
                <a:latin typeface="Times New Roman" panose="02020603050405020304" pitchFamily="18" charset="0"/>
                <a:cs typeface="Times New Roman" panose="02020603050405020304" pitchFamily="18" charset="0"/>
                <a:sym typeface="+mn-lt"/>
              </a:rPr>
              <a:t>和玉米叶片扫描电镜分析</a:t>
            </a:r>
          </a:p>
        </p:txBody>
      </p:sp>
      <p:pic>
        <p:nvPicPr>
          <p:cNvPr id="12" name="图片 11"/>
          <p:cNvPicPr>
            <a:picLocks noChangeAspect="1"/>
          </p:cNvPicPr>
          <p:nvPr/>
        </p:nvPicPr>
        <p:blipFill>
          <a:blip r:embed="rId3"/>
          <a:stretch>
            <a:fillRect/>
          </a:stretch>
        </p:blipFill>
        <p:spPr>
          <a:xfrm>
            <a:off x="7229517" y="1973324"/>
            <a:ext cx="4252913" cy="1180936"/>
          </a:xfrm>
          <a:prstGeom prst="rect">
            <a:avLst/>
          </a:prstGeom>
        </p:spPr>
      </p:pic>
      <p:sp>
        <p:nvSpPr>
          <p:cNvPr id="13" name="矩形 12"/>
          <p:cNvSpPr/>
          <p:nvPr/>
        </p:nvSpPr>
        <p:spPr>
          <a:xfrm>
            <a:off x="8450506" y="1634770"/>
            <a:ext cx="2175596" cy="338554"/>
          </a:xfrm>
          <a:prstGeom prst="rect">
            <a:avLst/>
          </a:prstGeom>
        </p:spPr>
        <p:txBody>
          <a:bodyPr wrap="none">
            <a:spAutoFit/>
          </a:bodyPr>
          <a:lstStyle/>
          <a:p>
            <a:r>
              <a:rPr lang="zh-CN" altLang="en-US" sz="1600" dirty="0"/>
              <a:t>叶脉间距</a:t>
            </a:r>
            <a:r>
              <a:rPr lang="en-US" altLang="zh-CN" sz="1600" dirty="0"/>
              <a:t>/</a:t>
            </a:r>
            <a:r>
              <a:rPr lang="zh-CN" altLang="en-US" sz="1600" dirty="0"/>
              <a:t>单位（</a:t>
            </a:r>
            <a:r>
              <a:rPr lang="en-US" altLang="zh-CN" sz="1600" dirty="0">
                <a:latin typeface="Times New Roman" panose="02020603050405020304" pitchFamily="18" charset="0"/>
                <a:cs typeface="Times New Roman" panose="02020603050405020304" pitchFamily="18" charset="0"/>
              </a:rPr>
              <a:t>um</a:t>
            </a:r>
            <a:r>
              <a:rPr lang="zh-CN" altLang="en-US" sz="1600" dirty="0"/>
              <a:t>）</a:t>
            </a:r>
          </a:p>
        </p:txBody>
      </p:sp>
      <p:grpSp>
        <p:nvGrpSpPr>
          <p:cNvPr id="6" name="组合 5"/>
          <p:cNvGrpSpPr/>
          <p:nvPr/>
        </p:nvGrpSpPr>
        <p:grpSpPr>
          <a:xfrm>
            <a:off x="812800" y="1039288"/>
            <a:ext cx="6128726" cy="2625558"/>
            <a:chOff x="898040" y="1113172"/>
            <a:chExt cx="6128726" cy="2625558"/>
          </a:xfrm>
        </p:grpSpPr>
        <p:pic>
          <p:nvPicPr>
            <p:cNvPr id="10" name="图片 9"/>
            <p:cNvPicPr>
              <a:picLocks noChangeAspect="1"/>
            </p:cNvPicPr>
            <p:nvPr/>
          </p:nvPicPr>
          <p:blipFill>
            <a:blip r:embed="rId4"/>
            <a:stretch>
              <a:fillRect/>
            </a:stretch>
          </p:blipFill>
          <p:spPr>
            <a:xfrm>
              <a:off x="898040" y="1388855"/>
              <a:ext cx="6128726" cy="2349875"/>
            </a:xfrm>
            <a:prstGeom prst="rect">
              <a:avLst/>
            </a:prstGeom>
          </p:spPr>
        </p:pic>
        <p:sp>
          <p:nvSpPr>
            <p:cNvPr id="11" name="矩形 10"/>
            <p:cNvSpPr/>
            <p:nvPr/>
          </p:nvSpPr>
          <p:spPr>
            <a:xfrm>
              <a:off x="2278387" y="1113172"/>
              <a:ext cx="1005403" cy="338554"/>
            </a:xfrm>
            <a:prstGeom prst="rect">
              <a:avLst/>
            </a:prstGeom>
          </p:spPr>
          <p:txBody>
            <a:bodyPr wrap="none">
              <a:spAutoFit/>
            </a:bodyPr>
            <a:lstStyle/>
            <a:p>
              <a:r>
                <a:rPr lang="zh-CN" altLang="en-US" sz="1600" dirty="0" smtClean="0">
                  <a:solidFill>
                    <a:srgbClr val="FF0000"/>
                  </a:solidFill>
                </a:rPr>
                <a:t>小麦叶片</a:t>
              </a:r>
              <a:endParaRPr lang="zh-CN" altLang="en-US" sz="1600" dirty="0">
                <a:solidFill>
                  <a:srgbClr val="FF0000"/>
                </a:solidFill>
              </a:endParaRPr>
            </a:p>
          </p:txBody>
        </p:sp>
        <p:sp>
          <p:nvSpPr>
            <p:cNvPr id="15" name="矩形 14"/>
            <p:cNvSpPr/>
            <p:nvPr/>
          </p:nvSpPr>
          <p:spPr>
            <a:xfrm>
              <a:off x="5103655" y="1113172"/>
              <a:ext cx="1005403" cy="338554"/>
            </a:xfrm>
            <a:prstGeom prst="rect">
              <a:avLst/>
            </a:prstGeom>
          </p:spPr>
          <p:txBody>
            <a:bodyPr wrap="none">
              <a:spAutoFit/>
            </a:bodyPr>
            <a:lstStyle/>
            <a:p>
              <a:r>
                <a:rPr lang="zh-CN" altLang="en-US" sz="1600" dirty="0" smtClean="0">
                  <a:solidFill>
                    <a:srgbClr val="FF0000"/>
                  </a:solidFill>
                </a:rPr>
                <a:t>玉米叶片</a:t>
              </a:r>
              <a:endParaRPr lang="zh-CN" altLang="en-US" sz="1600" dirty="0">
                <a:solidFill>
                  <a:srgbClr val="FF0000"/>
                </a:solidFill>
              </a:endParaRPr>
            </a:p>
          </p:txBody>
        </p:sp>
      </p:grpSp>
      <p:grpSp>
        <p:nvGrpSpPr>
          <p:cNvPr id="4" name="组合 3"/>
          <p:cNvGrpSpPr/>
          <p:nvPr/>
        </p:nvGrpSpPr>
        <p:grpSpPr>
          <a:xfrm>
            <a:off x="1150765" y="4086488"/>
            <a:ext cx="9475337" cy="1892826"/>
            <a:chOff x="1879599" y="4014413"/>
            <a:chExt cx="9475337" cy="1892826"/>
          </a:xfrm>
        </p:grpSpPr>
        <p:sp>
          <p:nvSpPr>
            <p:cNvPr id="14" name="矩形 13"/>
            <p:cNvSpPr/>
            <p:nvPr/>
          </p:nvSpPr>
          <p:spPr>
            <a:xfrm>
              <a:off x="1879599" y="4014413"/>
              <a:ext cx="9475337" cy="1892826"/>
            </a:xfrm>
            <a:prstGeom prst="rect">
              <a:avLst/>
            </a:prstGeom>
          </p:spPr>
          <p:txBody>
            <a:bodyPr wrap="square">
              <a:spAutoFit/>
            </a:bodyPr>
            <a:lstStyle/>
            <a:p>
              <a:pPr algn="just">
                <a:lnSpc>
                  <a:spcPct val="130000"/>
                </a:lnSpc>
              </a:pPr>
              <a:r>
                <a:rPr lang="zh-CN" altLang="en-US" dirty="0" smtClean="0">
                  <a:latin typeface="+mn-ea"/>
                </a:rPr>
                <a:t>玉米叶片叶脉</a:t>
              </a:r>
              <a:r>
                <a:rPr lang="zh-CN" altLang="en-US" dirty="0" smtClean="0">
                  <a:solidFill>
                    <a:srgbClr val="FF0000"/>
                  </a:solidFill>
                  <a:latin typeface="+mn-ea"/>
                </a:rPr>
                <a:t>平均间距大于小麦</a:t>
              </a:r>
              <a:r>
                <a:rPr lang="zh-CN" altLang="en-US" dirty="0" smtClean="0">
                  <a:latin typeface="+mn-ea"/>
                </a:rPr>
                <a:t>叶脉间距</a:t>
              </a:r>
              <a:r>
                <a:rPr lang="zh-CN" altLang="en-US" dirty="0">
                  <a:latin typeface="+mn-ea"/>
                </a:rPr>
                <a:t>，叶脉</a:t>
              </a:r>
              <a:r>
                <a:rPr lang="zh-CN" altLang="en-US" dirty="0" smtClean="0">
                  <a:latin typeface="+mn-ea"/>
                </a:rPr>
                <a:t>间距  </a:t>
              </a:r>
              <a:r>
                <a:rPr lang="zh-CN" altLang="en-US" dirty="0">
                  <a:latin typeface="+mn-ea"/>
                </a:rPr>
                <a:t>，</a:t>
              </a:r>
              <a:r>
                <a:rPr lang="zh-CN" altLang="en-US" dirty="0" smtClean="0">
                  <a:latin typeface="+mn-ea"/>
                </a:rPr>
                <a:t>叶脉</a:t>
              </a:r>
              <a:r>
                <a:rPr lang="zh-CN" altLang="en-US" dirty="0">
                  <a:latin typeface="+mn-ea"/>
                </a:rPr>
                <a:t>表面</a:t>
              </a:r>
              <a:r>
                <a:rPr lang="zh-CN" altLang="en-US" dirty="0" smtClean="0">
                  <a:latin typeface="+mn-ea"/>
                </a:rPr>
                <a:t>表皮毛数量</a:t>
              </a:r>
              <a:r>
                <a:rPr lang="zh-CN" altLang="en-US" dirty="0" smtClean="0">
                  <a:solidFill>
                    <a:srgbClr val="FF0000"/>
                  </a:solidFill>
                  <a:latin typeface="+mn-ea"/>
                </a:rPr>
                <a:t> </a:t>
              </a:r>
              <a:r>
                <a:rPr lang="zh-CN" altLang="en-US" dirty="0" smtClean="0">
                  <a:latin typeface="+mn-ea"/>
                </a:rPr>
                <a:t>，叶毛 ，叶片</a:t>
              </a:r>
              <a:r>
                <a:rPr lang="zh-CN" altLang="en-US" dirty="0">
                  <a:latin typeface="+mn-ea"/>
                </a:rPr>
                <a:t>微观</a:t>
              </a:r>
              <a:r>
                <a:rPr lang="zh-CN" altLang="en-US" dirty="0" smtClean="0">
                  <a:latin typeface="+mn-ea"/>
                </a:rPr>
                <a:t>表面粗糙度</a:t>
              </a:r>
              <a:endParaRPr lang="en-US" altLang="zh-CN" dirty="0" smtClean="0">
                <a:solidFill>
                  <a:srgbClr val="FF0000"/>
                </a:solidFill>
                <a:latin typeface="+mn-ea"/>
              </a:endParaRPr>
            </a:p>
            <a:p>
              <a:pPr algn="just">
                <a:lnSpc>
                  <a:spcPct val="130000"/>
                </a:lnSpc>
              </a:pPr>
              <a:endParaRPr lang="en-US" altLang="zh-CN" dirty="0" smtClean="0">
                <a:latin typeface="+mn-ea"/>
              </a:endParaRPr>
            </a:p>
            <a:p>
              <a:pPr algn="just">
                <a:lnSpc>
                  <a:spcPct val="130000"/>
                </a:lnSpc>
              </a:pPr>
              <a:r>
                <a:rPr lang="zh-CN" altLang="en-US" dirty="0" smtClean="0">
                  <a:latin typeface="+mn-ea"/>
                </a:rPr>
                <a:t>由于</a:t>
              </a:r>
              <a:r>
                <a:rPr lang="zh-CN" altLang="en-US" dirty="0">
                  <a:solidFill>
                    <a:srgbClr val="FF0000"/>
                  </a:solidFill>
                  <a:latin typeface="+mn-ea"/>
                </a:rPr>
                <a:t>叶脉</a:t>
              </a:r>
              <a:r>
                <a:rPr lang="zh-CN" altLang="en-US" dirty="0" smtClean="0">
                  <a:solidFill>
                    <a:srgbClr val="FF0000"/>
                  </a:solidFill>
                  <a:latin typeface="+mn-ea"/>
                </a:rPr>
                <a:t>间距</a:t>
              </a:r>
              <a:r>
                <a:rPr lang="zh-CN" altLang="en-US" dirty="0" smtClean="0">
                  <a:latin typeface="+mn-ea"/>
                </a:rPr>
                <a:t>和</a:t>
              </a:r>
              <a:r>
                <a:rPr lang="zh-CN" altLang="en-US" dirty="0" smtClean="0">
                  <a:solidFill>
                    <a:srgbClr val="FF0000"/>
                  </a:solidFill>
                  <a:latin typeface="+mn-ea"/>
                </a:rPr>
                <a:t>叶片微观表面特征</a:t>
              </a:r>
              <a:r>
                <a:rPr lang="zh-CN" altLang="en-US" dirty="0" smtClean="0">
                  <a:latin typeface="+mn-ea"/>
                </a:rPr>
                <a:t>的存在，</a:t>
              </a:r>
              <a:r>
                <a:rPr lang="zh-CN" altLang="en-US" dirty="0">
                  <a:latin typeface="+mn-ea"/>
                </a:rPr>
                <a:t>小麦叶片表面较玉米叶片</a:t>
              </a:r>
              <a:r>
                <a:rPr lang="zh-CN" altLang="en-US" dirty="0" smtClean="0">
                  <a:latin typeface="+mn-ea"/>
                </a:rPr>
                <a:t>表面</a:t>
              </a:r>
              <a:r>
                <a:rPr lang="zh-CN" altLang="en-US" dirty="0">
                  <a:latin typeface="+mn-ea"/>
                </a:rPr>
                <a:t>较</a:t>
              </a:r>
              <a:r>
                <a:rPr lang="zh-CN" altLang="en-US" dirty="0">
                  <a:solidFill>
                    <a:srgbClr val="FF0000"/>
                  </a:solidFill>
                  <a:latin typeface="+mn-ea"/>
                </a:rPr>
                <a:t>光滑</a:t>
              </a:r>
              <a:r>
                <a:rPr lang="zh-CN" altLang="en-US" dirty="0" smtClean="0">
                  <a:latin typeface="+mn-ea"/>
                </a:rPr>
                <a:t>，造成两者双向分布的差异</a:t>
              </a:r>
              <a:endParaRPr lang="zh-CN" altLang="en-US" dirty="0">
                <a:latin typeface="+mn-ea"/>
              </a:endParaRPr>
            </a:p>
          </p:txBody>
        </p:sp>
        <p:cxnSp>
          <p:nvCxnSpPr>
            <p:cNvPr id="16" name="直接箭头连接符 15"/>
            <p:cNvCxnSpPr/>
            <p:nvPr/>
          </p:nvCxnSpPr>
          <p:spPr>
            <a:xfrm flipV="1">
              <a:off x="7347678" y="4041709"/>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9751676" y="4041709"/>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626393" y="4408643"/>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0534434" y="4055357"/>
              <a:ext cx="0" cy="3396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图片 20"/>
          <p:cNvPicPr>
            <a:picLocks noChangeAspect="1"/>
          </p:cNvPicPr>
          <p:nvPr/>
        </p:nvPicPr>
        <p:blipFill>
          <a:blip r:embed="rId5"/>
          <a:stretch>
            <a:fillRect/>
          </a:stretch>
        </p:blipFill>
        <p:spPr>
          <a:xfrm>
            <a:off x="673149" y="1377842"/>
            <a:ext cx="6408027" cy="2370092"/>
          </a:xfrm>
          <a:prstGeom prst="rect">
            <a:avLst/>
          </a:prstGeom>
        </p:spPr>
      </p:pic>
    </p:spTree>
    <p:extLst>
      <p:ext uri="{BB962C8B-B14F-4D97-AF65-F5344CB8AC3E}">
        <p14:creationId xmlns:p14="http://schemas.microsoft.com/office/powerpoint/2010/main" val="5841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03</a:t>
            </a:r>
            <a:endParaRPr lang="zh-CN" altLang="en-US" dirty="0"/>
          </a:p>
        </p:txBody>
      </p:sp>
      <p:sp>
        <p:nvSpPr>
          <p:cNvPr id="3" name="文本占位符 2"/>
          <p:cNvSpPr>
            <a:spLocks noGrp="1"/>
          </p:cNvSpPr>
          <p:nvPr>
            <p:ph type="body" sz="quarter" idx="11"/>
          </p:nvPr>
        </p:nvSpPr>
        <p:spPr>
          <a:xfrm>
            <a:off x="1879599" y="212727"/>
            <a:ext cx="5655409" cy="427037"/>
          </a:xfrm>
        </p:spPr>
        <p:txBody>
          <a:bodyPr/>
          <a:lstStyle/>
          <a:p>
            <a:r>
              <a:rPr lang="zh-CN" altLang="en-US" dirty="0" smtClean="0"/>
              <a:t>小麦叶片</a:t>
            </a:r>
            <a:r>
              <a:rPr lang="zh-CN" altLang="en-US" dirty="0"/>
              <a:t>双向反射分布研究</a:t>
            </a:r>
          </a:p>
        </p:txBody>
      </p:sp>
      <p:sp>
        <p:nvSpPr>
          <p:cNvPr id="5" name="文本占位符 2"/>
          <p:cNvSpPr txBox="1">
            <a:spLocks/>
          </p:cNvSpPr>
          <p:nvPr/>
        </p:nvSpPr>
        <p:spPr>
          <a:xfrm>
            <a:off x="9471259" y="212726"/>
            <a:ext cx="2721230"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200" dirty="0" smtClean="0">
                <a:solidFill>
                  <a:srgbClr val="FF0000"/>
                </a:solidFill>
                <a:latin typeface="Times New Roman" panose="02020603050405020304" pitchFamily="18" charset="0"/>
                <a:cs typeface="Times New Roman" panose="02020603050405020304" pitchFamily="18" charset="0"/>
                <a:sym typeface="+mn-lt"/>
              </a:rPr>
              <a:t>PART 5 </a:t>
            </a:r>
            <a:r>
              <a:rPr lang="zh-CN" altLang="en-US" sz="1200" dirty="0" smtClean="0">
                <a:latin typeface="Times New Roman" panose="02020603050405020304" pitchFamily="18" charset="0"/>
                <a:cs typeface="Times New Roman" panose="02020603050405020304" pitchFamily="18" charset="0"/>
                <a:sym typeface="+mn-lt"/>
              </a:rPr>
              <a:t>小麦</a:t>
            </a:r>
            <a:r>
              <a:rPr lang="zh-CN" altLang="en-US" sz="1200" dirty="0">
                <a:latin typeface="Times New Roman" panose="02020603050405020304" pitchFamily="18" charset="0"/>
                <a:cs typeface="Times New Roman" panose="02020603050405020304" pitchFamily="18" charset="0"/>
                <a:sym typeface="+mn-lt"/>
              </a:rPr>
              <a:t>和玉米叶片扫描电镜分析</a:t>
            </a:r>
          </a:p>
        </p:txBody>
      </p:sp>
      <p:sp>
        <p:nvSpPr>
          <p:cNvPr id="16" name="矩形 15"/>
          <p:cNvSpPr/>
          <p:nvPr/>
        </p:nvSpPr>
        <p:spPr>
          <a:xfrm>
            <a:off x="1432231" y="1846105"/>
            <a:ext cx="9120984" cy="812530"/>
          </a:xfrm>
          <a:prstGeom prst="rect">
            <a:avLst/>
          </a:prstGeom>
        </p:spPr>
        <p:txBody>
          <a:bodyPr wrap="square">
            <a:spAutoFit/>
          </a:bodyPr>
          <a:lstStyle/>
          <a:p>
            <a:pPr algn="just">
              <a:lnSpc>
                <a:spcPct val="130000"/>
              </a:lnSpc>
            </a:pPr>
            <a:r>
              <a:rPr lang="zh-CN" altLang="en-US" dirty="0" smtClean="0">
                <a:latin typeface="微软雅黑" panose="020B0503020204020204" pitchFamily="34" charset="-122"/>
                <a:ea typeface="微软雅黑" panose="020B0503020204020204" pitchFamily="34" charset="-122"/>
              </a:rPr>
              <a:t>小麦和</a:t>
            </a:r>
            <a:r>
              <a:rPr lang="zh-CN" altLang="en-US" dirty="0">
                <a:latin typeface="微软雅黑" panose="020B0503020204020204" pitchFamily="34" charset="-122"/>
                <a:ea typeface="微软雅黑" panose="020B0503020204020204" pitchFamily="34" charset="-122"/>
              </a:rPr>
              <a:t>玉米</a:t>
            </a:r>
            <a:r>
              <a:rPr lang="zh-CN" altLang="en-US" dirty="0" smtClean="0">
                <a:latin typeface="微软雅黑" panose="020B0503020204020204" pitchFamily="34" charset="-122"/>
                <a:ea typeface="微软雅黑" panose="020B0503020204020204" pitchFamily="34" charset="-122"/>
              </a:rPr>
              <a:t>叶片分布存在</a:t>
            </a:r>
            <a:r>
              <a:rPr lang="zh-CN" altLang="en-US" dirty="0" smtClean="0">
                <a:solidFill>
                  <a:srgbClr val="FF0000"/>
                </a:solidFill>
                <a:latin typeface="微软雅黑" panose="020B0503020204020204" pitchFamily="34" charset="-122"/>
                <a:ea typeface="微软雅黑" panose="020B0503020204020204" pitchFamily="34" charset="-122"/>
              </a:rPr>
              <a:t>相似性</a:t>
            </a:r>
            <a:r>
              <a:rPr lang="zh-CN" altLang="en-US" dirty="0" smtClean="0">
                <a:latin typeface="微软雅黑" panose="020B0503020204020204" pitchFamily="34" charset="-122"/>
                <a:ea typeface="微软雅黑" panose="020B0503020204020204" pitchFamily="34" charset="-122"/>
              </a:rPr>
              <a:t>原因为叶片</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平行脉</a:t>
            </a:r>
            <a:r>
              <a:rPr lang="zh-CN" altLang="en-US" dirty="0" smtClean="0">
                <a:solidFill>
                  <a:srgbClr val="FF0000"/>
                </a:solidFill>
                <a:latin typeface="微软雅黑" panose="020B0503020204020204" pitchFamily="34" charset="-122"/>
                <a:ea typeface="微软雅黑" panose="020B0503020204020204" pitchFamily="34" charset="-122"/>
              </a:rPr>
              <a:t>结构，</a:t>
            </a:r>
            <a:r>
              <a:rPr lang="zh-CN" altLang="en-US" dirty="0" smtClean="0">
                <a:latin typeface="微软雅黑" panose="020B0503020204020204" pitchFamily="34" charset="-122"/>
                <a:ea typeface="微软雅黑" panose="020B0503020204020204" pitchFamily="34" charset="-122"/>
              </a:rPr>
              <a:t>光源</a:t>
            </a:r>
            <a:r>
              <a:rPr lang="zh-CN" altLang="en-US" dirty="0">
                <a:latin typeface="微软雅黑" panose="020B0503020204020204" pitchFamily="34" charset="-122"/>
                <a:ea typeface="微软雅黑" panose="020B0503020204020204" pitchFamily="34" charset="-122"/>
              </a:rPr>
              <a:t>在沿</a:t>
            </a:r>
            <a:r>
              <a:rPr lang="zh-CN" altLang="en-US" dirty="0">
                <a:solidFill>
                  <a:srgbClr val="FF0000"/>
                </a:solidFill>
                <a:latin typeface="微软雅黑" panose="020B0503020204020204" pitchFamily="34" charset="-122"/>
                <a:ea typeface="微软雅黑" panose="020B0503020204020204" pitchFamily="34" charset="-122"/>
              </a:rPr>
              <a:t>平行脉方向入射</a:t>
            </a:r>
            <a:r>
              <a:rPr lang="zh-CN" altLang="en-US" dirty="0" smtClean="0">
                <a:latin typeface="微软雅黑" panose="020B0503020204020204" pitchFamily="34" charset="-122"/>
                <a:ea typeface="微软雅黑" panose="020B0503020204020204" pitchFamily="34" charset="-122"/>
              </a:rPr>
              <a:t>时，方向</a:t>
            </a:r>
            <a:r>
              <a:rPr lang="zh-CN" altLang="en-US" dirty="0">
                <a:latin typeface="微软雅黑" panose="020B0503020204020204" pitchFamily="34" charset="-122"/>
                <a:ea typeface="微软雅黑" panose="020B0503020204020204" pitchFamily="34" charset="-122"/>
              </a:rPr>
              <a:t>反射主要集中在</a:t>
            </a:r>
            <a:r>
              <a:rPr lang="zh-CN" altLang="en-US" dirty="0">
                <a:solidFill>
                  <a:srgbClr val="FF0000"/>
                </a:solidFill>
                <a:latin typeface="微软雅黑" panose="020B0503020204020204" pitchFamily="34" charset="-122"/>
                <a:ea typeface="微软雅黑" panose="020B0503020204020204" pitchFamily="34" charset="-122"/>
              </a:rPr>
              <a:t>镜面反射</a:t>
            </a:r>
            <a:r>
              <a:rPr lang="zh-CN" altLang="en-US" dirty="0" smtClean="0">
                <a:latin typeface="微软雅黑" panose="020B0503020204020204" pitchFamily="34" charset="-122"/>
                <a:ea typeface="微软雅黑" panose="020B0503020204020204" pitchFamily="34" charset="-122"/>
              </a:rPr>
              <a:t>方向</a:t>
            </a:r>
            <a:endParaRPr lang="en-US" altLang="zh-CN" dirty="0" smtClean="0">
              <a:latin typeface="微软雅黑" panose="020B0503020204020204" pitchFamily="34" charset="-122"/>
              <a:ea typeface="微软雅黑" panose="020B0503020204020204" pitchFamily="34" charset="-122"/>
            </a:endParaRPr>
          </a:p>
        </p:txBody>
      </p:sp>
      <p:grpSp>
        <p:nvGrpSpPr>
          <p:cNvPr id="6" name="组合 5"/>
          <p:cNvGrpSpPr/>
          <p:nvPr/>
        </p:nvGrpSpPr>
        <p:grpSpPr>
          <a:xfrm>
            <a:off x="1160902" y="3274463"/>
            <a:ext cx="11104366" cy="1532727"/>
            <a:chOff x="377177" y="4519953"/>
            <a:chExt cx="11299008" cy="1532727"/>
          </a:xfrm>
        </p:grpSpPr>
        <p:sp>
          <p:nvSpPr>
            <p:cNvPr id="17" name="矩形 16"/>
            <p:cNvSpPr/>
            <p:nvPr/>
          </p:nvSpPr>
          <p:spPr>
            <a:xfrm>
              <a:off x="2701525" y="4519953"/>
              <a:ext cx="8974660" cy="1532727"/>
            </a:xfrm>
            <a:prstGeom prst="rect">
              <a:avLst/>
            </a:prstGeom>
          </p:spPr>
          <p:txBody>
            <a:bodyPr wrap="square">
              <a:spAutoFit/>
            </a:bodyPr>
            <a:lstStyle/>
            <a:p>
              <a:pPr algn="just">
                <a:lnSpc>
                  <a:spcPct val="130000"/>
                </a:lnSpc>
                <a:spcAft>
                  <a:spcPts val="0"/>
                </a:spcAft>
              </a:pPr>
              <a:r>
                <a:rPr lang="zh-CN" altLang="zh-CN" dirty="0" smtClean="0">
                  <a:solidFill>
                    <a:srgbClr val="FF0000"/>
                  </a:solidFill>
                  <a:latin typeface="微软雅黑" panose="020B0503020204020204" pitchFamily="34" charset="-122"/>
                  <a:ea typeface="微软雅黑" panose="020B0503020204020204" pitchFamily="34" charset="-122"/>
                </a:rPr>
                <a:t>叶片</a:t>
              </a:r>
              <a:r>
                <a:rPr lang="zh-CN" altLang="zh-CN" dirty="0">
                  <a:solidFill>
                    <a:srgbClr val="FF0000"/>
                  </a:solidFill>
                  <a:latin typeface="微软雅黑" panose="020B0503020204020204" pitchFamily="34" charset="-122"/>
                  <a:ea typeface="微软雅黑" panose="020B0503020204020204" pitchFamily="34" charset="-122"/>
                </a:rPr>
                <a:t>平行脉结构</a:t>
              </a:r>
              <a:r>
                <a:rPr lang="zh-CN" altLang="zh-CN" dirty="0">
                  <a:latin typeface="微软雅黑" panose="020B0503020204020204" pitchFamily="34" charset="-122"/>
                  <a:ea typeface="微软雅黑" panose="020B0503020204020204" pitchFamily="34" charset="-122"/>
                </a:rPr>
                <a:t>导致入射到叶片表面的光被众多细脉两侧的倾斜表面</a:t>
              </a:r>
              <a:r>
                <a:rPr lang="zh-CN" altLang="zh-CN" dirty="0" smtClean="0">
                  <a:latin typeface="微软雅黑" panose="020B0503020204020204" pitchFamily="34" charset="-122"/>
                  <a:ea typeface="微软雅黑" panose="020B0503020204020204" pitchFamily="34" charset="-122"/>
                </a:rPr>
                <a:t>反射</a:t>
              </a:r>
              <a:endParaRPr lang="en-US" altLang="zh-CN" dirty="0" smtClean="0">
                <a:latin typeface="微软雅黑" panose="020B0503020204020204" pitchFamily="34" charset="-122"/>
                <a:ea typeface="微软雅黑" panose="020B0503020204020204" pitchFamily="34" charset="-122"/>
              </a:endParaRPr>
            </a:p>
            <a:p>
              <a:pPr algn="just">
                <a:lnSpc>
                  <a:spcPct val="130000"/>
                </a:lnSpc>
                <a:spcAft>
                  <a:spcPts val="0"/>
                </a:spcAft>
              </a:pPr>
              <a:endParaRPr lang="en-US" altLang="zh-CN" dirty="0" smtClean="0">
                <a:latin typeface="微软雅黑" panose="020B0503020204020204" pitchFamily="34" charset="-122"/>
                <a:ea typeface="微软雅黑" panose="020B0503020204020204" pitchFamily="34" charset="-122"/>
              </a:endParaRPr>
            </a:p>
            <a:p>
              <a:pPr algn="just">
                <a:lnSpc>
                  <a:spcPct val="130000"/>
                </a:lnSpc>
                <a:spcAft>
                  <a:spcPts val="0"/>
                </a:spcAft>
              </a:pPr>
              <a:endParaRPr lang="en-US" altLang="zh-CN" dirty="0">
                <a:latin typeface="微软雅黑" panose="020B0503020204020204" pitchFamily="34" charset="-122"/>
                <a:ea typeface="微软雅黑" panose="020B0503020204020204" pitchFamily="34" charset="-122"/>
              </a:endParaRPr>
            </a:p>
            <a:p>
              <a:pPr algn="just">
                <a:lnSpc>
                  <a:spcPct val="130000"/>
                </a:lnSpc>
                <a:spcAft>
                  <a:spcPts val="0"/>
                </a:spcAft>
              </a:pPr>
              <a:r>
                <a:rPr lang="zh-CN" altLang="en-US" dirty="0" smtClean="0">
                  <a:solidFill>
                    <a:srgbClr val="FF0000"/>
                  </a:solidFill>
                  <a:latin typeface="微软雅黑" panose="020B0503020204020204" pitchFamily="34" charset="-122"/>
                  <a:ea typeface="微软雅黑" panose="020B0503020204020204" pitchFamily="34" charset="-122"/>
                </a:rPr>
                <a:t>叶脉</a:t>
              </a:r>
              <a:r>
                <a:rPr lang="zh-CN" altLang="en-US" dirty="0">
                  <a:solidFill>
                    <a:srgbClr val="FF0000"/>
                  </a:solidFill>
                  <a:latin typeface="微软雅黑" panose="020B0503020204020204" pitchFamily="34" charset="-122"/>
                  <a:ea typeface="微软雅黑" panose="020B0503020204020204" pitchFamily="34" charset="-122"/>
                </a:rPr>
                <a:t>间距</a:t>
              </a:r>
              <a:r>
                <a:rPr lang="zh-CN" altLang="en-US" dirty="0">
                  <a:latin typeface="微软雅黑" panose="020B0503020204020204" pitchFamily="34" charset="-122"/>
                  <a:ea typeface="微软雅黑" panose="020B0503020204020204" pitchFamily="34" charset="-122"/>
                </a:rPr>
                <a:t>和</a:t>
              </a:r>
              <a:r>
                <a:rPr lang="zh-CN" altLang="en-US" dirty="0">
                  <a:solidFill>
                    <a:srgbClr val="FF0000"/>
                  </a:solidFill>
                  <a:latin typeface="微软雅黑" panose="020B0503020204020204" pitchFamily="34" charset="-122"/>
                  <a:ea typeface="微软雅黑" panose="020B0503020204020204" pitchFamily="34" charset="-122"/>
                </a:rPr>
                <a:t>叶片微观</a:t>
              </a:r>
              <a:r>
                <a:rPr lang="zh-CN" altLang="en-US" dirty="0" smtClean="0">
                  <a:solidFill>
                    <a:srgbClr val="FF0000"/>
                  </a:solidFill>
                  <a:latin typeface="微软雅黑" panose="020B0503020204020204" pitchFamily="34" charset="-122"/>
                  <a:ea typeface="微软雅黑" panose="020B0503020204020204" pitchFamily="34" charset="-122"/>
                </a:rPr>
                <a:t>表面特征</a:t>
              </a:r>
              <a:r>
                <a:rPr lang="zh-CN" altLang="en-US" dirty="0" smtClean="0">
                  <a:latin typeface="微软雅黑" panose="020B0503020204020204" pitchFamily="34" charset="-122"/>
                  <a:ea typeface="微软雅黑" panose="020B0503020204020204" pitchFamily="34" charset="-122"/>
                </a:rPr>
                <a:t>不同</a:t>
              </a:r>
              <a:endParaRPr lang="zh-CN" altLang="zh-CN" dirty="0">
                <a:latin typeface="微软雅黑" panose="020B0503020204020204" pitchFamily="34" charset="-122"/>
                <a:ea typeface="微软雅黑" panose="020B0503020204020204" pitchFamily="34" charset="-122"/>
              </a:endParaRPr>
            </a:p>
          </p:txBody>
        </p:sp>
        <p:sp>
          <p:nvSpPr>
            <p:cNvPr id="18" name="矩形 17"/>
            <p:cNvSpPr/>
            <p:nvPr/>
          </p:nvSpPr>
          <p:spPr>
            <a:xfrm>
              <a:off x="377177" y="4947489"/>
              <a:ext cx="2110108" cy="812530"/>
            </a:xfrm>
            <a:prstGeom prst="rect">
              <a:avLst/>
            </a:prstGeom>
          </p:spPr>
          <p:txBody>
            <a:bodyPr wrap="square">
              <a:spAutoFit/>
            </a:bodyPr>
            <a:lstStyle/>
            <a:p>
              <a:pPr algn="ctr">
                <a:lnSpc>
                  <a:spcPct val="130000"/>
                </a:lnSpc>
              </a:pPr>
              <a:r>
                <a:rPr lang="zh-CN" altLang="en-US" dirty="0" smtClean="0">
                  <a:latin typeface="微软雅黑" panose="020B0503020204020204" pitchFamily="34" charset="-122"/>
                  <a:ea typeface="微软雅黑" panose="020B0503020204020204" pitchFamily="34" charset="-122"/>
                </a:rPr>
                <a:t>单子叶</a:t>
              </a:r>
              <a:r>
                <a:rPr lang="zh-CN" altLang="zh-CN" dirty="0" smtClean="0">
                  <a:latin typeface="微软雅黑" panose="020B0503020204020204" pitchFamily="34" charset="-122"/>
                  <a:ea typeface="微软雅黑" panose="020B0503020204020204" pitchFamily="34" charset="-122"/>
                </a:rPr>
                <a:t>叶片</a:t>
              </a:r>
              <a:r>
                <a:rPr lang="zh-CN" altLang="en-US" dirty="0" smtClean="0">
                  <a:latin typeface="微软雅黑" panose="020B0503020204020204" pitchFamily="34" charset="-122"/>
                  <a:ea typeface="微软雅黑" panose="020B0503020204020204" pitchFamily="34" charset="-122"/>
                </a:rPr>
                <a:t>双向反射</a:t>
              </a:r>
              <a:r>
                <a:rPr lang="zh-CN" altLang="zh-CN" dirty="0" smtClean="0">
                  <a:latin typeface="微软雅黑" panose="020B0503020204020204" pitchFamily="34" charset="-122"/>
                  <a:ea typeface="微软雅黑" panose="020B0503020204020204" pitchFamily="34" charset="-122"/>
                </a:rPr>
                <a:t>分布影响因素</a:t>
              </a:r>
              <a:endParaRPr lang="zh-CN" altLang="en-US" dirty="0"/>
            </a:p>
          </p:txBody>
        </p:sp>
        <p:sp>
          <p:nvSpPr>
            <p:cNvPr id="19" name="AutoShape 10"/>
            <p:cNvSpPr>
              <a:spLocks/>
            </p:cNvSpPr>
            <p:nvPr/>
          </p:nvSpPr>
          <p:spPr bwMode="auto">
            <a:xfrm rot="10800000">
              <a:off x="2422242" y="4677508"/>
              <a:ext cx="211357" cy="1191134"/>
            </a:xfrm>
            <a:prstGeom prst="rightBrace">
              <a:avLst>
                <a:gd name="adj1" fmla="val 76149"/>
                <a:gd name="adj2" fmla="val 50000"/>
              </a:avLst>
            </a:prstGeom>
            <a:noFill/>
            <a:ln w="22225">
              <a:solidFill>
                <a:schemeClr val="accent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defRPr/>
              </a:pPr>
              <a:endParaRPr lang="zh-CN" altLang="en-US" kern="0">
                <a:solidFill>
                  <a:srgbClr val="000000"/>
                </a:solidFill>
                <a:latin typeface="+mn-lt"/>
                <a:ea typeface="+mn-ea"/>
              </a:endParaRPr>
            </a:p>
          </p:txBody>
        </p:sp>
      </p:grpSp>
    </p:spTree>
    <p:extLst>
      <p:ext uri="{BB962C8B-B14F-4D97-AF65-F5344CB8AC3E}">
        <p14:creationId xmlns:p14="http://schemas.microsoft.com/office/powerpoint/2010/main" val="284263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a:xfrm>
            <a:off x="2794000" y="2405594"/>
            <a:ext cx="9216292" cy="914400"/>
          </a:xfrm>
        </p:spPr>
        <p:txBody>
          <a:bodyPr/>
          <a:lstStyle/>
          <a:p>
            <a:r>
              <a:rPr lang="zh-CN" altLang="en-US" dirty="0">
                <a:cs typeface="+mn-ea"/>
                <a:sym typeface="+mn-lt"/>
              </a:rPr>
              <a:t>小麦叶片叶绿素光谱模型的方向性研究</a:t>
            </a:r>
            <a:endParaRPr lang="zh-CN" altLang="en-US" dirty="0"/>
          </a:p>
        </p:txBody>
      </p:sp>
    </p:spTree>
    <p:extLst>
      <p:ext uri="{BB962C8B-B14F-4D97-AF65-F5344CB8AC3E}">
        <p14:creationId xmlns:p14="http://schemas.microsoft.com/office/powerpoint/2010/main" val="395926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a:xfrm>
            <a:off x="1879599" y="212727"/>
            <a:ext cx="6270870" cy="427037"/>
          </a:xfrm>
        </p:spPr>
        <p:txBody>
          <a:bodyPr/>
          <a:lstStyle/>
          <a:p>
            <a:r>
              <a:rPr lang="zh-CN" altLang="en-US" dirty="0"/>
              <a:t>小麦叶片叶绿素光谱模型的方向性研究</a:t>
            </a:r>
          </a:p>
        </p:txBody>
      </p:sp>
      <p:sp>
        <p:nvSpPr>
          <p:cNvPr id="9" name="文本占位符 2"/>
          <p:cNvSpPr txBox="1">
            <a:spLocks/>
          </p:cNvSpPr>
          <p:nvPr/>
        </p:nvSpPr>
        <p:spPr>
          <a:xfrm>
            <a:off x="9926515" y="212726"/>
            <a:ext cx="2265974"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1</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a:cs typeface="+mn-ea"/>
                <a:sym typeface="+mn-lt"/>
              </a:rPr>
              <a:t>全</a:t>
            </a:r>
            <a:r>
              <a:rPr lang="zh-CN" altLang="en-US" sz="2000" dirty="0" smtClean="0">
                <a:cs typeface="+mn-ea"/>
                <a:sym typeface="+mn-lt"/>
              </a:rPr>
              <a:t>波段建模</a:t>
            </a:r>
            <a:endParaRPr lang="zh-CN" altLang="en-US" sz="2000" dirty="0"/>
          </a:p>
        </p:txBody>
      </p:sp>
      <p:pic>
        <p:nvPicPr>
          <p:cNvPr id="5" name="图片 4"/>
          <p:cNvPicPr>
            <a:picLocks noChangeAspect="1"/>
          </p:cNvPicPr>
          <p:nvPr/>
        </p:nvPicPr>
        <p:blipFill>
          <a:blip r:embed="rId3"/>
          <a:stretch>
            <a:fillRect/>
          </a:stretch>
        </p:blipFill>
        <p:spPr>
          <a:xfrm>
            <a:off x="5356963" y="1265561"/>
            <a:ext cx="6483830" cy="2621453"/>
          </a:xfrm>
          <a:prstGeom prst="rect">
            <a:avLst/>
          </a:prstGeom>
        </p:spPr>
      </p:pic>
      <p:sp>
        <p:nvSpPr>
          <p:cNvPr id="10" name="矩形 9"/>
          <p:cNvSpPr/>
          <p:nvPr/>
        </p:nvSpPr>
        <p:spPr>
          <a:xfrm>
            <a:off x="6171771" y="908449"/>
            <a:ext cx="4854214"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基于</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PLS</a:t>
            </a:r>
            <a:r>
              <a:rPr lang="zh-CN" altLang="en-US" dirty="0" smtClean="0">
                <a:latin typeface="微软雅黑" panose="020B0503020204020204" pitchFamily="34" charset="-122"/>
                <a:ea typeface="微软雅黑" panose="020B0503020204020204" pitchFamily="34" charset="-122"/>
              </a:rPr>
              <a:t>算法下</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种预处理方法的建模结果分析</a:t>
            </a:r>
            <a:endParaRPr lang="zh-CN" altLang="en-US"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4"/>
          <a:stretch>
            <a:fillRect/>
          </a:stretch>
        </p:blipFill>
        <p:spPr>
          <a:xfrm>
            <a:off x="456699" y="933085"/>
            <a:ext cx="4492860" cy="3286404"/>
          </a:xfrm>
          <a:prstGeom prst="rect">
            <a:avLst/>
          </a:prstGeom>
        </p:spPr>
      </p:pic>
      <p:sp>
        <p:nvSpPr>
          <p:cNvPr id="14" name="矩形 13"/>
          <p:cNvSpPr/>
          <p:nvPr/>
        </p:nvSpPr>
        <p:spPr>
          <a:xfrm>
            <a:off x="183383" y="4372140"/>
            <a:ext cx="5039491" cy="1532727"/>
          </a:xfrm>
          <a:prstGeom prst="rect">
            <a:avLst/>
          </a:prstGeom>
        </p:spPr>
        <p:txBody>
          <a:bodyPr wrap="square">
            <a:spAutoFit/>
          </a:bodyPr>
          <a:lstStyle/>
          <a:p>
            <a:pPr algn="just">
              <a:lnSpc>
                <a:spcPct val="130000"/>
              </a:lnSpc>
            </a:pP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RPD</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可以评价模型的预测能力，一般来说</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1.75&lt;RPD&lt;2.25</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时，代表模型</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有效</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2.25&lt;RPD&lt;3</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时，代表模型是</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较成功</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3&lt;RPD&lt;4</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，代表模型是</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成功</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RPD&gt;4</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时，代表模型是</a:t>
            </a:r>
            <a:r>
              <a:rPr lang="zh-CN"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非常成功</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5844197" y="4372140"/>
            <a:ext cx="5509361" cy="1532727"/>
          </a:xfrm>
          <a:prstGeom prst="rect">
            <a:avLst/>
          </a:prstGeom>
        </p:spPr>
        <p:txBody>
          <a:bodyPr wrap="square">
            <a:spAutoFit/>
          </a:bodyPr>
          <a:lstStyle/>
          <a:p>
            <a:pPr algn="just" defTabSz="914400">
              <a:lnSpc>
                <a:spcPct val="130000"/>
              </a:lnSpc>
            </a:pPr>
            <a:r>
              <a:rPr lang="en-US" altLang="zh-CN" dirty="0" smtClean="0">
                <a:solidFill>
                  <a:srgbClr val="FF0000"/>
                </a:solidFill>
                <a:latin typeface="Times New Roman" panose="02020603050405020304" pitchFamily="18" charset="0"/>
                <a:cs typeface="Times New Roman" panose="02020603050405020304" pitchFamily="18" charset="0"/>
              </a:rPr>
              <a:t>MSC</a:t>
            </a:r>
            <a:r>
              <a:rPr lang="zh-CN" altLang="en-US" dirty="0" smtClean="0">
                <a:solidFill>
                  <a:srgbClr val="FF0000"/>
                </a:solidFill>
                <a:latin typeface="Times New Roman" panose="02020603050405020304" pitchFamily="18" charset="0"/>
                <a:cs typeface="Times New Roman" panose="02020603050405020304" pitchFamily="18" charset="0"/>
              </a:rPr>
              <a:t>的</a:t>
            </a:r>
            <a:r>
              <a:rPr lang="en-US" altLang="zh-CN" dirty="0" smtClean="0">
                <a:solidFill>
                  <a:srgbClr val="FF0000"/>
                </a:solidFill>
                <a:latin typeface="Times New Roman" panose="02020603050405020304" pitchFamily="18" charset="0"/>
                <a:cs typeface="Times New Roman" panose="02020603050405020304" pitchFamily="18" charset="0"/>
              </a:rPr>
              <a:t>RPD</a:t>
            </a:r>
            <a:r>
              <a:rPr lang="zh-CN" altLang="en-US" dirty="0" smtClean="0">
                <a:solidFill>
                  <a:srgbClr val="FF0000"/>
                </a:solidFill>
                <a:latin typeface="Times New Roman" panose="02020603050405020304" pitchFamily="18" charset="0"/>
                <a:cs typeface="Times New Roman" panose="02020603050405020304" pitchFamily="18" charset="0"/>
              </a:rPr>
              <a:t>值要高于原始光谱</a:t>
            </a:r>
            <a:r>
              <a:rPr lang="en-US" altLang="zh-CN" dirty="0" smtClean="0">
                <a:solidFill>
                  <a:srgbClr val="FF0000"/>
                </a:solidFill>
                <a:latin typeface="Times New Roman" panose="02020603050405020304" pitchFamily="18" charset="0"/>
                <a:cs typeface="Times New Roman" panose="02020603050405020304" pitchFamily="18" charset="0"/>
              </a:rPr>
              <a:t>Raw</a:t>
            </a:r>
            <a:r>
              <a:rPr lang="zh-CN" altLang="en-US" dirty="0" smtClean="0">
                <a:solidFill>
                  <a:srgbClr val="FF0000"/>
                </a:solidFill>
                <a:latin typeface="Times New Roman" panose="02020603050405020304" pitchFamily="18" charset="0"/>
                <a:cs typeface="Times New Roman" panose="02020603050405020304" pitchFamily="18" charset="0"/>
              </a:rPr>
              <a:t>的</a:t>
            </a:r>
            <a:r>
              <a:rPr lang="en-US" altLang="zh-CN" dirty="0" smtClean="0">
                <a:solidFill>
                  <a:srgbClr val="FF0000"/>
                </a:solidFill>
                <a:latin typeface="Times New Roman" panose="02020603050405020304" pitchFamily="18" charset="0"/>
                <a:cs typeface="Times New Roman" panose="02020603050405020304" pitchFamily="18" charset="0"/>
              </a:rPr>
              <a:t>RPD</a:t>
            </a:r>
            <a:r>
              <a:rPr lang="zh-CN" altLang="en-US" dirty="0" smtClean="0">
                <a:solidFill>
                  <a:srgbClr val="FF0000"/>
                </a:solidFill>
                <a:latin typeface="Times New Roman" panose="02020603050405020304" pitchFamily="18" charset="0"/>
                <a:cs typeface="Times New Roman" panose="02020603050405020304" pitchFamily="18" charset="0"/>
              </a:rPr>
              <a:t>值</a:t>
            </a:r>
            <a:r>
              <a:rPr lang="zh-CN" altLang="en-US" dirty="0" smtClean="0">
                <a:solidFill>
                  <a:prstClr val="black"/>
                </a:solidFill>
                <a:latin typeface="Times New Roman" panose="02020603050405020304" pitchFamily="18" charset="0"/>
                <a:cs typeface="Times New Roman" panose="02020603050405020304" pitchFamily="18" charset="0"/>
              </a:rPr>
              <a:t>，对光谱进行预处理对于建模的效果是有</a:t>
            </a:r>
            <a:r>
              <a:rPr lang="zh-CN" altLang="en-US" dirty="0">
                <a:solidFill>
                  <a:srgbClr val="FF0000"/>
                </a:solidFill>
                <a:latin typeface="Times New Roman" panose="02020603050405020304" pitchFamily="18" charset="0"/>
                <a:cs typeface="Times New Roman" panose="02020603050405020304" pitchFamily="18" charset="0"/>
              </a:rPr>
              <a:t>较大</a:t>
            </a:r>
            <a:r>
              <a:rPr lang="zh-CN" altLang="en-US" dirty="0" smtClean="0">
                <a:solidFill>
                  <a:srgbClr val="FF0000"/>
                </a:solidFill>
                <a:latin typeface="Times New Roman" panose="02020603050405020304" pitchFamily="18" charset="0"/>
                <a:cs typeface="Times New Roman" panose="02020603050405020304" pitchFamily="18" charset="0"/>
              </a:rPr>
              <a:t>提高</a:t>
            </a:r>
            <a:r>
              <a:rPr lang="zh-CN" altLang="en-US" dirty="0" smtClean="0">
                <a:solidFill>
                  <a:prstClr val="black"/>
                </a:solidFill>
                <a:latin typeface="Times New Roman" panose="02020603050405020304" pitchFamily="18" charset="0"/>
                <a:cs typeface="Times New Roman" panose="02020603050405020304" pitchFamily="18" charset="0"/>
              </a:rPr>
              <a:t>，且在这四种预处理方法中</a:t>
            </a:r>
            <a:r>
              <a:rPr lang="en-US" altLang="zh-CN" dirty="0" smtClean="0">
                <a:solidFill>
                  <a:srgbClr val="FF0000"/>
                </a:solidFill>
                <a:latin typeface="Times New Roman" panose="02020603050405020304" pitchFamily="18" charset="0"/>
                <a:cs typeface="Times New Roman" panose="02020603050405020304" pitchFamily="18" charset="0"/>
              </a:rPr>
              <a:t>MSC</a:t>
            </a:r>
            <a:r>
              <a:rPr lang="zh-CN" altLang="en-US" dirty="0" smtClean="0">
                <a:solidFill>
                  <a:prstClr val="black"/>
                </a:solidFill>
                <a:latin typeface="Times New Roman" panose="02020603050405020304" pitchFamily="18" charset="0"/>
                <a:cs typeface="Times New Roman" panose="02020603050405020304" pitchFamily="18" charset="0"/>
              </a:rPr>
              <a:t>方法的处理效果最优。因此，在</a:t>
            </a:r>
            <a:r>
              <a:rPr lang="en-US" altLang="zh-CN" dirty="0" smtClean="0">
                <a:solidFill>
                  <a:prstClr val="black"/>
                </a:solidFill>
                <a:latin typeface="Times New Roman" panose="02020603050405020304" pitchFamily="18" charset="0"/>
                <a:cs typeface="Times New Roman" panose="02020603050405020304" pitchFamily="18" charset="0"/>
              </a:rPr>
              <a:t>144</a:t>
            </a:r>
            <a:r>
              <a:rPr lang="zh-CN" altLang="en-US" dirty="0" smtClean="0">
                <a:solidFill>
                  <a:prstClr val="black"/>
                </a:solidFill>
                <a:latin typeface="Times New Roman" panose="02020603050405020304" pitchFamily="18" charset="0"/>
                <a:cs typeface="Times New Roman" panose="02020603050405020304" pitchFamily="18" charset="0"/>
              </a:rPr>
              <a:t>个角度下的建模中，也选用</a:t>
            </a:r>
            <a:r>
              <a:rPr lang="en-US" altLang="zh-CN" dirty="0" smtClean="0">
                <a:solidFill>
                  <a:prstClr val="black"/>
                </a:solidFill>
                <a:latin typeface="Times New Roman" panose="02020603050405020304" pitchFamily="18" charset="0"/>
                <a:cs typeface="Times New Roman" panose="02020603050405020304" pitchFamily="18" charset="0"/>
              </a:rPr>
              <a:t>MSC</a:t>
            </a:r>
            <a:r>
              <a:rPr lang="zh-CN" altLang="en-US" dirty="0" smtClean="0">
                <a:solidFill>
                  <a:prstClr val="black"/>
                </a:solidFill>
                <a:latin typeface="Times New Roman" panose="02020603050405020304" pitchFamily="18" charset="0"/>
                <a:cs typeface="Times New Roman" panose="02020603050405020304" pitchFamily="18" charset="0"/>
              </a:rPr>
              <a:t>预处理方法</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16" name="矩形: 圆角 6"/>
          <p:cNvSpPr/>
          <p:nvPr/>
        </p:nvSpPr>
        <p:spPr>
          <a:xfrm>
            <a:off x="5618284" y="2066190"/>
            <a:ext cx="6222509" cy="290721"/>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6"/>
          <p:cNvSpPr/>
          <p:nvPr/>
        </p:nvSpPr>
        <p:spPr>
          <a:xfrm>
            <a:off x="5618283" y="3511059"/>
            <a:ext cx="6222509" cy="290721"/>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264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8"/>
                                        </p:tgtEl>
                                      </p:cBhvr>
                                    </p:animEffect>
                                    <p:animScale>
                                      <p:cBhvr>
                                        <p:cTn id="10"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a:xfrm>
            <a:off x="1879599" y="212727"/>
            <a:ext cx="6270870" cy="427037"/>
          </a:xfrm>
        </p:spPr>
        <p:txBody>
          <a:bodyPr/>
          <a:lstStyle/>
          <a:p>
            <a:r>
              <a:rPr lang="zh-CN" altLang="en-US" dirty="0"/>
              <a:t>小麦叶片叶绿素光谱模型的方向性研究</a:t>
            </a:r>
          </a:p>
        </p:txBody>
      </p:sp>
      <p:sp>
        <p:nvSpPr>
          <p:cNvPr id="9" name="文本占位符 2"/>
          <p:cNvSpPr txBox="1">
            <a:spLocks/>
          </p:cNvSpPr>
          <p:nvPr/>
        </p:nvSpPr>
        <p:spPr>
          <a:xfrm>
            <a:off x="9926515" y="212726"/>
            <a:ext cx="2265974"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1</a:t>
            </a:r>
            <a:r>
              <a:rPr lang="en-US" altLang="zh-CN" sz="1600" dirty="0" smtClean="0">
                <a:solidFill>
                  <a:srgbClr val="000000"/>
                </a:solidFill>
                <a:latin typeface="Times New Roman" panose="02020603050405020304" pitchFamily="18" charset="0"/>
                <a:cs typeface="Times New Roman" panose="02020603050405020304" pitchFamily="18" charset="0"/>
                <a:sym typeface="+mn-lt"/>
              </a:rPr>
              <a:t>  </a:t>
            </a:r>
            <a:r>
              <a:rPr lang="zh-CN" altLang="en-US" sz="2000" dirty="0" smtClean="0">
                <a:solidFill>
                  <a:srgbClr val="000000"/>
                </a:solidFill>
                <a:latin typeface="Times New Roman" panose="02020603050405020304" pitchFamily="18" charset="0"/>
                <a:cs typeface="Times New Roman" panose="02020603050405020304" pitchFamily="18" charset="0"/>
                <a:sym typeface="+mn-lt"/>
              </a:rPr>
              <a:t>全波段建模</a:t>
            </a:r>
            <a:endParaRPr lang="zh-CN" altLang="en-US" sz="2000" dirty="0">
              <a:solidFill>
                <a:srgbClr val="000000"/>
              </a:solidFill>
            </a:endParaRPr>
          </a:p>
        </p:txBody>
      </p:sp>
      <p:pic>
        <p:nvPicPr>
          <p:cNvPr id="6" name="图片 5"/>
          <p:cNvPicPr>
            <a:picLocks noChangeAspect="1"/>
          </p:cNvPicPr>
          <p:nvPr/>
        </p:nvPicPr>
        <p:blipFill rotWithShape="1">
          <a:blip r:embed="rId3"/>
          <a:srcRect b="14783"/>
          <a:stretch/>
        </p:blipFill>
        <p:spPr>
          <a:xfrm>
            <a:off x="-19046" y="1025999"/>
            <a:ext cx="6523809" cy="2102014"/>
          </a:xfrm>
          <a:prstGeom prst="rect">
            <a:avLst/>
          </a:prstGeom>
        </p:spPr>
      </p:pic>
      <p:pic>
        <p:nvPicPr>
          <p:cNvPr id="7" name="图片 6"/>
          <p:cNvPicPr>
            <a:picLocks noChangeAspect="1"/>
          </p:cNvPicPr>
          <p:nvPr/>
        </p:nvPicPr>
        <p:blipFill rotWithShape="1">
          <a:blip r:embed="rId4"/>
          <a:srcRect t="-45" b="11076"/>
          <a:stretch/>
        </p:blipFill>
        <p:spPr>
          <a:xfrm>
            <a:off x="-19046" y="3395798"/>
            <a:ext cx="6514286" cy="1567541"/>
          </a:xfrm>
          <a:prstGeom prst="rect">
            <a:avLst/>
          </a:prstGeom>
        </p:spPr>
      </p:pic>
      <p:pic>
        <p:nvPicPr>
          <p:cNvPr id="8" name="图片 7"/>
          <p:cNvPicPr>
            <a:picLocks noChangeAspect="1"/>
          </p:cNvPicPr>
          <p:nvPr/>
        </p:nvPicPr>
        <p:blipFill rotWithShape="1">
          <a:blip r:embed="rId5"/>
          <a:srcRect t="2305" b="5486"/>
          <a:stretch/>
        </p:blipFill>
        <p:spPr>
          <a:xfrm>
            <a:off x="47621" y="5270313"/>
            <a:ext cx="6447619" cy="1045029"/>
          </a:xfrm>
          <a:prstGeom prst="rect">
            <a:avLst/>
          </a:prstGeom>
        </p:spPr>
      </p:pic>
      <p:sp>
        <p:nvSpPr>
          <p:cNvPr id="10" name="文本框 9"/>
          <p:cNvSpPr txBox="1"/>
          <p:nvPr/>
        </p:nvSpPr>
        <p:spPr>
          <a:xfrm rot="5400000">
            <a:off x="236452" y="3041876"/>
            <a:ext cx="477675" cy="461665"/>
          </a:xfrm>
          <a:prstGeom prst="rect">
            <a:avLst/>
          </a:prstGeom>
          <a:noFill/>
        </p:spPr>
        <p:txBody>
          <a:bodyPr wrap="square" rtlCol="0">
            <a:spAutoFit/>
          </a:bodyPr>
          <a:lstStyle/>
          <a:p>
            <a:r>
              <a:rPr lang="en-US" altLang="zh-CN" sz="2400" dirty="0" smtClean="0">
                <a:solidFill>
                  <a:srgbClr val="FF0000"/>
                </a:solidFill>
              </a:rPr>
              <a:t>…</a:t>
            </a:r>
            <a:endParaRPr lang="zh-CN" altLang="en-US" sz="2400" dirty="0">
              <a:solidFill>
                <a:srgbClr val="FF0000"/>
              </a:solidFill>
            </a:endParaRPr>
          </a:p>
        </p:txBody>
      </p:sp>
      <p:sp>
        <p:nvSpPr>
          <p:cNvPr id="12" name="矩形: 圆角 6"/>
          <p:cNvSpPr/>
          <p:nvPr/>
        </p:nvSpPr>
        <p:spPr>
          <a:xfrm>
            <a:off x="156183" y="3885655"/>
            <a:ext cx="6163827" cy="313509"/>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rot="5400000">
            <a:off x="236451" y="4883548"/>
            <a:ext cx="477675" cy="461665"/>
          </a:xfrm>
          <a:prstGeom prst="rect">
            <a:avLst/>
          </a:prstGeom>
          <a:noFill/>
        </p:spPr>
        <p:txBody>
          <a:bodyPr wrap="square" rtlCol="0">
            <a:spAutoFit/>
          </a:bodyPr>
          <a:lstStyle/>
          <a:p>
            <a:r>
              <a:rPr lang="en-US" altLang="zh-CN" sz="2400" dirty="0" smtClean="0">
                <a:solidFill>
                  <a:srgbClr val="FF0000"/>
                </a:solidFill>
              </a:rPr>
              <a:t>…</a:t>
            </a:r>
            <a:endParaRPr lang="zh-CN" altLang="en-US" sz="2400" dirty="0">
              <a:solidFill>
                <a:srgbClr val="FF0000"/>
              </a:solidFill>
            </a:endParaRPr>
          </a:p>
        </p:txBody>
      </p:sp>
      <p:sp>
        <p:nvSpPr>
          <p:cNvPr id="15" name="矩形: 圆角 6"/>
          <p:cNvSpPr/>
          <p:nvPr/>
        </p:nvSpPr>
        <p:spPr>
          <a:xfrm>
            <a:off x="732498" y="1863969"/>
            <a:ext cx="621517" cy="4433789"/>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6"/>
          <a:stretch>
            <a:fillRect/>
          </a:stretch>
        </p:blipFill>
        <p:spPr>
          <a:xfrm>
            <a:off x="6504763" y="3137669"/>
            <a:ext cx="5744967" cy="1181644"/>
          </a:xfrm>
          <a:prstGeom prst="rect">
            <a:avLst/>
          </a:prstGeom>
        </p:spPr>
      </p:pic>
      <p:sp>
        <p:nvSpPr>
          <p:cNvPr id="16" name="矩形 15"/>
          <p:cNvSpPr/>
          <p:nvPr/>
        </p:nvSpPr>
        <p:spPr>
          <a:xfrm>
            <a:off x="7463592" y="4647803"/>
            <a:ext cx="4548684" cy="1137363"/>
          </a:xfrm>
          <a:prstGeom prst="rect">
            <a:avLst/>
          </a:prstGeom>
        </p:spPr>
        <p:txBody>
          <a:bodyPr wrap="square">
            <a:spAutoFit/>
          </a:bodyPr>
          <a:lstStyle/>
          <a:p>
            <a:pPr>
              <a:lnSpc>
                <a:spcPct val="130000"/>
              </a:lnSpc>
            </a:pPr>
            <a:r>
              <a:rPr lang="en-US" altLang="zh-CN"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600"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pre</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RPD</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作为模型优劣的主要</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评价指标</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，在附录</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Ⅰ</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600" dirty="0" err="1" smtClean="0">
                <a:latin typeface="Times New Roman" panose="02020603050405020304" pitchFamily="18" charset="0"/>
                <a:ea typeface="微软雅黑" panose="020B0503020204020204" pitchFamily="34" charset="-122"/>
                <a:cs typeface="Times New Roman" panose="02020603050405020304" pitchFamily="18" charset="0"/>
              </a:rPr>
              <a:t>pre</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RPD</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最大值均发生在</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50°</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15°</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接收角度下。</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p:cNvSpPr/>
          <p:nvPr/>
        </p:nvSpPr>
        <p:spPr>
          <a:xfrm>
            <a:off x="7665816" y="1492034"/>
            <a:ext cx="1882630" cy="1006429"/>
          </a:xfrm>
          <a:prstGeom prst="rect">
            <a:avLst/>
          </a:prstGeom>
        </p:spPr>
        <p:txBody>
          <a:bodyPr wrap="square">
            <a:spAutoFit/>
          </a:bodyPr>
          <a:lstStyle/>
          <a:p>
            <a:pPr>
              <a:lnSpc>
                <a:spcPct val="130000"/>
              </a:lnSpc>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）中</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：接收方位角</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：接收天顶角</a:t>
            </a:r>
            <a:endParaRPr lang="zh-CN" altLang="en-US" dirty="0"/>
          </a:p>
        </p:txBody>
      </p:sp>
    </p:spTree>
    <p:extLst>
      <p:ext uri="{BB962C8B-B14F-4D97-AF65-F5344CB8AC3E}">
        <p14:creationId xmlns:p14="http://schemas.microsoft.com/office/powerpoint/2010/main" val="28578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80">
                                          <p:stCondLst>
                                            <p:cond delay="0"/>
                                          </p:stCondLst>
                                        </p:cTn>
                                        <p:tgtEl>
                                          <p:spTgt spid="17"/>
                                        </p:tgtEl>
                                      </p:cBhvr>
                                    </p:animEffect>
                                    <p:anim calcmode="lin" valueType="num">
                                      <p:cBhvr>
                                        <p:cTn id="2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9" dur="26">
                                          <p:stCondLst>
                                            <p:cond delay="650"/>
                                          </p:stCondLst>
                                        </p:cTn>
                                        <p:tgtEl>
                                          <p:spTgt spid="17"/>
                                        </p:tgtEl>
                                      </p:cBhvr>
                                      <p:to x="100000" y="60000"/>
                                    </p:animScale>
                                    <p:animScale>
                                      <p:cBhvr>
                                        <p:cTn id="30" dur="166" decel="50000">
                                          <p:stCondLst>
                                            <p:cond delay="676"/>
                                          </p:stCondLst>
                                        </p:cTn>
                                        <p:tgtEl>
                                          <p:spTgt spid="17"/>
                                        </p:tgtEl>
                                      </p:cBhvr>
                                      <p:to x="100000" y="100000"/>
                                    </p:animScale>
                                    <p:animScale>
                                      <p:cBhvr>
                                        <p:cTn id="31" dur="26">
                                          <p:stCondLst>
                                            <p:cond delay="1312"/>
                                          </p:stCondLst>
                                        </p:cTn>
                                        <p:tgtEl>
                                          <p:spTgt spid="17"/>
                                        </p:tgtEl>
                                      </p:cBhvr>
                                      <p:to x="100000" y="80000"/>
                                    </p:animScale>
                                    <p:animScale>
                                      <p:cBhvr>
                                        <p:cTn id="32" dur="166" decel="50000">
                                          <p:stCondLst>
                                            <p:cond delay="1338"/>
                                          </p:stCondLst>
                                        </p:cTn>
                                        <p:tgtEl>
                                          <p:spTgt spid="17"/>
                                        </p:tgtEl>
                                      </p:cBhvr>
                                      <p:to x="100000" y="100000"/>
                                    </p:animScale>
                                    <p:animScale>
                                      <p:cBhvr>
                                        <p:cTn id="33" dur="26">
                                          <p:stCondLst>
                                            <p:cond delay="1642"/>
                                          </p:stCondLst>
                                        </p:cTn>
                                        <p:tgtEl>
                                          <p:spTgt spid="17"/>
                                        </p:tgtEl>
                                      </p:cBhvr>
                                      <p:to x="100000" y="90000"/>
                                    </p:animScale>
                                    <p:animScale>
                                      <p:cBhvr>
                                        <p:cTn id="34" dur="166" decel="50000">
                                          <p:stCondLst>
                                            <p:cond delay="1668"/>
                                          </p:stCondLst>
                                        </p:cTn>
                                        <p:tgtEl>
                                          <p:spTgt spid="17"/>
                                        </p:tgtEl>
                                      </p:cBhvr>
                                      <p:to x="100000" y="100000"/>
                                    </p:animScale>
                                    <p:animScale>
                                      <p:cBhvr>
                                        <p:cTn id="35" dur="26">
                                          <p:stCondLst>
                                            <p:cond delay="1808"/>
                                          </p:stCondLst>
                                        </p:cTn>
                                        <p:tgtEl>
                                          <p:spTgt spid="17"/>
                                        </p:tgtEl>
                                      </p:cBhvr>
                                      <p:to x="100000" y="95000"/>
                                    </p:animScale>
                                    <p:animScale>
                                      <p:cBhvr>
                                        <p:cTn id="36" dur="166" decel="50000">
                                          <p:stCondLst>
                                            <p:cond delay="1834"/>
                                          </p:stCondLst>
                                        </p:cTn>
                                        <p:tgtEl>
                                          <p:spTgt spid="1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circle(in)">
                                      <p:cBhvr>
                                        <p:cTn id="41" dur="2000"/>
                                        <p:tgtEl>
                                          <p:spTgt spid="12"/>
                                        </p:tgtEl>
                                      </p:cBhvr>
                                    </p:animEffect>
                                  </p:childTnLst>
                                </p:cTn>
                              </p:par>
                              <p:par>
                                <p:cTn id="42" presetID="6" presetClass="entr" presetSubtype="16"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circle(in)">
                                      <p:cBhvr>
                                        <p:cTn id="44" dur="2000"/>
                                        <p:tgtEl>
                                          <p:spTgt spid="4"/>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circle(in)">
                                      <p:cBhvr>
                                        <p:cTn id="4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a:xfrm>
            <a:off x="1879599" y="212727"/>
            <a:ext cx="6270870" cy="427037"/>
          </a:xfrm>
        </p:spPr>
        <p:txBody>
          <a:bodyPr/>
          <a:lstStyle/>
          <a:p>
            <a:r>
              <a:rPr lang="zh-CN" altLang="en-US" dirty="0"/>
              <a:t>小麦叶片叶绿素光谱模型的方向性研究</a:t>
            </a:r>
          </a:p>
        </p:txBody>
      </p:sp>
      <p:sp>
        <p:nvSpPr>
          <p:cNvPr id="9" name="文本占位符 2"/>
          <p:cNvSpPr txBox="1">
            <a:spLocks/>
          </p:cNvSpPr>
          <p:nvPr/>
        </p:nvSpPr>
        <p:spPr>
          <a:xfrm>
            <a:off x="9680331" y="212726"/>
            <a:ext cx="2512158"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2</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latin typeface="Times New Roman" panose="02020603050405020304" pitchFamily="18" charset="0"/>
                <a:cs typeface="Times New Roman" panose="02020603050405020304" pitchFamily="18" charset="0"/>
                <a:sym typeface="+mn-lt"/>
              </a:rPr>
              <a:t>特征波段选取</a:t>
            </a:r>
            <a:endParaRPr lang="zh-CN" altLang="en-US" dirty="0"/>
          </a:p>
        </p:txBody>
      </p:sp>
      <p:graphicFrame>
        <p:nvGraphicFramePr>
          <p:cNvPr id="5" name="对象 4"/>
          <p:cNvGraphicFramePr>
            <a:graphicFrameLocks noChangeAspect="1"/>
          </p:cNvGraphicFramePr>
          <p:nvPr>
            <p:extLst/>
          </p:nvPr>
        </p:nvGraphicFramePr>
        <p:xfrm>
          <a:off x="627957" y="1265129"/>
          <a:ext cx="3286125" cy="2457450"/>
        </p:xfrm>
        <a:graphic>
          <a:graphicData uri="http://schemas.openxmlformats.org/presentationml/2006/ole">
            <mc:AlternateContent xmlns:mc="http://schemas.openxmlformats.org/markup-compatibility/2006">
              <mc:Choice xmlns:v="urn:schemas-microsoft-com:vml" Requires="v">
                <p:oleObj spid="_x0000_s3434" name="Graph" r:id="rId4" imgW="27641353" imgH="21469320" progId="Origin50.Graph">
                  <p:embed/>
                </p:oleObj>
              </mc:Choice>
              <mc:Fallback>
                <p:oleObj name="Graph" r:id="rId4" imgW="27641353" imgH="21469320" progId="Origin50.Grap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6146" t="7330" r="5682" b="7768"/>
                      <a:stretch>
                        <a:fillRect/>
                      </a:stretch>
                    </p:blipFill>
                    <p:spPr bwMode="auto">
                      <a:xfrm>
                        <a:off x="627957" y="1265129"/>
                        <a:ext cx="3286125" cy="245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nvPr>
        </p:nvGraphicFramePr>
        <p:xfrm>
          <a:off x="4009910" y="1265129"/>
          <a:ext cx="3382036" cy="2457451"/>
        </p:xfrm>
        <a:graphic>
          <a:graphicData uri="http://schemas.openxmlformats.org/presentationml/2006/ole">
            <mc:AlternateContent xmlns:mc="http://schemas.openxmlformats.org/markup-compatibility/2006">
              <mc:Choice xmlns:v="urn:schemas-microsoft-com:vml" Requires="v">
                <p:oleObj spid="_x0000_s3435" name="Graph" r:id="rId6" imgW="28308311" imgH="21497940" progId="Origin50.Graph">
                  <p:embed/>
                </p:oleObj>
              </mc:Choice>
              <mc:Fallback>
                <p:oleObj name="Graph" r:id="rId6" imgW="28308311" imgH="21497940" progId="Origin50.Grap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5684" t="6860" r="5048" b="7497"/>
                      <a:stretch>
                        <a:fillRect/>
                      </a:stretch>
                    </p:blipFill>
                    <p:spPr bwMode="auto">
                      <a:xfrm>
                        <a:off x="4009910" y="1265129"/>
                        <a:ext cx="3382036" cy="2457451"/>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nvPr>
        </p:nvGraphicFramePr>
        <p:xfrm>
          <a:off x="7487774" y="1229899"/>
          <a:ext cx="3603403" cy="2442575"/>
        </p:xfrm>
        <a:graphic>
          <a:graphicData uri="http://schemas.openxmlformats.org/presentationml/2006/ole">
            <mc:AlternateContent xmlns:mc="http://schemas.openxmlformats.org/markup-compatibility/2006">
              <mc:Choice xmlns:v="urn:schemas-microsoft-com:vml" Requires="v">
                <p:oleObj spid="_x0000_s3436" name="Graph" r:id="rId8" imgW="30537178" imgH="22602780" progId="Origin50.Graph">
                  <p:embed/>
                </p:oleObj>
              </mc:Choice>
              <mc:Fallback>
                <p:oleObj name="Graph" r:id="rId8" imgW="30537178" imgH="22602780" progId="Origin50.Graph">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l="5518" t="7248" r="4880" b="7458"/>
                      <a:stretch>
                        <a:fillRect/>
                      </a:stretch>
                    </p:blipFill>
                    <p:spPr bwMode="auto">
                      <a:xfrm>
                        <a:off x="7487774" y="1229899"/>
                        <a:ext cx="3603403" cy="2442575"/>
                      </a:xfrm>
                      <a:prstGeom prst="rect">
                        <a:avLst/>
                      </a:prstGeom>
                      <a:noFill/>
                    </p:spPr>
                  </p:pic>
                </p:oleObj>
              </mc:Fallback>
            </mc:AlternateContent>
          </a:graphicData>
        </a:graphic>
      </p:graphicFrame>
      <p:sp>
        <p:nvSpPr>
          <p:cNvPr id="8" name="文本框 7"/>
          <p:cNvSpPr txBox="1"/>
          <p:nvPr/>
        </p:nvSpPr>
        <p:spPr>
          <a:xfrm>
            <a:off x="2061395" y="3786668"/>
            <a:ext cx="619739" cy="369332"/>
          </a:xfrm>
          <a:prstGeom prst="rect">
            <a:avLst/>
          </a:prstGeom>
          <a:noFill/>
        </p:spPr>
        <p:txBody>
          <a:bodyPr wrap="square" rtlCol="0">
            <a:spAutoFit/>
          </a:bodyPr>
          <a:lstStyle/>
          <a:p>
            <a:r>
              <a:rPr lang="en-US" altLang="zh-CN" i="1" dirty="0" err="1" smtClean="0">
                <a:latin typeface="Times New Roman" panose="02020603050405020304" pitchFamily="18" charset="0"/>
                <a:cs typeface="Times New Roman" panose="02020603050405020304" pitchFamily="18" charset="0"/>
              </a:rPr>
              <a:t>Bw</a:t>
            </a:r>
            <a:endParaRPr lang="zh-CN" altLang="en-US" i="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8979605" y="3769053"/>
            <a:ext cx="619739" cy="369332"/>
          </a:xfrm>
          <a:prstGeom prst="rect">
            <a:avLst/>
          </a:prstGeom>
          <a:noFill/>
        </p:spPr>
        <p:txBody>
          <a:bodyPr wrap="square" rtlCol="0">
            <a:spAutoFit/>
          </a:bodyPr>
          <a:lstStyle/>
          <a:p>
            <a:r>
              <a:rPr lang="en-US" altLang="zh-CN" i="1" dirty="0" smtClean="0">
                <a:latin typeface="Times New Roman" panose="02020603050405020304" pitchFamily="18" charset="0"/>
                <a:cs typeface="Times New Roman" panose="02020603050405020304" pitchFamily="18" charset="0"/>
              </a:rPr>
              <a:t>SPA</a:t>
            </a:r>
            <a:endParaRPr lang="zh-CN" altLang="en-US" i="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5391058" y="3769053"/>
            <a:ext cx="1776997" cy="369332"/>
          </a:xfrm>
          <a:prstGeom prst="rect">
            <a:avLst/>
          </a:prstGeom>
          <a:noFill/>
        </p:spPr>
        <p:txBody>
          <a:bodyPr wrap="square" rtlCol="0">
            <a:spAutoFit/>
          </a:bodyPr>
          <a:lstStyle/>
          <a:p>
            <a:r>
              <a:rPr lang="en-US" altLang="zh-CN" i="1" dirty="0" smtClean="0">
                <a:latin typeface="Times New Roman" panose="02020603050405020304" pitchFamily="18" charset="0"/>
                <a:cs typeface="Times New Roman" panose="02020603050405020304" pitchFamily="18" charset="0"/>
              </a:rPr>
              <a:t>PCA-loadings</a:t>
            </a:r>
            <a:endParaRPr lang="zh-CN" altLang="en-US" i="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0"/>
          <a:stretch>
            <a:fillRect/>
          </a:stretch>
        </p:blipFill>
        <p:spPr>
          <a:xfrm>
            <a:off x="1934202" y="4234964"/>
            <a:ext cx="8019048" cy="1885714"/>
          </a:xfrm>
          <a:prstGeom prst="rect">
            <a:avLst/>
          </a:prstGeom>
        </p:spPr>
      </p:pic>
    </p:spTree>
    <p:extLst>
      <p:ext uri="{BB962C8B-B14F-4D97-AF65-F5344CB8AC3E}">
        <p14:creationId xmlns:p14="http://schemas.microsoft.com/office/powerpoint/2010/main" val="114704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a:xfrm>
            <a:off x="1879599" y="212727"/>
            <a:ext cx="6270870" cy="427037"/>
          </a:xfrm>
        </p:spPr>
        <p:txBody>
          <a:bodyPr/>
          <a:lstStyle/>
          <a:p>
            <a:r>
              <a:rPr lang="zh-CN" altLang="en-US" dirty="0"/>
              <a:t>小麦叶片叶绿素光谱模型的方向性研究</a:t>
            </a:r>
          </a:p>
        </p:txBody>
      </p:sp>
      <p:sp>
        <p:nvSpPr>
          <p:cNvPr id="5" name="文本占位符 2"/>
          <p:cNvSpPr txBox="1">
            <a:spLocks/>
          </p:cNvSpPr>
          <p:nvPr/>
        </p:nvSpPr>
        <p:spPr>
          <a:xfrm>
            <a:off x="9179169" y="212726"/>
            <a:ext cx="3013320"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3</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latin typeface="Times New Roman" panose="02020603050405020304" pitchFamily="18" charset="0"/>
                <a:cs typeface="Times New Roman" panose="02020603050405020304" pitchFamily="18" charset="0"/>
                <a:sym typeface="+mn-lt"/>
              </a:rPr>
              <a:t>特征波段建模分析</a:t>
            </a:r>
            <a:endParaRPr lang="zh-CN" altLang="en-US" dirty="0"/>
          </a:p>
        </p:txBody>
      </p:sp>
      <p:pic>
        <p:nvPicPr>
          <p:cNvPr id="6" name="图片 5"/>
          <p:cNvPicPr>
            <a:picLocks noChangeAspect="1"/>
          </p:cNvPicPr>
          <p:nvPr/>
        </p:nvPicPr>
        <p:blipFill>
          <a:blip r:embed="rId3"/>
          <a:stretch>
            <a:fillRect/>
          </a:stretch>
        </p:blipFill>
        <p:spPr>
          <a:xfrm>
            <a:off x="505560" y="1031278"/>
            <a:ext cx="6010854" cy="1810287"/>
          </a:xfrm>
          <a:prstGeom prst="rect">
            <a:avLst/>
          </a:prstGeom>
        </p:spPr>
      </p:pic>
      <p:sp>
        <p:nvSpPr>
          <p:cNvPr id="7" name="矩形 6"/>
          <p:cNvSpPr/>
          <p:nvPr/>
        </p:nvSpPr>
        <p:spPr>
          <a:xfrm>
            <a:off x="1437340" y="790959"/>
            <a:ext cx="4147289" cy="338554"/>
          </a:xfrm>
          <a:prstGeom prst="rect">
            <a:avLst/>
          </a:prstGeom>
        </p:spPr>
        <p:txBody>
          <a:bodyPr wrap="none">
            <a:spAutoFit/>
          </a:bodyPr>
          <a:lstStyle/>
          <a:p>
            <a:r>
              <a:rPr lang="zh-CN" altLang="en-US" sz="1600" dirty="0" smtClean="0">
                <a:solidFill>
                  <a:srgbClr val="FF0000"/>
                </a:solidFill>
                <a:latin typeface="微软雅黑" panose="020B0503020204020204" pitchFamily="34" charset="-122"/>
                <a:ea typeface="微软雅黑" panose="020B0503020204020204" pitchFamily="34" charset="-122"/>
              </a:rPr>
              <a:t>基于</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PLS</a:t>
            </a:r>
            <a:r>
              <a:rPr lang="zh-CN" altLang="en-US" sz="1600" dirty="0" smtClean="0">
                <a:solidFill>
                  <a:srgbClr val="FF0000"/>
                </a:solidFill>
                <a:latin typeface="微软雅黑" panose="020B0503020204020204" pitchFamily="34" charset="-122"/>
                <a:ea typeface="微软雅黑" panose="020B0503020204020204" pitchFamily="34" charset="-122"/>
              </a:rPr>
              <a:t>的</a:t>
            </a:r>
            <a:r>
              <a:rPr lang="zh-CN" altLang="en-US" sz="1600" dirty="0">
                <a:solidFill>
                  <a:srgbClr val="FF0000"/>
                </a:solidFill>
                <a:latin typeface="微软雅黑" panose="020B0503020204020204" pitchFamily="34" charset="-122"/>
                <a:ea typeface="微软雅黑" panose="020B0503020204020204" pitchFamily="34" charset="-122"/>
              </a:rPr>
              <a:t>各特征波段提取方法的模型结果</a:t>
            </a:r>
          </a:p>
        </p:txBody>
      </p:sp>
      <p:sp>
        <p:nvSpPr>
          <p:cNvPr id="8" name="矩形 7"/>
          <p:cNvSpPr/>
          <p:nvPr/>
        </p:nvSpPr>
        <p:spPr>
          <a:xfrm>
            <a:off x="1391653" y="2825813"/>
            <a:ext cx="4238661" cy="338554"/>
          </a:xfrm>
          <a:prstGeom prst="rect">
            <a:avLst/>
          </a:prstGeom>
        </p:spPr>
        <p:txBody>
          <a:bodyPr wrap="none">
            <a:spAutoFit/>
          </a:bodyPr>
          <a:lstStyle/>
          <a:p>
            <a:r>
              <a:rPr lang="zh-CN" altLang="en-US" sz="1600" dirty="0" smtClean="0">
                <a:solidFill>
                  <a:srgbClr val="FF0000"/>
                </a:solidFill>
                <a:latin typeface="微软雅黑" panose="020B0503020204020204" pitchFamily="34" charset="-122"/>
                <a:ea typeface="微软雅黑" panose="020B0503020204020204" pitchFamily="34" charset="-122"/>
              </a:rPr>
              <a:t>基于</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MLR</a:t>
            </a:r>
            <a:r>
              <a:rPr lang="zh-CN" altLang="en-US" sz="1600" dirty="0" smtClean="0">
                <a:solidFill>
                  <a:srgbClr val="FF0000"/>
                </a:solidFill>
                <a:latin typeface="微软雅黑" panose="020B0503020204020204" pitchFamily="34" charset="-122"/>
                <a:ea typeface="微软雅黑" panose="020B0503020204020204" pitchFamily="34" charset="-122"/>
              </a:rPr>
              <a:t>的</a:t>
            </a:r>
            <a:r>
              <a:rPr lang="zh-CN" altLang="en-US" sz="1600" dirty="0">
                <a:solidFill>
                  <a:srgbClr val="FF0000"/>
                </a:solidFill>
                <a:latin typeface="微软雅黑" panose="020B0503020204020204" pitchFamily="34" charset="-122"/>
                <a:ea typeface="微软雅黑" panose="020B0503020204020204" pitchFamily="34" charset="-122"/>
              </a:rPr>
              <a:t>各特征波段提取方法的模型结果</a:t>
            </a:r>
          </a:p>
        </p:txBody>
      </p:sp>
      <p:pic>
        <p:nvPicPr>
          <p:cNvPr id="10" name="图片 9"/>
          <p:cNvPicPr>
            <a:picLocks noChangeAspect="1"/>
          </p:cNvPicPr>
          <p:nvPr/>
        </p:nvPicPr>
        <p:blipFill>
          <a:blip r:embed="rId4"/>
          <a:stretch>
            <a:fillRect/>
          </a:stretch>
        </p:blipFill>
        <p:spPr>
          <a:xfrm>
            <a:off x="505559" y="3081884"/>
            <a:ext cx="6010855" cy="1763300"/>
          </a:xfrm>
          <a:prstGeom prst="rect">
            <a:avLst/>
          </a:prstGeom>
        </p:spPr>
      </p:pic>
      <p:sp>
        <p:nvSpPr>
          <p:cNvPr id="11" name="矩形 10"/>
          <p:cNvSpPr/>
          <p:nvPr/>
        </p:nvSpPr>
        <p:spPr>
          <a:xfrm>
            <a:off x="1240163" y="4814178"/>
            <a:ext cx="4447051" cy="338554"/>
          </a:xfrm>
          <a:prstGeom prst="rect">
            <a:avLst/>
          </a:prstGeom>
        </p:spPr>
        <p:txBody>
          <a:bodyPr wrap="none">
            <a:spAutoFit/>
          </a:bodyPr>
          <a:lstStyle/>
          <a:p>
            <a:r>
              <a:rPr lang="zh-CN" altLang="en-US" sz="1600" dirty="0" smtClean="0">
                <a:solidFill>
                  <a:srgbClr val="FF0000"/>
                </a:solidFill>
                <a:latin typeface="微软雅黑" panose="020B0503020204020204" pitchFamily="34" charset="-122"/>
                <a:ea typeface="微软雅黑" panose="020B0503020204020204" pitchFamily="34" charset="-122"/>
              </a:rPr>
              <a:t>基于</a:t>
            </a:r>
            <a:r>
              <a:rPr lang="en-US" altLang="zh-CN" sz="16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LS-SVM</a:t>
            </a:r>
            <a:r>
              <a:rPr lang="zh-CN" altLang="en-US" sz="1600" dirty="0" smtClean="0">
                <a:solidFill>
                  <a:srgbClr val="FF0000"/>
                </a:solidFill>
                <a:latin typeface="微软雅黑" panose="020B0503020204020204" pitchFamily="34" charset="-122"/>
                <a:ea typeface="微软雅黑" panose="020B0503020204020204" pitchFamily="34" charset="-122"/>
              </a:rPr>
              <a:t>的</a:t>
            </a:r>
            <a:r>
              <a:rPr lang="zh-CN" altLang="en-US" sz="1600" dirty="0">
                <a:solidFill>
                  <a:srgbClr val="FF0000"/>
                </a:solidFill>
                <a:latin typeface="微软雅黑" panose="020B0503020204020204" pitchFamily="34" charset="-122"/>
                <a:ea typeface="微软雅黑" panose="020B0503020204020204" pitchFamily="34" charset="-122"/>
              </a:rPr>
              <a:t>各特征波段提取方法的模型结果</a:t>
            </a:r>
          </a:p>
        </p:txBody>
      </p:sp>
      <p:pic>
        <p:nvPicPr>
          <p:cNvPr id="12" name="图片 11"/>
          <p:cNvPicPr>
            <a:picLocks noChangeAspect="1"/>
          </p:cNvPicPr>
          <p:nvPr/>
        </p:nvPicPr>
        <p:blipFill>
          <a:blip r:embed="rId5"/>
          <a:stretch>
            <a:fillRect/>
          </a:stretch>
        </p:blipFill>
        <p:spPr>
          <a:xfrm>
            <a:off x="505557" y="5085503"/>
            <a:ext cx="6010857" cy="1783250"/>
          </a:xfrm>
          <a:prstGeom prst="rect">
            <a:avLst/>
          </a:prstGeom>
        </p:spPr>
      </p:pic>
      <p:sp>
        <p:nvSpPr>
          <p:cNvPr id="13" name="矩形: 圆角 6"/>
          <p:cNvSpPr/>
          <p:nvPr/>
        </p:nvSpPr>
        <p:spPr>
          <a:xfrm>
            <a:off x="505557" y="2384853"/>
            <a:ext cx="5916264" cy="40436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6"/>
          <p:cNvSpPr/>
          <p:nvPr/>
        </p:nvSpPr>
        <p:spPr>
          <a:xfrm>
            <a:off x="505557" y="3727489"/>
            <a:ext cx="5916264" cy="40436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6"/>
          <p:cNvSpPr/>
          <p:nvPr/>
        </p:nvSpPr>
        <p:spPr>
          <a:xfrm>
            <a:off x="505557" y="5790200"/>
            <a:ext cx="5916264" cy="404363"/>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连接符: 肘形 15"/>
          <p:cNvCxnSpPr>
            <a:cxnSpLocks/>
          </p:cNvCxnSpPr>
          <p:nvPr/>
        </p:nvCxnSpPr>
        <p:spPr>
          <a:xfrm flipV="1">
            <a:off x="6421821" y="1884617"/>
            <a:ext cx="725213" cy="70332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421821" y="3954157"/>
            <a:ext cx="6306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421821" y="5987909"/>
            <a:ext cx="6306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147034" y="1209848"/>
            <a:ext cx="3896104" cy="1172629"/>
          </a:xfrm>
          <a:prstGeom prst="rect">
            <a:avLst/>
          </a:prstGeom>
        </p:spPr>
        <p:txBody>
          <a:bodyPr wrap="square">
            <a:spAutoFit/>
          </a:bodyPr>
          <a:lstStyle/>
          <a:p>
            <a:pPr algn="just">
              <a:lnSpc>
                <a:spcPct val="13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SPA-PLS</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pre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RPD</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的值要比</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其它</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两</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种模型</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高</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因此</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SPA-PLS</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三</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种</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建模方式</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中最稳健</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p:cNvSpPr/>
          <p:nvPr/>
        </p:nvSpPr>
        <p:spPr>
          <a:xfrm>
            <a:off x="7147033" y="3436466"/>
            <a:ext cx="3896105" cy="1172629"/>
          </a:xfrm>
          <a:prstGeom prst="rect">
            <a:avLst/>
          </a:prstGeom>
        </p:spPr>
        <p:txBody>
          <a:bodyPr wrap="square">
            <a:spAutoFit/>
          </a:bodyPr>
          <a:lstStyle/>
          <a:p>
            <a:pPr algn="just">
              <a:lnSpc>
                <a:spcPct val="130000"/>
              </a:lnSpc>
            </a:pP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BW-MLR</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err="1" smtClean="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pre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RPD</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的值要比</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其它</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两</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种模型</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高，</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因此</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BW-MLR</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三</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种</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建模方式</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中最稳健</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p:cNvSpPr/>
          <p:nvPr/>
        </p:nvSpPr>
        <p:spPr>
          <a:xfrm>
            <a:off x="7147033" y="5257098"/>
            <a:ext cx="3896105" cy="1172629"/>
          </a:xfrm>
          <a:prstGeom prst="rect">
            <a:avLst/>
          </a:prstGeom>
        </p:spPr>
        <p:txBody>
          <a:bodyPr wrap="square">
            <a:spAutoFit/>
          </a:bodyPr>
          <a:lstStyle/>
          <a:p>
            <a:pPr algn="just">
              <a:lnSpc>
                <a:spcPct val="130000"/>
              </a:lnSpc>
            </a:pP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BW-LSSVM</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pre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RPD</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的值要比其它</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两</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种</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模型</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高，</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因此</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BW-LSSVM</a:t>
            </a:r>
            <a:r>
              <a:rPr lang="zh-CN" altLang="zh-CN"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三</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种建模方式中最稳健</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9354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par>
                                <p:cTn id="8" presetID="6"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ircle(in)">
                                      <p:cBhvr>
                                        <p:cTn id="10" dur="2000"/>
                                        <p:tgtEl>
                                          <p:spTgt spid="1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ircle(in)">
                                      <p:cBhvr>
                                        <p:cTn id="13" dur="20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circle(in)">
                                      <p:cBhvr>
                                        <p:cTn id="18" dur="2000"/>
                                        <p:tgtEl>
                                          <p:spTgt spid="14"/>
                                        </p:tgtEl>
                                      </p:cBhvr>
                                    </p:animEffect>
                                  </p:childTnLst>
                                </p:cTn>
                              </p:par>
                              <p:par>
                                <p:cTn id="19" presetID="6" presetClass="entr" presetSubtype="16"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ircle(in)">
                                      <p:cBhvr>
                                        <p:cTn id="21" dur="2000"/>
                                        <p:tgtEl>
                                          <p:spTgt spid="17"/>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circle(in)">
                                      <p:cBhvr>
                                        <p:cTn id="24" dur="20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circle(in)">
                                      <p:cBhvr>
                                        <p:cTn id="29" dur="2000"/>
                                        <p:tgtEl>
                                          <p:spTgt spid="15"/>
                                        </p:tgtEl>
                                      </p:cBhvr>
                                    </p:animEffect>
                                  </p:childTnLst>
                                </p:cTn>
                              </p:par>
                              <p:par>
                                <p:cTn id="30" presetID="6" presetClass="entr" presetSubtype="16"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circle(in)">
                                      <p:cBhvr>
                                        <p:cTn id="32" dur="2000"/>
                                        <p:tgtEl>
                                          <p:spTgt spid="18"/>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circle(in)">
                                      <p:cBhvr>
                                        <p:cTn id="35"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1"/>
          </p:nvPr>
        </p:nvSpPr>
        <p:spPr/>
        <p:txBody>
          <a:bodyPr/>
          <a:lstStyle/>
          <a:p>
            <a:r>
              <a:rPr lang="zh-CN" altLang="en-US" dirty="0" smtClean="0"/>
              <a:t>绪论</a:t>
            </a:r>
            <a:endParaRPr lang="zh-CN" altLang="en-US" dirty="0"/>
          </a:p>
        </p:txBody>
      </p:sp>
    </p:spTree>
    <p:extLst>
      <p:ext uri="{BB962C8B-B14F-4D97-AF65-F5344CB8AC3E}">
        <p14:creationId xmlns:p14="http://schemas.microsoft.com/office/powerpoint/2010/main" val="90132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a:xfrm>
            <a:off x="1879599" y="212727"/>
            <a:ext cx="6270870" cy="427037"/>
          </a:xfrm>
        </p:spPr>
        <p:txBody>
          <a:bodyPr/>
          <a:lstStyle/>
          <a:p>
            <a:r>
              <a:rPr lang="zh-CN" altLang="en-US" dirty="0"/>
              <a:t>小麦叶片叶绿素光谱模型的方向性研究</a:t>
            </a:r>
          </a:p>
        </p:txBody>
      </p:sp>
      <p:sp>
        <p:nvSpPr>
          <p:cNvPr id="5" name="文本占位符 2"/>
          <p:cNvSpPr txBox="1">
            <a:spLocks/>
          </p:cNvSpPr>
          <p:nvPr/>
        </p:nvSpPr>
        <p:spPr>
          <a:xfrm>
            <a:off x="9179169" y="212726"/>
            <a:ext cx="3013320"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3</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latin typeface="Times New Roman" panose="02020603050405020304" pitchFamily="18" charset="0"/>
                <a:cs typeface="Times New Roman" panose="02020603050405020304" pitchFamily="18" charset="0"/>
                <a:sym typeface="+mn-lt"/>
              </a:rPr>
              <a:t>特征波段建模分析</a:t>
            </a:r>
            <a:endParaRPr lang="zh-CN" altLang="en-US" dirty="0"/>
          </a:p>
        </p:txBody>
      </p:sp>
      <p:pic>
        <p:nvPicPr>
          <p:cNvPr id="6" name="图片 5"/>
          <p:cNvPicPr>
            <a:picLocks noChangeAspect="1"/>
          </p:cNvPicPr>
          <p:nvPr/>
        </p:nvPicPr>
        <p:blipFill>
          <a:blip r:embed="rId3"/>
          <a:stretch>
            <a:fillRect/>
          </a:stretch>
        </p:blipFill>
        <p:spPr>
          <a:xfrm>
            <a:off x="812800" y="1175438"/>
            <a:ext cx="6027225" cy="1583100"/>
          </a:xfrm>
          <a:prstGeom prst="rect">
            <a:avLst/>
          </a:prstGeom>
        </p:spPr>
      </p:pic>
      <p:pic>
        <p:nvPicPr>
          <p:cNvPr id="7" name="图片 6"/>
          <p:cNvPicPr>
            <a:picLocks noChangeAspect="1"/>
          </p:cNvPicPr>
          <p:nvPr/>
        </p:nvPicPr>
        <p:blipFill>
          <a:blip r:embed="rId4"/>
          <a:stretch>
            <a:fillRect/>
          </a:stretch>
        </p:blipFill>
        <p:spPr>
          <a:xfrm>
            <a:off x="1043607" y="2925593"/>
            <a:ext cx="4497300" cy="3316946"/>
          </a:xfrm>
          <a:prstGeom prst="rect">
            <a:avLst/>
          </a:prstGeom>
        </p:spPr>
      </p:pic>
      <p:sp>
        <p:nvSpPr>
          <p:cNvPr id="4" name="矩形 3"/>
          <p:cNvSpPr/>
          <p:nvPr/>
        </p:nvSpPr>
        <p:spPr>
          <a:xfrm>
            <a:off x="7030915" y="1437902"/>
            <a:ext cx="5058508" cy="1172629"/>
          </a:xfrm>
          <a:prstGeom prst="rect">
            <a:avLst/>
          </a:prstGeom>
        </p:spPr>
        <p:txBody>
          <a:bodyPr wrap="square">
            <a:spAutoFit/>
          </a:bodyPr>
          <a:lstStyle/>
          <a:p>
            <a:pPr lvl="0" eaLnBrk="0" fontAlgn="base" hangingPunct="0">
              <a:lnSpc>
                <a:spcPct val="130000"/>
              </a:lnSpc>
              <a:spcBef>
                <a:spcPct val="0"/>
              </a:spcBef>
              <a:spcAft>
                <a:spcPct val="0"/>
              </a:spcAft>
            </a:pP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cal</a:t>
            </a:r>
            <a:r>
              <a:rPr lang="zh-CN"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及</a:t>
            </a: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baseline="-25000"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pre</a:t>
            </a:r>
            <a:r>
              <a:rPr lang="zh-CN"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值</a:t>
            </a:r>
            <a:r>
              <a:rPr lang="zh-CN"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相差不大</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BW-MLR</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RMSEP</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在三种模型中最小为</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1.647</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，且其</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RPD</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值最大为</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3.848</a:t>
            </a:r>
            <a:r>
              <a:rPr lang="zh-CN"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。通过综合分析，选择</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BW-MLR</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建模</a:t>
            </a:r>
            <a:endPar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p:cNvSpPr/>
          <p:nvPr/>
        </p:nvSpPr>
        <p:spPr>
          <a:xfrm>
            <a:off x="5540907" y="4333328"/>
            <a:ext cx="6734635" cy="646331"/>
          </a:xfrm>
          <a:prstGeom prst="rect">
            <a:avLst/>
          </a:prstGeom>
        </p:spPr>
        <p:txBody>
          <a:bodyPr wrap="square">
            <a:spAutoFit/>
          </a:bodyPr>
          <a:lstStyle/>
          <a:p>
            <a:r>
              <a:rPr lang="en-US" altLang="zh-CN" i="1" dirty="0">
                <a:latin typeface="Times New Roman" panose="02020603050405020304" pitchFamily="18" charset="0"/>
                <a:ea typeface="华文仿宋" panose="02010600040101010101" pitchFamily="2" charset="-122"/>
              </a:rPr>
              <a:t>Y</a:t>
            </a:r>
            <a:r>
              <a:rPr lang="en-US" altLang="zh-CN" dirty="0">
                <a:latin typeface="Times New Roman" panose="02020603050405020304" pitchFamily="18" charset="0"/>
                <a:ea typeface="华文仿宋" panose="02010600040101010101" pitchFamily="2" charset="-122"/>
              </a:rPr>
              <a:t>=26.276+106.504</a:t>
            </a:r>
            <a:r>
              <a:rPr lang="en-US" altLang="zh-CN" i="1" dirty="0">
                <a:latin typeface="Times New Roman" panose="02020603050405020304" pitchFamily="18" charset="0"/>
                <a:ea typeface="华文仿宋" panose="02010600040101010101" pitchFamily="2" charset="-122"/>
              </a:rPr>
              <a:t>X</a:t>
            </a:r>
            <a:r>
              <a:rPr lang="en-US" altLang="zh-CN" i="1" baseline="-25000" dirty="0">
                <a:latin typeface="Times New Roman" panose="02020603050405020304" pitchFamily="18" charset="0"/>
                <a:ea typeface="华文仿宋" panose="02010600040101010101" pitchFamily="2" charset="-122"/>
              </a:rPr>
              <a:t>399.42</a:t>
            </a:r>
            <a:r>
              <a:rPr lang="en-US" altLang="zh-CN" dirty="0">
                <a:latin typeface="Times New Roman" panose="02020603050405020304" pitchFamily="18" charset="0"/>
                <a:ea typeface="华文仿宋" panose="02010600040101010101" pitchFamily="2" charset="-122"/>
              </a:rPr>
              <a:t>-329.760</a:t>
            </a:r>
            <a:r>
              <a:rPr lang="en-US" altLang="zh-CN" i="1" dirty="0">
                <a:latin typeface="Times New Roman" panose="02020603050405020304" pitchFamily="18" charset="0"/>
                <a:ea typeface="华文仿宋" panose="02010600040101010101" pitchFamily="2" charset="-122"/>
              </a:rPr>
              <a:t>X</a:t>
            </a:r>
            <a:r>
              <a:rPr lang="en-US" altLang="zh-CN" i="1" baseline="-25000" dirty="0">
                <a:latin typeface="Times New Roman" panose="02020603050405020304" pitchFamily="18" charset="0"/>
                <a:ea typeface="华文仿宋" panose="02010600040101010101" pitchFamily="2" charset="-122"/>
              </a:rPr>
              <a:t>487.14</a:t>
            </a:r>
            <a:r>
              <a:rPr lang="en-US" altLang="zh-CN" dirty="0">
                <a:latin typeface="Times New Roman" panose="02020603050405020304" pitchFamily="18" charset="0"/>
                <a:ea typeface="华文仿宋" panose="02010600040101010101" pitchFamily="2" charset="-122"/>
              </a:rPr>
              <a:t>+10.411</a:t>
            </a:r>
            <a:r>
              <a:rPr lang="en-US" altLang="zh-CN" i="1" dirty="0">
                <a:latin typeface="Times New Roman" panose="02020603050405020304" pitchFamily="18" charset="0"/>
                <a:ea typeface="华文仿宋" panose="02010600040101010101" pitchFamily="2" charset="-122"/>
              </a:rPr>
              <a:t>X</a:t>
            </a:r>
            <a:r>
              <a:rPr lang="en-US" altLang="zh-CN" i="1" baseline="-25000" dirty="0">
                <a:latin typeface="Times New Roman" panose="02020603050405020304" pitchFamily="18" charset="0"/>
                <a:ea typeface="华文仿宋" panose="02010600040101010101" pitchFamily="2" charset="-122"/>
              </a:rPr>
              <a:t>549.99</a:t>
            </a:r>
            <a:r>
              <a:rPr lang="en-US" altLang="zh-CN" dirty="0">
                <a:latin typeface="Times New Roman" panose="02020603050405020304" pitchFamily="18" charset="0"/>
                <a:ea typeface="华文仿宋" panose="02010600040101010101" pitchFamily="2" charset="-122"/>
              </a:rPr>
              <a:t>+375.027</a:t>
            </a:r>
            <a:r>
              <a:rPr lang="en-US" altLang="zh-CN" i="1" dirty="0">
                <a:latin typeface="Times New Roman" panose="02020603050405020304" pitchFamily="18" charset="0"/>
                <a:ea typeface="华文仿宋" panose="02010600040101010101" pitchFamily="2" charset="-122"/>
              </a:rPr>
              <a:t>X</a:t>
            </a:r>
            <a:r>
              <a:rPr lang="en-US" altLang="zh-CN" i="1" baseline="-25000" dirty="0">
                <a:latin typeface="Times New Roman" panose="02020603050405020304" pitchFamily="18" charset="0"/>
                <a:ea typeface="华文仿宋" panose="02010600040101010101" pitchFamily="2" charset="-122"/>
              </a:rPr>
              <a:t>678.78</a:t>
            </a:r>
            <a:r>
              <a:rPr lang="en-US" altLang="zh-CN" dirty="0">
                <a:latin typeface="Times New Roman" panose="02020603050405020304" pitchFamily="18" charset="0"/>
                <a:ea typeface="华文仿宋" panose="02010600040101010101" pitchFamily="2" charset="-122"/>
              </a:rPr>
              <a:t>-340.230</a:t>
            </a:r>
            <a:r>
              <a:rPr lang="en-US" altLang="zh-CN" i="1" dirty="0">
                <a:latin typeface="Times New Roman" panose="02020603050405020304" pitchFamily="18" charset="0"/>
                <a:ea typeface="华文仿宋" panose="02010600040101010101" pitchFamily="2" charset="-122"/>
              </a:rPr>
              <a:t>X</a:t>
            </a:r>
            <a:r>
              <a:rPr lang="en-US" altLang="zh-CN" i="1" baseline="-25000" dirty="0">
                <a:latin typeface="Times New Roman" panose="02020603050405020304" pitchFamily="18" charset="0"/>
                <a:ea typeface="华文仿宋" panose="02010600040101010101" pitchFamily="2" charset="-122"/>
              </a:rPr>
              <a:t>719.73</a:t>
            </a:r>
            <a:r>
              <a:rPr lang="en-US" altLang="zh-CN" dirty="0">
                <a:latin typeface="Times New Roman" panose="02020603050405020304" pitchFamily="18" charset="0"/>
                <a:ea typeface="华文仿宋" panose="02010600040101010101" pitchFamily="2" charset="-122"/>
              </a:rPr>
              <a:t>+371.178</a:t>
            </a:r>
            <a:r>
              <a:rPr lang="en-US" altLang="zh-CN" i="1" dirty="0">
                <a:latin typeface="Times New Roman" panose="02020603050405020304" pitchFamily="18" charset="0"/>
                <a:ea typeface="华文仿宋" panose="02010600040101010101" pitchFamily="2" charset="-122"/>
              </a:rPr>
              <a:t>X</a:t>
            </a:r>
            <a:r>
              <a:rPr lang="en-US" altLang="zh-CN" i="1" baseline="-25000" dirty="0">
                <a:latin typeface="Times New Roman" panose="02020603050405020304" pitchFamily="18" charset="0"/>
                <a:ea typeface="华文仿宋" panose="02010600040101010101" pitchFamily="2" charset="-122"/>
              </a:rPr>
              <a:t>793.48</a:t>
            </a:r>
            <a:r>
              <a:rPr lang="en-US" altLang="zh-CN" dirty="0">
                <a:latin typeface="Times New Roman" panose="02020603050405020304" pitchFamily="18" charset="0"/>
                <a:ea typeface="华文仿宋" panose="02010600040101010101" pitchFamily="2" charset="-122"/>
              </a:rPr>
              <a:t>-166.912</a:t>
            </a:r>
            <a:r>
              <a:rPr lang="en-US" altLang="zh-CN" i="1" dirty="0">
                <a:latin typeface="Times New Roman" panose="02020603050405020304" pitchFamily="18" charset="0"/>
                <a:ea typeface="华文仿宋" panose="02010600040101010101" pitchFamily="2" charset="-122"/>
              </a:rPr>
              <a:t>X</a:t>
            </a:r>
            <a:r>
              <a:rPr lang="en-US" altLang="zh-CN" i="1" baseline="-25000" dirty="0">
                <a:latin typeface="Times New Roman" panose="02020603050405020304" pitchFamily="18" charset="0"/>
                <a:ea typeface="华文仿宋" panose="02010600040101010101" pitchFamily="2" charset="-122"/>
              </a:rPr>
              <a:t>1000.89</a:t>
            </a:r>
            <a:r>
              <a:rPr lang="en-US" altLang="zh-CN" dirty="0">
                <a:latin typeface="Times New Roman" panose="02020603050405020304" pitchFamily="18" charset="0"/>
                <a:ea typeface="华文仿宋" panose="02010600040101010101" pitchFamily="2" charset="-122"/>
              </a:rPr>
              <a:t> </a:t>
            </a:r>
            <a:endParaRPr lang="zh-CN" altLang="en-US" sz="2800" dirty="0"/>
          </a:p>
        </p:txBody>
      </p:sp>
      <p:sp>
        <p:nvSpPr>
          <p:cNvPr id="11" name="矩形 10"/>
          <p:cNvSpPr/>
          <p:nvPr/>
        </p:nvSpPr>
        <p:spPr>
          <a:xfrm>
            <a:off x="6306454" y="4035286"/>
            <a:ext cx="5203540" cy="338554"/>
          </a:xfrm>
          <a:prstGeom prst="rect">
            <a:avLst/>
          </a:prstGeom>
        </p:spPr>
        <p:txBody>
          <a:bodyPr wrap="none">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30°</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入射天顶角下叶绿素含量的预测的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BW-MLR</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模型公式</a:t>
            </a:r>
          </a:p>
        </p:txBody>
      </p:sp>
      <p:sp>
        <p:nvSpPr>
          <p:cNvPr id="12" name="矩形: 圆角 6"/>
          <p:cNvSpPr/>
          <p:nvPr/>
        </p:nvSpPr>
        <p:spPr>
          <a:xfrm>
            <a:off x="1043607" y="1957749"/>
            <a:ext cx="5717678" cy="370818"/>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787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2000"/>
                                        <p:tgtEl>
                                          <p:spTgt spid="11"/>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a:xfrm>
            <a:off x="1879599" y="212727"/>
            <a:ext cx="6270870" cy="427037"/>
          </a:xfrm>
        </p:spPr>
        <p:txBody>
          <a:bodyPr/>
          <a:lstStyle/>
          <a:p>
            <a:r>
              <a:rPr lang="zh-CN" altLang="en-US" dirty="0"/>
              <a:t>小麦叶片叶绿素光谱模型的方向性研究</a:t>
            </a:r>
          </a:p>
        </p:txBody>
      </p:sp>
      <p:sp>
        <p:nvSpPr>
          <p:cNvPr id="9" name="文本占位符 2"/>
          <p:cNvSpPr txBox="1">
            <a:spLocks/>
          </p:cNvSpPr>
          <p:nvPr/>
        </p:nvSpPr>
        <p:spPr>
          <a:xfrm>
            <a:off x="10190285" y="212726"/>
            <a:ext cx="2002204"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4</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cs typeface="+mn-ea"/>
                <a:sym typeface="+mn-lt"/>
              </a:rPr>
              <a:t>误差分析</a:t>
            </a:r>
            <a:endParaRPr lang="zh-CN" altLang="en-US" sz="2000" dirty="0"/>
          </a:p>
        </p:txBody>
      </p:sp>
      <p:grpSp>
        <p:nvGrpSpPr>
          <p:cNvPr id="4" name="组合 3"/>
          <p:cNvGrpSpPr/>
          <p:nvPr/>
        </p:nvGrpSpPr>
        <p:grpSpPr>
          <a:xfrm>
            <a:off x="942153" y="1576023"/>
            <a:ext cx="4246535" cy="3202409"/>
            <a:chOff x="942153" y="1576023"/>
            <a:chExt cx="4246535" cy="3202409"/>
          </a:xfrm>
        </p:grpSpPr>
        <p:pic>
          <p:nvPicPr>
            <p:cNvPr id="5" name="图片 4"/>
            <p:cNvPicPr>
              <a:picLocks noChangeAspect="1"/>
            </p:cNvPicPr>
            <p:nvPr/>
          </p:nvPicPr>
          <p:blipFill>
            <a:blip r:embed="rId3"/>
            <a:stretch>
              <a:fillRect/>
            </a:stretch>
          </p:blipFill>
          <p:spPr>
            <a:xfrm>
              <a:off x="942153" y="1576023"/>
              <a:ext cx="4246535" cy="3202409"/>
            </a:xfrm>
            <a:prstGeom prst="rect">
              <a:avLst/>
            </a:prstGeom>
          </p:spPr>
        </p:pic>
        <p:sp>
          <p:nvSpPr>
            <p:cNvPr id="6" name="文本框 5"/>
            <p:cNvSpPr txBox="1"/>
            <p:nvPr/>
          </p:nvSpPr>
          <p:spPr>
            <a:xfrm>
              <a:off x="3000398" y="1703461"/>
              <a:ext cx="1786270" cy="338554"/>
            </a:xfrm>
            <a:prstGeom prst="rect">
              <a:avLst/>
            </a:prstGeom>
            <a:noFill/>
          </p:spPr>
          <p:txBody>
            <a:bodyPr wrap="square" rtlCol="0">
              <a:spAutoFit/>
            </a:bodyPr>
            <a:lstStyle/>
            <a:p>
              <a:r>
                <a:rPr lang="zh-CN" altLang="en-US" sz="1600" dirty="0" smtClean="0"/>
                <a:t>（</a:t>
              </a:r>
              <a:r>
                <a:rPr lang="en-US" altLang="zh-CN" sz="1600" dirty="0" smtClean="0">
                  <a:latin typeface="Times New Roman" panose="02020603050405020304" pitchFamily="18" charset="0"/>
                  <a:cs typeface="Times New Roman" panose="02020603050405020304" pitchFamily="18" charset="0"/>
                </a:rPr>
                <a:t>50°,15°</a:t>
              </a:r>
              <a:r>
                <a:rPr lang="zh-CN" altLang="en-US" sz="1600" dirty="0" smtClean="0"/>
                <a:t>）</a:t>
              </a:r>
              <a:endParaRPr lang="zh-CN" altLang="en-US" sz="1600" dirty="0"/>
            </a:p>
          </p:txBody>
        </p:sp>
      </p:grpSp>
      <p:sp>
        <p:nvSpPr>
          <p:cNvPr id="7" name="矩形 6"/>
          <p:cNvSpPr/>
          <p:nvPr/>
        </p:nvSpPr>
        <p:spPr>
          <a:xfrm>
            <a:off x="1229020" y="4784864"/>
            <a:ext cx="367280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不同接收天顶角对模型预测误差百分比</a:t>
            </a:r>
          </a:p>
        </p:txBody>
      </p:sp>
      <p:sp>
        <p:nvSpPr>
          <p:cNvPr id="10" name="矩形 9"/>
          <p:cNvSpPr/>
          <p:nvPr/>
        </p:nvSpPr>
        <p:spPr>
          <a:xfrm>
            <a:off x="5613989" y="1799307"/>
            <a:ext cx="5543106" cy="1726627"/>
          </a:xfrm>
          <a:prstGeom prst="rect">
            <a:avLst/>
          </a:prstGeom>
        </p:spPr>
        <p:txBody>
          <a:bodyPr wrap="square">
            <a:spAutoFit/>
          </a:bodyPr>
          <a:lstStyle/>
          <a:p>
            <a:pPr marL="285750" indent="-285750">
              <a:lnSpc>
                <a:spcPct val="130000"/>
              </a:lnSpc>
              <a:buFont typeface="Wingdings" panose="05000000000000000000" pitchFamily="2" charset="2"/>
              <a:buChar char="Ø"/>
            </a:pP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接收天</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顶角，</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各接收方位角</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处的</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稳定性较好</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，误差百分比在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附近</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浮动</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30000"/>
              </a:lnSpc>
              <a:buFont typeface="Wingdings" panose="05000000000000000000" pitchFamily="2" charset="2"/>
              <a:buChar char="Ø"/>
            </a:pP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pP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45</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接收天</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顶角，</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各</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接收</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方位角处模型的</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稳定性相对较差</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个别角度位置处</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误差百分比达到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p:cNvSpPr/>
          <p:nvPr/>
        </p:nvSpPr>
        <p:spPr>
          <a:xfrm>
            <a:off x="5613989" y="3768599"/>
            <a:ext cx="5543106" cy="812530"/>
          </a:xfrm>
          <a:prstGeom prst="rect">
            <a:avLst/>
          </a:prstGeom>
        </p:spPr>
        <p:txBody>
          <a:bodyPr wrap="square">
            <a:spAutoFit/>
          </a:bodyPr>
          <a:lstStyle/>
          <a:p>
            <a:pPr marL="285750" indent="-285750">
              <a:lnSpc>
                <a:spcPct val="13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接收</a:t>
            </a:r>
            <a:r>
              <a:rPr lang="zh-CN" altLang="en-US" dirty="0">
                <a:solidFill>
                  <a:srgbClr val="FF0000"/>
                </a:solidFill>
                <a:latin typeface="微软雅黑" panose="020B0503020204020204" pitchFamily="34" charset="-122"/>
                <a:ea typeface="微软雅黑" panose="020B0503020204020204" pitchFamily="34" charset="-122"/>
              </a:rPr>
              <a:t>天顶角越大</a:t>
            </a:r>
            <a:r>
              <a:rPr lang="zh-CN" altLang="en-US" dirty="0">
                <a:latin typeface="微软雅黑" panose="020B0503020204020204" pitchFamily="34" charset="-122"/>
                <a:ea typeface="微软雅黑" panose="020B0503020204020204" pitchFamily="34" charset="-122"/>
              </a:rPr>
              <a:t>，叶绿素光谱模型</a:t>
            </a:r>
            <a:r>
              <a:rPr lang="zh-CN" altLang="en-US" dirty="0">
                <a:solidFill>
                  <a:srgbClr val="FF0000"/>
                </a:solidFill>
                <a:latin typeface="微软雅黑" panose="020B0503020204020204" pitchFamily="34" charset="-122"/>
                <a:ea typeface="微软雅黑" panose="020B0503020204020204" pitchFamily="34" charset="-122"/>
              </a:rPr>
              <a:t>稳定性受接收角度的影响越大</a:t>
            </a:r>
          </a:p>
        </p:txBody>
      </p:sp>
    </p:spTree>
    <p:extLst>
      <p:ext uri="{BB962C8B-B14F-4D97-AF65-F5344CB8AC3E}">
        <p14:creationId xmlns:p14="http://schemas.microsoft.com/office/powerpoint/2010/main" val="89897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a:xfrm>
            <a:off x="1879599" y="212727"/>
            <a:ext cx="6270870" cy="427037"/>
          </a:xfrm>
        </p:spPr>
        <p:txBody>
          <a:bodyPr/>
          <a:lstStyle/>
          <a:p>
            <a:r>
              <a:rPr lang="zh-CN" altLang="en-US" dirty="0"/>
              <a:t>小麦叶片叶绿素光谱模型的方向性研究</a:t>
            </a:r>
          </a:p>
        </p:txBody>
      </p:sp>
      <p:sp>
        <p:nvSpPr>
          <p:cNvPr id="5" name="文本占位符 2"/>
          <p:cNvSpPr txBox="1">
            <a:spLocks/>
          </p:cNvSpPr>
          <p:nvPr/>
        </p:nvSpPr>
        <p:spPr>
          <a:xfrm>
            <a:off x="10190285" y="212726"/>
            <a:ext cx="2002204"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4</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cs typeface="+mn-ea"/>
                <a:sym typeface="+mn-lt"/>
              </a:rPr>
              <a:t>误差分析</a:t>
            </a:r>
            <a:endParaRPr lang="zh-CN" altLang="en-US" sz="2000" dirty="0"/>
          </a:p>
        </p:txBody>
      </p:sp>
      <p:grpSp>
        <p:nvGrpSpPr>
          <p:cNvPr id="6" name="组合 5"/>
          <p:cNvGrpSpPr/>
          <p:nvPr/>
        </p:nvGrpSpPr>
        <p:grpSpPr>
          <a:xfrm>
            <a:off x="171792" y="1007573"/>
            <a:ext cx="5820426" cy="4354363"/>
            <a:chOff x="402716" y="932340"/>
            <a:chExt cx="8545932" cy="6393362"/>
          </a:xfrm>
        </p:grpSpPr>
        <p:pic>
          <p:nvPicPr>
            <p:cNvPr id="7" name="图片 6"/>
            <p:cNvPicPr>
              <a:picLocks noChangeAspect="1"/>
            </p:cNvPicPr>
            <p:nvPr/>
          </p:nvPicPr>
          <p:blipFill>
            <a:blip r:embed="rId3"/>
            <a:stretch>
              <a:fillRect/>
            </a:stretch>
          </p:blipFill>
          <p:spPr>
            <a:xfrm>
              <a:off x="402716" y="932340"/>
              <a:ext cx="8485714" cy="3247619"/>
            </a:xfrm>
            <a:prstGeom prst="rect">
              <a:avLst/>
            </a:prstGeom>
          </p:spPr>
        </p:pic>
        <p:pic>
          <p:nvPicPr>
            <p:cNvPr id="8" name="图片 7"/>
            <p:cNvPicPr>
              <a:picLocks noChangeAspect="1"/>
            </p:cNvPicPr>
            <p:nvPr/>
          </p:nvPicPr>
          <p:blipFill>
            <a:blip r:embed="rId4"/>
            <a:stretch>
              <a:fillRect/>
            </a:stretch>
          </p:blipFill>
          <p:spPr>
            <a:xfrm>
              <a:off x="500268" y="4142254"/>
              <a:ext cx="8448380" cy="3183448"/>
            </a:xfrm>
            <a:prstGeom prst="rect">
              <a:avLst/>
            </a:prstGeom>
          </p:spPr>
        </p:pic>
      </p:grpSp>
      <p:sp>
        <p:nvSpPr>
          <p:cNvPr id="4" name="矩形 3"/>
          <p:cNvSpPr/>
          <p:nvPr/>
        </p:nvSpPr>
        <p:spPr>
          <a:xfrm>
            <a:off x="13498" y="5320397"/>
            <a:ext cx="6096000" cy="523220"/>
          </a:xfrm>
          <a:prstGeom prst="rect">
            <a:avLst/>
          </a:prstGeom>
        </p:spPr>
        <p:txBody>
          <a:bodyPr>
            <a:spAutoFit/>
          </a:bodyPr>
          <a:lstStyle/>
          <a:p>
            <a:pPr lvl="0" algn="ctr" defTabSz="914400"/>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90</a:t>
            </a:r>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,15</a:t>
            </a:r>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180</a:t>
            </a:r>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,15</a:t>
            </a:r>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270</a:t>
            </a:r>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,15</a:t>
            </a:r>
            <a:r>
              <a:rPr lang="zh-CN"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个接收角度下</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lvl="0" algn="ctr" defTabSz="914400"/>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BW</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的特征波段选取</a:t>
            </a:r>
          </a:p>
        </p:txBody>
      </p:sp>
      <p:grpSp>
        <p:nvGrpSpPr>
          <p:cNvPr id="16" name="组合 15"/>
          <p:cNvGrpSpPr/>
          <p:nvPr/>
        </p:nvGrpSpPr>
        <p:grpSpPr>
          <a:xfrm>
            <a:off x="6138040" y="1111112"/>
            <a:ext cx="6053960" cy="1615971"/>
            <a:chOff x="6138040" y="794592"/>
            <a:chExt cx="6053960" cy="1615971"/>
          </a:xfrm>
        </p:grpSpPr>
        <p:pic>
          <p:nvPicPr>
            <p:cNvPr id="10" name="图片 9"/>
            <p:cNvPicPr>
              <a:picLocks noChangeAspect="1"/>
            </p:cNvPicPr>
            <p:nvPr/>
          </p:nvPicPr>
          <p:blipFill>
            <a:blip r:embed="rId5"/>
            <a:stretch>
              <a:fillRect/>
            </a:stretch>
          </p:blipFill>
          <p:spPr>
            <a:xfrm>
              <a:off x="6138040" y="1089989"/>
              <a:ext cx="6053960" cy="1320574"/>
            </a:xfrm>
            <a:prstGeom prst="rect">
              <a:avLst/>
            </a:prstGeom>
          </p:spPr>
        </p:pic>
        <p:sp>
          <p:nvSpPr>
            <p:cNvPr id="11" name="矩形 10"/>
            <p:cNvSpPr/>
            <p:nvPr/>
          </p:nvSpPr>
          <p:spPr>
            <a:xfrm>
              <a:off x="7738988" y="794592"/>
              <a:ext cx="2852063"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四个不同接收角度下建模结果</a:t>
              </a:r>
            </a:p>
          </p:txBody>
        </p:sp>
      </p:grpSp>
      <p:grpSp>
        <p:nvGrpSpPr>
          <p:cNvPr id="12" name="组合 11"/>
          <p:cNvGrpSpPr/>
          <p:nvPr/>
        </p:nvGrpSpPr>
        <p:grpSpPr>
          <a:xfrm>
            <a:off x="5992218" y="3319340"/>
            <a:ext cx="6055228" cy="2889552"/>
            <a:chOff x="6370287" y="2756993"/>
            <a:chExt cx="5815708" cy="2775253"/>
          </a:xfrm>
        </p:grpSpPr>
        <p:pic>
          <p:nvPicPr>
            <p:cNvPr id="13" name="图片 12"/>
            <p:cNvPicPr>
              <a:picLocks noChangeAspect="1"/>
            </p:cNvPicPr>
            <p:nvPr/>
          </p:nvPicPr>
          <p:blipFill>
            <a:blip r:embed="rId6"/>
            <a:stretch>
              <a:fillRect/>
            </a:stretch>
          </p:blipFill>
          <p:spPr>
            <a:xfrm>
              <a:off x="6370287" y="4181597"/>
              <a:ext cx="5812615" cy="1350649"/>
            </a:xfrm>
            <a:prstGeom prst="rect">
              <a:avLst/>
            </a:prstGeom>
          </p:spPr>
        </p:pic>
        <p:pic>
          <p:nvPicPr>
            <p:cNvPr id="14" name="图片 13"/>
            <p:cNvPicPr>
              <a:picLocks noChangeAspect="1"/>
            </p:cNvPicPr>
            <p:nvPr/>
          </p:nvPicPr>
          <p:blipFill>
            <a:blip r:embed="rId7"/>
            <a:stretch>
              <a:fillRect/>
            </a:stretch>
          </p:blipFill>
          <p:spPr>
            <a:xfrm>
              <a:off x="6436726" y="2756993"/>
              <a:ext cx="5749269" cy="1384083"/>
            </a:xfrm>
            <a:prstGeom prst="rect">
              <a:avLst/>
            </a:prstGeom>
          </p:spPr>
        </p:pic>
      </p:grpSp>
      <p:sp>
        <p:nvSpPr>
          <p:cNvPr id="15" name="矩形 14"/>
          <p:cNvSpPr/>
          <p:nvPr/>
        </p:nvSpPr>
        <p:spPr>
          <a:xfrm>
            <a:off x="7328359" y="3092213"/>
            <a:ext cx="3673319"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各接收角度下叶绿素含量</a:t>
            </a:r>
            <a:r>
              <a:rPr lang="zh-CN" altLang="en-US" sz="1600" dirty="0" smtClean="0">
                <a:latin typeface="微软雅黑" panose="020B0503020204020204" pitchFamily="34" charset="-122"/>
                <a:ea typeface="微软雅黑" panose="020B0503020204020204" pitchFamily="34" charset="-122"/>
              </a:rPr>
              <a:t>预测模型公式</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11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04</a:t>
            </a:r>
            <a:endParaRPr lang="zh-CN" altLang="en-US" dirty="0"/>
          </a:p>
        </p:txBody>
      </p:sp>
      <p:sp>
        <p:nvSpPr>
          <p:cNvPr id="3" name="文本占位符 2"/>
          <p:cNvSpPr>
            <a:spLocks noGrp="1"/>
          </p:cNvSpPr>
          <p:nvPr>
            <p:ph type="body" sz="quarter" idx="11"/>
          </p:nvPr>
        </p:nvSpPr>
        <p:spPr>
          <a:xfrm>
            <a:off x="1879599" y="212727"/>
            <a:ext cx="6270870" cy="427037"/>
          </a:xfrm>
        </p:spPr>
        <p:txBody>
          <a:bodyPr/>
          <a:lstStyle/>
          <a:p>
            <a:r>
              <a:rPr lang="zh-CN" altLang="en-US" dirty="0"/>
              <a:t>小麦叶片叶绿素光谱模型的方向性研究</a:t>
            </a:r>
          </a:p>
        </p:txBody>
      </p:sp>
      <p:sp>
        <p:nvSpPr>
          <p:cNvPr id="5" name="文本占位符 2"/>
          <p:cNvSpPr txBox="1">
            <a:spLocks/>
          </p:cNvSpPr>
          <p:nvPr/>
        </p:nvSpPr>
        <p:spPr>
          <a:xfrm>
            <a:off x="10190285" y="212726"/>
            <a:ext cx="2002204"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4</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cs typeface="+mn-ea"/>
                <a:sym typeface="+mn-lt"/>
              </a:rPr>
              <a:t>误差分析</a:t>
            </a:r>
            <a:endParaRPr lang="zh-CN" altLang="en-US" sz="2000" dirty="0"/>
          </a:p>
        </p:txBody>
      </p:sp>
      <p:pic>
        <p:nvPicPr>
          <p:cNvPr id="6" name="图片 5"/>
          <p:cNvPicPr>
            <a:picLocks noChangeAspect="1"/>
          </p:cNvPicPr>
          <p:nvPr/>
        </p:nvPicPr>
        <p:blipFill>
          <a:blip r:embed="rId3"/>
          <a:stretch>
            <a:fillRect/>
          </a:stretch>
        </p:blipFill>
        <p:spPr>
          <a:xfrm>
            <a:off x="330316" y="1046495"/>
            <a:ext cx="5942744" cy="4500656"/>
          </a:xfrm>
          <a:prstGeom prst="rect">
            <a:avLst/>
          </a:prstGeom>
        </p:spPr>
      </p:pic>
      <p:sp>
        <p:nvSpPr>
          <p:cNvPr id="7" name="矩形 6"/>
          <p:cNvSpPr/>
          <p:nvPr/>
        </p:nvSpPr>
        <p:spPr>
          <a:xfrm>
            <a:off x="6273058" y="883628"/>
            <a:ext cx="5887408" cy="812530"/>
          </a:xfrm>
          <a:prstGeom prst="rect">
            <a:avLst/>
          </a:prstGeom>
        </p:spPr>
        <p:txBody>
          <a:bodyPr wrap="square">
            <a:spAutoFit/>
          </a:bodyPr>
          <a:lstStyle/>
          <a:p>
            <a:pPr marL="285750" indent="-285750" algn="just">
              <a:lnSpc>
                <a:spcPct val="130000"/>
              </a:lnSpc>
              <a:buFont typeface="Wingdings" panose="05000000000000000000" pitchFamily="2" charset="2"/>
              <a:buChar char="Ø"/>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各接收</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角度下叶绿素光谱模型稳定性随接收天顶角和方位角</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变化趋势基本</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一致</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6305083" y="2509619"/>
            <a:ext cx="5887406" cy="812530"/>
          </a:xfrm>
          <a:prstGeom prst="rect">
            <a:avLst/>
          </a:prstGeom>
        </p:spPr>
        <p:txBody>
          <a:bodyPr wrap="square">
            <a:spAutoFit/>
          </a:bodyPr>
          <a:lstStyle/>
          <a:p>
            <a:pPr marL="285750" indent="-285750">
              <a:lnSpc>
                <a:spcPct val="130000"/>
              </a:lnSpc>
              <a:buFont typeface="Wingdings" panose="05000000000000000000" pitchFamily="2" charset="2"/>
              <a:buChar char="Ø"/>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90°-270</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方位角</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下</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，各</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接收天顶角</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处叶绿素</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含量</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偏差较小</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，说明该范围下</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叶绿素光谱模型</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稳定性</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较好</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p:cNvSpPr/>
          <p:nvPr/>
        </p:nvSpPr>
        <p:spPr>
          <a:xfrm>
            <a:off x="6273058" y="3405714"/>
            <a:ext cx="5887404" cy="1532727"/>
          </a:xfrm>
          <a:prstGeom prst="rect">
            <a:avLst/>
          </a:prstGeom>
        </p:spPr>
        <p:txBody>
          <a:bodyPr wrap="square">
            <a:spAutoFit/>
          </a:bodyPr>
          <a:lstStyle/>
          <a:p>
            <a:pPr marL="285750" indent="-285750">
              <a:lnSpc>
                <a:spcPct val="130000"/>
              </a:lnSpc>
              <a:buFont typeface="Wingdings" panose="05000000000000000000" pitchFamily="2" charset="2"/>
              <a:buChar char="Ø"/>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模型</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稳定性</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受接收</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角度</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影响，</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模型</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稳定性</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随着接收天顶角的</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增大而</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减弱</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。在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90°-270</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方位角</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下模型</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稳定性较好</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受接收天顶角影响</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较小；</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在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0°-90</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270°-350</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rPr>
              <a:t>下</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稳定性</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减弱</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p:cNvSpPr/>
          <p:nvPr/>
        </p:nvSpPr>
        <p:spPr>
          <a:xfrm>
            <a:off x="382115" y="5662647"/>
            <a:ext cx="8061435" cy="733534"/>
          </a:xfrm>
          <a:prstGeom prst="rect">
            <a:avLst/>
          </a:prstGeom>
        </p:spPr>
        <p:txBody>
          <a:bodyPr wrap="square">
            <a:spAutoFit/>
          </a:bodyPr>
          <a:lstStyle/>
          <a:p>
            <a:pPr algn="ctr">
              <a:lnSpc>
                <a:spcPts val="2500"/>
              </a:lnSpc>
            </a:pP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光源位置</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接收方位角同侧</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90°-270°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），而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rPr>
              <a:t>°-90</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270°-350°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则刚好是光源位置与接收方位角</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异</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侧</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椭圆 11"/>
          <p:cNvSpPr/>
          <p:nvPr/>
        </p:nvSpPr>
        <p:spPr>
          <a:xfrm rot="10800000">
            <a:off x="1760065" y="1142999"/>
            <a:ext cx="737565" cy="158263"/>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椭圆 12"/>
          <p:cNvSpPr/>
          <p:nvPr/>
        </p:nvSpPr>
        <p:spPr>
          <a:xfrm rot="10800000">
            <a:off x="4703766" y="1154724"/>
            <a:ext cx="737565" cy="158263"/>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椭圆 13"/>
          <p:cNvSpPr/>
          <p:nvPr/>
        </p:nvSpPr>
        <p:spPr>
          <a:xfrm rot="10800000">
            <a:off x="1835639" y="3440722"/>
            <a:ext cx="737565" cy="158263"/>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圆角矩形 3"/>
          <p:cNvSpPr/>
          <p:nvPr/>
        </p:nvSpPr>
        <p:spPr>
          <a:xfrm>
            <a:off x="1209014" y="2204185"/>
            <a:ext cx="1341170" cy="779646"/>
          </a:xfrm>
          <a:prstGeom prst="round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5" name="椭圆 14"/>
          <p:cNvSpPr/>
          <p:nvPr/>
        </p:nvSpPr>
        <p:spPr>
          <a:xfrm rot="10800000">
            <a:off x="4893056" y="3500622"/>
            <a:ext cx="737565" cy="158263"/>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圆角矩形 16"/>
          <p:cNvSpPr/>
          <p:nvPr/>
        </p:nvSpPr>
        <p:spPr>
          <a:xfrm>
            <a:off x="4090771" y="2202580"/>
            <a:ext cx="1341170" cy="779646"/>
          </a:xfrm>
          <a:prstGeom prst="round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8" name="圆角矩形 17"/>
          <p:cNvSpPr/>
          <p:nvPr/>
        </p:nvSpPr>
        <p:spPr>
          <a:xfrm>
            <a:off x="1209015" y="4539057"/>
            <a:ext cx="1341170" cy="779646"/>
          </a:xfrm>
          <a:prstGeom prst="round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9" name="圆角矩形 18"/>
          <p:cNvSpPr/>
          <p:nvPr/>
        </p:nvSpPr>
        <p:spPr>
          <a:xfrm>
            <a:off x="4222471" y="4177283"/>
            <a:ext cx="1341170" cy="992578"/>
          </a:xfrm>
          <a:prstGeom prst="round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9" name="矩形 8"/>
          <p:cNvSpPr/>
          <p:nvPr/>
        </p:nvSpPr>
        <p:spPr>
          <a:xfrm>
            <a:off x="6273060" y="1779723"/>
            <a:ext cx="5919429" cy="646331"/>
          </a:xfrm>
          <a:prstGeom prst="rect">
            <a:avLst/>
          </a:prstGeom>
        </p:spPr>
        <p:txBody>
          <a:bodyPr wrap="square">
            <a:spAutoFit/>
          </a:bodyPr>
          <a:lstStyle/>
          <a:p>
            <a:pPr marL="285750" indent="-285750">
              <a:buFont typeface="Wingdings" panose="05000000000000000000" pitchFamily="2" charset="2"/>
              <a:buChar char="Ø"/>
            </a:pPr>
            <a:r>
              <a:rPr lang="en-US" altLang="zh-CN" dirty="0"/>
              <a:t>0°</a:t>
            </a:r>
            <a:r>
              <a:rPr lang="zh-CN" altLang="en-US" dirty="0"/>
              <a:t>接收天顶角位置，叶绿素含量偏差在</a:t>
            </a:r>
            <a:r>
              <a:rPr lang="en-US" altLang="zh-CN" dirty="0"/>
              <a:t>±5%</a:t>
            </a:r>
            <a:r>
              <a:rPr lang="zh-CN" altLang="en-US" dirty="0"/>
              <a:t>较小范围内，说明 </a:t>
            </a:r>
            <a:r>
              <a:rPr lang="en-US" altLang="zh-CN" dirty="0"/>
              <a:t>0°</a:t>
            </a:r>
            <a:r>
              <a:rPr lang="zh-CN" altLang="en-US" dirty="0"/>
              <a:t>接收天顶角叶绿素光谱模型稳定性较好</a:t>
            </a:r>
          </a:p>
        </p:txBody>
      </p:sp>
      <p:grpSp>
        <p:nvGrpSpPr>
          <p:cNvPr id="52" name="组合 51"/>
          <p:cNvGrpSpPr/>
          <p:nvPr/>
        </p:nvGrpSpPr>
        <p:grpSpPr>
          <a:xfrm>
            <a:off x="7722802" y="3930429"/>
            <a:ext cx="3798917" cy="2679363"/>
            <a:chOff x="5817217" y="2020483"/>
            <a:chExt cx="3798917" cy="2679363"/>
          </a:xfrm>
        </p:grpSpPr>
        <p:grpSp>
          <p:nvGrpSpPr>
            <p:cNvPr id="53" name="组合 52"/>
            <p:cNvGrpSpPr/>
            <p:nvPr/>
          </p:nvGrpSpPr>
          <p:grpSpPr>
            <a:xfrm>
              <a:off x="6179683" y="2020483"/>
              <a:ext cx="2888343" cy="2679363"/>
              <a:chOff x="6195957" y="3506650"/>
              <a:chExt cx="2888343" cy="2679363"/>
            </a:xfrm>
          </p:grpSpPr>
          <p:grpSp>
            <p:nvGrpSpPr>
              <p:cNvPr id="60" name="组合 59"/>
              <p:cNvGrpSpPr/>
              <p:nvPr/>
            </p:nvGrpSpPr>
            <p:grpSpPr>
              <a:xfrm>
                <a:off x="6195957" y="3683075"/>
                <a:ext cx="2888343" cy="2502938"/>
                <a:chOff x="7678057" y="2833619"/>
                <a:chExt cx="2888343" cy="2502938"/>
              </a:xfrm>
            </p:grpSpPr>
            <p:grpSp>
              <p:nvGrpSpPr>
                <p:cNvPr id="66" name="组合 65"/>
                <p:cNvGrpSpPr/>
                <p:nvPr/>
              </p:nvGrpSpPr>
              <p:grpSpPr>
                <a:xfrm>
                  <a:off x="7947564" y="3073718"/>
                  <a:ext cx="2262839" cy="2262839"/>
                  <a:chOff x="7947564" y="3073718"/>
                  <a:chExt cx="2262839" cy="2262839"/>
                </a:xfrm>
              </p:grpSpPr>
              <p:sp>
                <p:nvSpPr>
                  <p:cNvPr id="70" name="饼形 69"/>
                  <p:cNvSpPr/>
                  <p:nvPr/>
                </p:nvSpPr>
                <p:spPr>
                  <a:xfrm rot="10800000">
                    <a:off x="7947564" y="3073718"/>
                    <a:ext cx="2262839" cy="2262839"/>
                  </a:xfrm>
                  <a:prstGeom prst="pie">
                    <a:avLst>
                      <a:gd name="adj1" fmla="val 0"/>
                      <a:gd name="adj2" fmla="val 1080710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71" name="椭圆 70"/>
                  <p:cNvSpPr/>
                  <p:nvPr/>
                </p:nvSpPr>
                <p:spPr>
                  <a:xfrm>
                    <a:off x="7962079" y="3765601"/>
                    <a:ext cx="2235218" cy="9136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pic>
              <p:nvPicPr>
                <p:cNvPr id="67" name="图片 66"/>
                <p:cNvPicPr>
                  <a:picLocks noChangeAspect="1"/>
                </p:cNvPicPr>
                <p:nvPr/>
              </p:nvPicPr>
              <p:blipFill rotWithShape="1">
                <a:blip r:embed="rId4" cstate="print">
                  <a:extLst>
                    <a:ext uri="{28A0092B-C50C-407E-A947-70E740481C1C}">
                      <a14:useLocalDpi xmlns:a14="http://schemas.microsoft.com/office/drawing/2010/main" val="0"/>
                    </a:ext>
                  </a:extLst>
                </a:blip>
                <a:srcRect l="58624"/>
                <a:stretch/>
              </p:blipFill>
              <p:spPr>
                <a:xfrm rot="5400000">
                  <a:off x="8853070" y="3514631"/>
                  <a:ext cx="451825" cy="1381014"/>
                </a:xfrm>
                <a:prstGeom prst="rect">
                  <a:avLst/>
                </a:prstGeom>
              </p:spPr>
            </p:pic>
            <p:cxnSp>
              <p:nvCxnSpPr>
                <p:cNvPr id="68" name="直接连接符 67"/>
                <p:cNvCxnSpPr/>
                <p:nvPr/>
              </p:nvCxnSpPr>
              <p:spPr>
                <a:xfrm>
                  <a:off x="7678057" y="4205138"/>
                  <a:ext cx="2888343" cy="0"/>
                </a:xfrm>
                <a:prstGeom prst="line">
                  <a:avLst/>
                </a:prstGeom>
                <a:ln w="3492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9078686" y="2833619"/>
                  <a:ext cx="0" cy="1381972"/>
                </a:xfrm>
                <a:prstGeom prst="line">
                  <a:avLst/>
                </a:prstGeom>
                <a:ln w="34925">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6944303" y="3506650"/>
                <a:ext cx="2121318" cy="2427007"/>
                <a:chOff x="6944303" y="3506650"/>
                <a:chExt cx="2121318" cy="2427007"/>
              </a:xfrm>
            </p:grpSpPr>
            <p:cxnSp>
              <p:nvCxnSpPr>
                <p:cNvPr id="62" name="直接连接符 61"/>
                <p:cNvCxnSpPr/>
                <p:nvPr/>
              </p:nvCxnSpPr>
              <p:spPr>
                <a:xfrm flipV="1">
                  <a:off x="6944303" y="4495585"/>
                  <a:ext cx="1272746" cy="1253805"/>
                </a:xfrm>
                <a:prstGeom prst="line">
                  <a:avLst/>
                </a:prstGeom>
                <a:ln w="349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6976263" y="5481225"/>
                  <a:ext cx="269507" cy="452432"/>
                </a:xfrm>
                <a:prstGeom prst="rect">
                  <a:avLst/>
                </a:prstGeom>
                <a:noFill/>
              </p:spPr>
              <p:txBody>
                <a:bodyPr wrap="square" rtlCol="0">
                  <a:spAutoFit/>
                </a:bodyPr>
                <a:lstStyle/>
                <a:p>
                  <a:pPr>
                    <a:lnSpc>
                      <a:spcPct val="130000"/>
                    </a:lnSpc>
                    <a:spcBef>
                      <a:spcPts val="600"/>
                    </a:spcBef>
                  </a:pPr>
                  <a:r>
                    <a:rPr lang="en-US" altLang="zh-CN" i="1" kern="0" dirty="0" smtClean="0">
                      <a:latin typeface="Times New Roman" panose="02020603050405020304" pitchFamily="18" charset="0"/>
                      <a:ea typeface="微软雅黑" panose="020B0503020204020204" pitchFamily="34" charset="-122"/>
                      <a:cs typeface="Times New Roman" panose="02020603050405020304" pitchFamily="18" charset="0"/>
                      <a:sym typeface="+mn-lt"/>
                    </a:rPr>
                    <a:t>x</a:t>
                  </a:r>
                  <a:endParaRPr lang="zh-CN" altLang="en-US" i="1"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4" name="文本框 63"/>
                <p:cNvSpPr txBox="1"/>
                <p:nvPr/>
              </p:nvSpPr>
              <p:spPr>
                <a:xfrm>
                  <a:off x="7606860" y="3506650"/>
                  <a:ext cx="269507" cy="416524"/>
                </a:xfrm>
                <a:prstGeom prst="rect">
                  <a:avLst/>
                </a:prstGeom>
                <a:noFill/>
              </p:spPr>
              <p:txBody>
                <a:bodyPr wrap="square" rtlCol="0">
                  <a:spAutoFit/>
                </a:bodyPr>
                <a:lstStyle/>
                <a:p>
                  <a:pPr>
                    <a:lnSpc>
                      <a:spcPct val="130000"/>
                    </a:lnSpc>
                    <a:spcBef>
                      <a:spcPts val="600"/>
                    </a:spcBef>
                  </a:pPr>
                  <a:r>
                    <a:rPr lang="en-US" altLang="zh-CN" i="1" kern="0" dirty="0" smtClean="0">
                      <a:latin typeface="Times New Roman" panose="02020603050405020304" pitchFamily="18" charset="0"/>
                      <a:ea typeface="微软雅黑" panose="020B0503020204020204" pitchFamily="34" charset="-122"/>
                      <a:cs typeface="Times New Roman" panose="02020603050405020304" pitchFamily="18" charset="0"/>
                      <a:sym typeface="+mn-lt"/>
                    </a:rPr>
                    <a:t>z</a:t>
                  </a:r>
                  <a:endParaRPr lang="zh-CN" altLang="en-US" i="1"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65" name="文本框 64"/>
                <p:cNvSpPr txBox="1"/>
                <p:nvPr/>
              </p:nvSpPr>
              <p:spPr>
                <a:xfrm>
                  <a:off x="8796114" y="4933369"/>
                  <a:ext cx="269507" cy="416524"/>
                </a:xfrm>
                <a:prstGeom prst="rect">
                  <a:avLst/>
                </a:prstGeom>
                <a:noFill/>
              </p:spPr>
              <p:txBody>
                <a:bodyPr wrap="square" rtlCol="0">
                  <a:spAutoFit/>
                </a:bodyPr>
                <a:lstStyle/>
                <a:p>
                  <a:pPr>
                    <a:lnSpc>
                      <a:spcPct val="130000"/>
                    </a:lnSpc>
                    <a:spcBef>
                      <a:spcPts val="600"/>
                    </a:spcBef>
                  </a:pPr>
                  <a:r>
                    <a:rPr lang="en-US" altLang="zh-CN" i="1" kern="0" dirty="0" smtClean="0">
                      <a:latin typeface="Times New Roman" panose="02020603050405020304" pitchFamily="18" charset="0"/>
                      <a:ea typeface="微软雅黑" panose="020B0503020204020204" pitchFamily="34" charset="-122"/>
                      <a:cs typeface="Times New Roman" panose="02020603050405020304" pitchFamily="18" charset="0"/>
                      <a:sym typeface="+mn-lt"/>
                    </a:rPr>
                    <a:t>y</a:t>
                  </a:r>
                  <a:endParaRPr lang="zh-CN" altLang="en-US" i="1"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grpSp>
        <p:cxnSp>
          <p:nvCxnSpPr>
            <p:cNvPr id="54" name="直接箭头连接符 53"/>
            <p:cNvCxnSpPr/>
            <p:nvPr/>
          </p:nvCxnSpPr>
          <p:spPr>
            <a:xfrm flipH="1">
              <a:off x="8058246" y="2178672"/>
              <a:ext cx="527196" cy="7690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5817217" y="3365101"/>
              <a:ext cx="478216" cy="381258"/>
            </a:xfrm>
            <a:prstGeom prst="rect">
              <a:avLst/>
            </a:prstGeom>
            <a:noFill/>
          </p:spPr>
          <p:txBody>
            <a:bodyPr wrap="square" rtlCol="0">
              <a:spAutoFit/>
            </a:bodyPr>
            <a:lstStyle/>
            <a:p>
              <a:pPr>
                <a:lnSpc>
                  <a:spcPct val="130000"/>
                </a:lnSpc>
                <a:spcBef>
                  <a:spcPts val="600"/>
                </a:spcBef>
              </a:pPr>
              <a:r>
                <a:rPr lang="en-US" altLang="zh-CN" sz="1600" kern="0" dirty="0" smtClean="0">
                  <a:solidFill>
                    <a:srgbClr val="FF0000"/>
                  </a:solidFill>
                  <a:latin typeface="微软雅黑" panose="020B0503020204020204" pitchFamily="34" charset="-122"/>
                  <a:ea typeface="微软雅黑" panose="020B0503020204020204" pitchFamily="34" charset="-122"/>
                  <a:cs typeface="+mn-ea"/>
                  <a:sym typeface="+mn-lt"/>
                </a:rPr>
                <a:t>0°</a:t>
              </a:r>
              <a:endParaRPr lang="zh-CN" altLang="en-US" sz="1600" kern="0"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57" name="文本框 56"/>
            <p:cNvSpPr txBox="1"/>
            <p:nvPr/>
          </p:nvSpPr>
          <p:spPr>
            <a:xfrm>
              <a:off x="6612042" y="4211419"/>
              <a:ext cx="617453" cy="381258"/>
            </a:xfrm>
            <a:prstGeom prst="rect">
              <a:avLst/>
            </a:prstGeom>
            <a:noFill/>
          </p:spPr>
          <p:txBody>
            <a:bodyPr wrap="square" rtlCol="0">
              <a:spAutoFit/>
            </a:bodyPr>
            <a:lstStyle/>
            <a:p>
              <a:pPr>
                <a:lnSpc>
                  <a:spcPct val="130000"/>
                </a:lnSpc>
                <a:spcBef>
                  <a:spcPts val="600"/>
                </a:spcBef>
              </a:pPr>
              <a:r>
                <a:rPr lang="en-US" altLang="zh-CN" sz="1600" kern="0" dirty="0" smtClean="0">
                  <a:solidFill>
                    <a:srgbClr val="FF0000"/>
                  </a:solidFill>
                  <a:latin typeface="微软雅黑" panose="020B0503020204020204" pitchFamily="34" charset="-122"/>
                  <a:ea typeface="微软雅黑" panose="020B0503020204020204" pitchFamily="34" charset="-122"/>
                  <a:cs typeface="+mn-ea"/>
                  <a:sym typeface="+mn-lt"/>
                </a:rPr>
                <a:t>90°</a:t>
              </a:r>
              <a:endParaRPr lang="zh-CN" altLang="en-US" sz="1600" kern="0"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58" name="文本框 57"/>
            <p:cNvSpPr txBox="1"/>
            <p:nvPr/>
          </p:nvSpPr>
          <p:spPr>
            <a:xfrm>
              <a:off x="8951410" y="3379503"/>
              <a:ext cx="664724" cy="381258"/>
            </a:xfrm>
            <a:prstGeom prst="rect">
              <a:avLst/>
            </a:prstGeom>
            <a:noFill/>
          </p:spPr>
          <p:txBody>
            <a:bodyPr wrap="square" rtlCol="0">
              <a:spAutoFit/>
            </a:bodyPr>
            <a:lstStyle/>
            <a:p>
              <a:pPr>
                <a:lnSpc>
                  <a:spcPct val="130000"/>
                </a:lnSpc>
                <a:spcBef>
                  <a:spcPts val="600"/>
                </a:spcBef>
              </a:pPr>
              <a:r>
                <a:rPr lang="en-US" altLang="zh-CN" sz="1600" kern="0" dirty="0" smtClean="0">
                  <a:solidFill>
                    <a:srgbClr val="FF0000"/>
                  </a:solidFill>
                  <a:latin typeface="微软雅黑" panose="020B0503020204020204" pitchFamily="34" charset="-122"/>
                  <a:ea typeface="微软雅黑" panose="020B0503020204020204" pitchFamily="34" charset="-122"/>
                  <a:cs typeface="+mn-ea"/>
                  <a:sym typeface="+mn-lt"/>
                </a:rPr>
                <a:t>180°</a:t>
              </a:r>
              <a:endParaRPr lang="zh-CN" altLang="en-US" sz="1600" kern="0"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59" name="文本框 58"/>
            <p:cNvSpPr txBox="1"/>
            <p:nvPr/>
          </p:nvSpPr>
          <p:spPr>
            <a:xfrm>
              <a:off x="8188334" y="2757059"/>
              <a:ext cx="664724" cy="412421"/>
            </a:xfrm>
            <a:prstGeom prst="rect">
              <a:avLst/>
            </a:prstGeom>
            <a:noFill/>
          </p:spPr>
          <p:txBody>
            <a:bodyPr wrap="square" rtlCol="0">
              <a:spAutoFit/>
            </a:bodyPr>
            <a:lstStyle/>
            <a:p>
              <a:pPr>
                <a:lnSpc>
                  <a:spcPct val="130000"/>
                </a:lnSpc>
                <a:spcBef>
                  <a:spcPts val="600"/>
                </a:spcBef>
              </a:pPr>
              <a:r>
                <a:rPr lang="en-US" altLang="zh-CN" sz="1600" kern="0" dirty="0" smtClean="0">
                  <a:solidFill>
                    <a:srgbClr val="FF0000"/>
                  </a:solidFill>
                  <a:latin typeface="微软雅黑" panose="020B0503020204020204" pitchFamily="34" charset="-122"/>
                  <a:ea typeface="微软雅黑" panose="020B0503020204020204" pitchFamily="34" charset="-122"/>
                  <a:cs typeface="+mn-ea"/>
                  <a:sym typeface="+mn-lt"/>
                </a:rPr>
                <a:t>270°</a:t>
              </a:r>
              <a:endParaRPr lang="zh-CN" altLang="en-US" sz="1600" kern="0" dirty="0">
                <a:solidFill>
                  <a:srgbClr val="FF0000"/>
                </a:solidFill>
                <a:latin typeface="微软雅黑" panose="020B0503020204020204" pitchFamily="34" charset="-122"/>
                <a:ea typeface="微软雅黑" panose="020B0503020204020204" pitchFamily="34" charset="-122"/>
                <a:cs typeface="+mn-ea"/>
                <a:sym typeface="+mn-lt"/>
              </a:endParaRPr>
            </a:p>
          </p:txBody>
        </p:sp>
      </p:grpSp>
      <p:grpSp>
        <p:nvGrpSpPr>
          <p:cNvPr id="84" name="组合 83"/>
          <p:cNvGrpSpPr/>
          <p:nvPr/>
        </p:nvGrpSpPr>
        <p:grpSpPr>
          <a:xfrm>
            <a:off x="9205837" y="5083919"/>
            <a:ext cx="1380061" cy="876655"/>
            <a:chOff x="7454096" y="3240485"/>
            <a:chExt cx="1380061" cy="876655"/>
          </a:xfrm>
        </p:grpSpPr>
        <p:cxnSp>
          <p:nvCxnSpPr>
            <p:cNvPr id="85" name="直接连接符 84"/>
            <p:cNvCxnSpPr/>
            <p:nvPr/>
          </p:nvCxnSpPr>
          <p:spPr>
            <a:xfrm>
              <a:off x="7454096" y="3920576"/>
              <a:ext cx="138896" cy="178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7570270" y="3863042"/>
              <a:ext cx="137873" cy="2246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7658159" y="3738234"/>
              <a:ext cx="210597" cy="3611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7707183" y="3670613"/>
              <a:ext cx="260380" cy="4465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810559" y="3592350"/>
              <a:ext cx="295665" cy="507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7907232" y="3524104"/>
              <a:ext cx="315300" cy="540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989911" y="3386523"/>
              <a:ext cx="362961" cy="622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8116686" y="3301354"/>
              <a:ext cx="408740" cy="691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237841" y="3240485"/>
              <a:ext cx="392112" cy="672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436548" y="3311619"/>
              <a:ext cx="305630" cy="524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623560" y="3359327"/>
              <a:ext cx="210597" cy="3611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69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ircle(in)">
                                      <p:cBhvr>
                                        <p:cTn id="13" dur="2000"/>
                                        <p:tgtEl>
                                          <p:spTgt spid="1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circle(in)">
                                      <p:cBhvr>
                                        <p:cTn id="16" dur="20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ircle(in)">
                                      <p:cBhvr>
                                        <p:cTn id="21" dur="2000"/>
                                        <p:tgtEl>
                                          <p:spTgt spid="17"/>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ircle(in)">
                                      <p:cBhvr>
                                        <p:cTn id="24" dur="2000"/>
                                        <p:tgtEl>
                                          <p:spTgt spid="19"/>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ircle(in)">
                                      <p:cBhvr>
                                        <p:cTn id="27" dur="2000"/>
                                        <p:tgtEl>
                                          <p:spTgt spid="4"/>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circle(in)">
                                      <p:cBhvr>
                                        <p:cTn id="30" dur="2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1000"/>
                                        <p:tgtEl>
                                          <p:spTgt spid="52"/>
                                        </p:tgtEl>
                                      </p:cBhvr>
                                    </p:animEffect>
                                    <p:anim calcmode="lin" valueType="num">
                                      <p:cBhvr>
                                        <p:cTn id="36" dur="1000" fill="hold"/>
                                        <p:tgtEl>
                                          <p:spTgt spid="52"/>
                                        </p:tgtEl>
                                        <p:attrNameLst>
                                          <p:attrName>ppt_x</p:attrName>
                                        </p:attrNameLst>
                                      </p:cBhvr>
                                      <p:tavLst>
                                        <p:tav tm="0">
                                          <p:val>
                                            <p:strVal val="#ppt_x"/>
                                          </p:val>
                                        </p:tav>
                                        <p:tav tm="100000">
                                          <p:val>
                                            <p:strVal val="#ppt_x"/>
                                          </p:val>
                                        </p:tav>
                                      </p:tavLst>
                                    </p:anim>
                                    <p:anim calcmode="lin" valueType="num">
                                      <p:cBhvr>
                                        <p:cTn id="37"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84"/>
                                        </p:tgtEl>
                                        <p:attrNameLst>
                                          <p:attrName>style.visibility</p:attrName>
                                        </p:attrNameLst>
                                      </p:cBhvr>
                                      <p:to>
                                        <p:strVal val="visible"/>
                                      </p:to>
                                    </p:set>
                                    <p:anim calcmode="lin" valueType="num">
                                      <p:cBhvr additive="base">
                                        <p:cTn id="42" dur="500" fill="hold"/>
                                        <p:tgtEl>
                                          <p:spTgt spid="84"/>
                                        </p:tgtEl>
                                        <p:attrNameLst>
                                          <p:attrName>ppt_x</p:attrName>
                                        </p:attrNameLst>
                                      </p:cBhvr>
                                      <p:tavLst>
                                        <p:tav tm="0">
                                          <p:val>
                                            <p:strVal val="#ppt_x"/>
                                          </p:val>
                                        </p:tav>
                                        <p:tav tm="100000">
                                          <p:val>
                                            <p:strVal val="#ppt_x"/>
                                          </p:val>
                                        </p:tav>
                                      </p:tavLst>
                                    </p:anim>
                                    <p:anim calcmode="lin" valueType="num">
                                      <p:cBhvr additive="base">
                                        <p:cTn id="43" dur="500" fill="hold"/>
                                        <p:tgtEl>
                                          <p:spTgt spid="84"/>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4" grpId="0" animBg="1"/>
      <p:bldP spid="15" grpId="0" animBg="1"/>
      <p:bldP spid="17"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p:txBody>
          <a:bodyPr/>
          <a:lstStyle/>
          <a:p>
            <a:r>
              <a:rPr lang="zh-CN" altLang="en-US" dirty="0">
                <a:cs typeface="+mn-ea"/>
                <a:sym typeface="+mn-lt"/>
              </a:rPr>
              <a:t>结论与展望</a:t>
            </a:r>
          </a:p>
        </p:txBody>
      </p:sp>
    </p:spTree>
    <p:extLst>
      <p:ext uri="{BB962C8B-B14F-4D97-AF65-F5344CB8AC3E}">
        <p14:creationId xmlns:p14="http://schemas.microsoft.com/office/powerpoint/2010/main" val="119859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p:txBody>
          <a:bodyPr/>
          <a:lstStyle/>
          <a:p>
            <a:r>
              <a:rPr lang="zh-CN" altLang="en-US" dirty="0"/>
              <a:t>结论与展望</a:t>
            </a:r>
          </a:p>
        </p:txBody>
      </p:sp>
      <p:sp>
        <p:nvSpPr>
          <p:cNvPr id="23" name="文本占位符 2"/>
          <p:cNvSpPr txBox="1">
            <a:spLocks/>
          </p:cNvSpPr>
          <p:nvPr/>
        </p:nvSpPr>
        <p:spPr>
          <a:xfrm>
            <a:off x="10366131" y="212726"/>
            <a:ext cx="1826358"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1</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1600" dirty="0" smtClean="0">
                <a:latin typeface="Times New Roman" panose="02020603050405020304" pitchFamily="18" charset="0"/>
                <a:cs typeface="Times New Roman" panose="02020603050405020304" pitchFamily="18" charset="0"/>
                <a:sym typeface="+mn-lt"/>
              </a:rPr>
              <a:t>主要结论</a:t>
            </a:r>
            <a:endParaRPr lang="zh-CN" altLang="en-US" sz="2000" dirty="0"/>
          </a:p>
        </p:txBody>
      </p:sp>
      <p:grpSp>
        <p:nvGrpSpPr>
          <p:cNvPr id="32" name="组合 14"/>
          <p:cNvGrpSpPr/>
          <p:nvPr/>
        </p:nvGrpSpPr>
        <p:grpSpPr>
          <a:xfrm>
            <a:off x="762148" y="1203478"/>
            <a:ext cx="10782442" cy="643467"/>
            <a:chOff x="715150" y="3107266"/>
            <a:chExt cx="10782442" cy="643467"/>
          </a:xfrm>
        </p:grpSpPr>
        <p:cxnSp>
          <p:nvCxnSpPr>
            <p:cNvPr id="33" name="直接连接符 2"/>
            <p:cNvCxnSpPr/>
            <p:nvPr/>
          </p:nvCxnSpPr>
          <p:spPr>
            <a:xfrm>
              <a:off x="1037167" y="3429000"/>
              <a:ext cx="10460425" cy="0"/>
            </a:xfrm>
            <a:prstGeom prst="line">
              <a:avLst/>
            </a:prstGeom>
            <a:ln w="50800">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4" name="组合 13"/>
            <p:cNvGrpSpPr/>
            <p:nvPr/>
          </p:nvGrpSpPr>
          <p:grpSpPr>
            <a:xfrm>
              <a:off x="715150" y="3107266"/>
              <a:ext cx="760724" cy="643467"/>
              <a:chOff x="877502" y="2895600"/>
              <a:chExt cx="1001802" cy="1066800"/>
            </a:xfrm>
          </p:grpSpPr>
          <p:sp>
            <p:nvSpPr>
              <p:cNvPr id="35" name="平行四边形 34"/>
              <p:cNvSpPr/>
              <p:nvPr/>
            </p:nvSpPr>
            <p:spPr>
              <a:xfrm flipH="1">
                <a:off x="877502" y="28956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flipH="1">
                <a:off x="1164601" y="28956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flipH="1">
                <a:off x="1464437" y="28956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877502" y="34290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a:off x="1164601" y="34290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a:off x="1464437" y="34290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矩形 40"/>
          <p:cNvSpPr/>
          <p:nvPr/>
        </p:nvSpPr>
        <p:spPr>
          <a:xfrm>
            <a:off x="2092664" y="1343179"/>
            <a:ext cx="2175933" cy="100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5F0EA"/>
                </a:solidFill>
                <a:ea typeface="微软雅黑" charset="0"/>
              </a:rPr>
              <a:t>1</a:t>
            </a:r>
            <a:endParaRPr lang="zh-CN" altLang="en-US" b="1" dirty="0">
              <a:solidFill>
                <a:srgbClr val="F5F0EA"/>
              </a:solidFill>
              <a:ea typeface="微软雅黑" charset="0"/>
            </a:endParaRPr>
          </a:p>
        </p:txBody>
      </p:sp>
      <p:sp>
        <p:nvSpPr>
          <p:cNvPr id="42" name="矩形 41"/>
          <p:cNvSpPr/>
          <p:nvPr/>
        </p:nvSpPr>
        <p:spPr>
          <a:xfrm>
            <a:off x="5382401" y="1343178"/>
            <a:ext cx="2175933" cy="100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5F0EA"/>
                </a:solidFill>
                <a:ea typeface="微软雅黑" charset="0"/>
              </a:rPr>
              <a:t>2</a:t>
            </a:r>
            <a:endParaRPr lang="zh-CN" altLang="en-US" b="1" dirty="0">
              <a:solidFill>
                <a:srgbClr val="F5F0EA"/>
              </a:solidFill>
              <a:ea typeface="微软雅黑" charset="0"/>
            </a:endParaRPr>
          </a:p>
        </p:txBody>
      </p:sp>
      <p:sp>
        <p:nvSpPr>
          <p:cNvPr id="43" name="矩形 42"/>
          <p:cNvSpPr/>
          <p:nvPr/>
        </p:nvSpPr>
        <p:spPr>
          <a:xfrm>
            <a:off x="8672138" y="1343178"/>
            <a:ext cx="2175933" cy="100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5F0EA"/>
                </a:solidFill>
                <a:ea typeface="微软雅黑" charset="0"/>
              </a:rPr>
              <a:t>3</a:t>
            </a:r>
            <a:endParaRPr lang="zh-CN" altLang="en-US" b="1" dirty="0">
              <a:solidFill>
                <a:srgbClr val="F5F0EA"/>
              </a:solidFill>
              <a:ea typeface="微软雅黑" charset="0"/>
            </a:endParaRPr>
          </a:p>
        </p:txBody>
      </p:sp>
      <p:sp>
        <p:nvSpPr>
          <p:cNvPr id="44" name="等腰三角形 18"/>
          <p:cNvSpPr/>
          <p:nvPr/>
        </p:nvSpPr>
        <p:spPr>
          <a:xfrm flipH="1">
            <a:off x="1950551" y="1343178"/>
            <a:ext cx="142113" cy="182033"/>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20"/>
          <p:cNvSpPr/>
          <p:nvPr/>
        </p:nvSpPr>
        <p:spPr>
          <a:xfrm flipH="1">
            <a:off x="5240288" y="1343178"/>
            <a:ext cx="142113" cy="182033"/>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21"/>
          <p:cNvSpPr/>
          <p:nvPr/>
        </p:nvSpPr>
        <p:spPr>
          <a:xfrm flipH="1">
            <a:off x="8530025" y="1343178"/>
            <a:ext cx="142113" cy="182033"/>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092663" y="2493841"/>
            <a:ext cx="2175933" cy="2134943"/>
          </a:xfrm>
          <a:prstGeom prst="rect">
            <a:avLst/>
          </a:prstGeom>
        </p:spPr>
        <p:txBody>
          <a:bodyPr wrap="square">
            <a:spAutoFit/>
          </a:bodyPr>
          <a:lstStyle/>
          <a:p>
            <a:pPr algn="just">
              <a:lnSpc>
                <a:spcPct val="120000"/>
              </a:lnSpc>
            </a:pPr>
            <a:r>
              <a:rPr lang="zh-CN" altLang="en-US" sz="1600" dirty="0">
                <a:solidFill>
                  <a:schemeClr val="tx1">
                    <a:lumMod val="85000"/>
                    <a:lumOff val="15000"/>
                  </a:schemeClr>
                </a:solidFill>
              </a:rPr>
              <a:t>采用光学多路复用器，改进了实验室原有光学测量系统。改进后的采集设备使得测量过程</a:t>
            </a:r>
            <a:r>
              <a:rPr lang="zh-CN" altLang="en-US" sz="1600" dirty="0">
                <a:solidFill>
                  <a:srgbClr val="FF0000"/>
                </a:solidFill>
              </a:rPr>
              <a:t>耗时短，效率高，实验误差减小，测量精度高</a:t>
            </a:r>
          </a:p>
        </p:txBody>
      </p:sp>
      <p:grpSp>
        <p:nvGrpSpPr>
          <p:cNvPr id="50" name="组 3"/>
          <p:cNvGrpSpPr/>
          <p:nvPr/>
        </p:nvGrpSpPr>
        <p:grpSpPr>
          <a:xfrm>
            <a:off x="2186940" y="4677163"/>
            <a:ext cx="1981835" cy="161214"/>
            <a:chOff x="2186940" y="5110307"/>
            <a:chExt cx="1981835" cy="161214"/>
          </a:xfrm>
        </p:grpSpPr>
        <p:cxnSp>
          <p:nvCxnSpPr>
            <p:cNvPr id="51" name="直接连接符 31"/>
            <p:cNvCxnSpPr/>
            <p:nvPr/>
          </p:nvCxnSpPr>
          <p:spPr>
            <a:xfrm>
              <a:off x="2186940" y="5190914"/>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34"/>
            <p:cNvCxnSpPr/>
            <p:nvPr/>
          </p:nvCxnSpPr>
          <p:spPr>
            <a:xfrm>
              <a:off x="3406140" y="5190914"/>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3" name="平行四边形 52"/>
            <p:cNvSpPr/>
            <p:nvPr/>
          </p:nvSpPr>
          <p:spPr>
            <a:xfrm flipH="1">
              <a:off x="3131018" y="5110307"/>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p:cNvSpPr/>
            <p:nvPr/>
          </p:nvSpPr>
          <p:spPr>
            <a:xfrm flipH="1">
              <a:off x="3067986" y="5110307"/>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p:cNvSpPr/>
            <p:nvPr/>
          </p:nvSpPr>
          <p:spPr>
            <a:xfrm flipH="1">
              <a:off x="3191343" y="5110307"/>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8695939" y="2532745"/>
            <a:ext cx="2175933" cy="2370748"/>
            <a:chOff x="5382400" y="2493841"/>
            <a:chExt cx="2175933" cy="2370748"/>
          </a:xfrm>
        </p:grpSpPr>
        <p:sp>
          <p:nvSpPr>
            <p:cNvPr id="48" name="矩形 47"/>
            <p:cNvSpPr/>
            <p:nvPr/>
          </p:nvSpPr>
          <p:spPr>
            <a:xfrm>
              <a:off x="5382400" y="2493841"/>
              <a:ext cx="2175933" cy="2134943"/>
            </a:xfrm>
            <a:prstGeom prst="rect">
              <a:avLst/>
            </a:prstGeom>
          </p:spPr>
          <p:txBody>
            <a:bodyPr wrap="square">
              <a:spAutoFit/>
            </a:bodyPr>
            <a:lstStyle/>
            <a:p>
              <a:pPr algn="just">
                <a:lnSpc>
                  <a:spcPct val="120000"/>
                </a:lnSpc>
              </a:pPr>
              <a:r>
                <a:rPr lang="zh-CN" altLang="en-US" sz="1600" dirty="0">
                  <a:solidFill>
                    <a:srgbClr val="FF0000"/>
                  </a:solidFill>
                </a:rPr>
                <a:t>叶绿素光谱模型稳定性受接收天顶角和方位角的共同</a:t>
              </a:r>
              <a:r>
                <a:rPr lang="zh-CN" altLang="en-US" sz="1600" dirty="0" smtClean="0">
                  <a:solidFill>
                    <a:srgbClr val="FF0000"/>
                  </a:solidFill>
                </a:rPr>
                <a:t>影响，模型</a:t>
              </a:r>
              <a:r>
                <a:rPr lang="zh-CN" altLang="en-US" sz="1600" dirty="0">
                  <a:solidFill>
                    <a:srgbClr val="FF0000"/>
                  </a:solidFill>
                </a:rPr>
                <a:t>稳定性随着接收天顶角的增大而减弱</a:t>
              </a:r>
              <a:r>
                <a:rPr lang="zh-CN" altLang="en-US" sz="1600" dirty="0" smtClean="0">
                  <a:solidFill>
                    <a:schemeClr val="tx1">
                      <a:lumMod val="85000"/>
                      <a:lumOff val="15000"/>
                    </a:schemeClr>
                  </a:solidFill>
                </a:rPr>
                <a:t>。分析</a:t>
              </a:r>
              <a:r>
                <a:rPr lang="zh-CN" altLang="en-US" sz="1600" dirty="0">
                  <a:solidFill>
                    <a:schemeClr val="tx1">
                      <a:lumMod val="85000"/>
                      <a:lumOff val="15000"/>
                    </a:schemeClr>
                  </a:solidFill>
                </a:rPr>
                <a:t>了造成叶绿素光谱模型稳定性的</a:t>
              </a:r>
              <a:r>
                <a:rPr lang="zh-CN" altLang="en-US" sz="1600" dirty="0" smtClean="0">
                  <a:solidFill>
                    <a:schemeClr val="tx1">
                      <a:lumMod val="85000"/>
                      <a:lumOff val="15000"/>
                    </a:schemeClr>
                  </a:solidFill>
                </a:rPr>
                <a:t>因素</a:t>
              </a:r>
              <a:endParaRPr lang="zh-CN" altLang="en-US" sz="1600" dirty="0">
                <a:solidFill>
                  <a:schemeClr val="tx1">
                    <a:lumMod val="85000"/>
                    <a:lumOff val="15000"/>
                  </a:schemeClr>
                </a:solidFill>
              </a:endParaRPr>
            </a:p>
          </p:txBody>
        </p:sp>
        <p:grpSp>
          <p:nvGrpSpPr>
            <p:cNvPr id="56" name="组 4"/>
            <p:cNvGrpSpPr/>
            <p:nvPr/>
          </p:nvGrpSpPr>
          <p:grpSpPr>
            <a:xfrm>
              <a:off x="5479448" y="4703375"/>
              <a:ext cx="1981835" cy="161214"/>
              <a:chOff x="5479448" y="5109821"/>
              <a:chExt cx="1981835" cy="161214"/>
            </a:xfrm>
          </p:grpSpPr>
          <p:cxnSp>
            <p:nvCxnSpPr>
              <p:cNvPr id="57" name="直接连接符 41"/>
              <p:cNvCxnSpPr/>
              <p:nvPr/>
            </p:nvCxnSpPr>
            <p:spPr>
              <a:xfrm>
                <a:off x="5479448"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42"/>
              <p:cNvCxnSpPr/>
              <p:nvPr/>
            </p:nvCxnSpPr>
            <p:spPr>
              <a:xfrm>
                <a:off x="6698648"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flipH="1">
                <a:off x="6423526"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H="1">
                <a:off x="6360494"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H="1">
                <a:off x="6483851"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 name="组合 4"/>
          <p:cNvGrpSpPr/>
          <p:nvPr/>
        </p:nvGrpSpPr>
        <p:grpSpPr>
          <a:xfrm>
            <a:off x="5310703" y="2493841"/>
            <a:ext cx="2175933" cy="3220766"/>
            <a:chOff x="8691649" y="2493841"/>
            <a:chExt cx="2175933" cy="3220766"/>
          </a:xfrm>
        </p:grpSpPr>
        <p:sp>
          <p:nvSpPr>
            <p:cNvPr id="49" name="矩形 48"/>
            <p:cNvSpPr/>
            <p:nvPr/>
          </p:nvSpPr>
          <p:spPr>
            <a:xfrm>
              <a:off x="8691649" y="2493841"/>
              <a:ext cx="2175933" cy="3046988"/>
            </a:xfrm>
            <a:prstGeom prst="rect">
              <a:avLst/>
            </a:prstGeom>
          </p:spPr>
          <p:txBody>
            <a:bodyPr wrap="square">
              <a:spAutoFit/>
            </a:bodyPr>
            <a:lstStyle/>
            <a:p>
              <a:pPr algn="just">
                <a:lnSpc>
                  <a:spcPct val="120000"/>
                </a:lnSpc>
              </a:pPr>
              <a:r>
                <a:rPr lang="zh-CN" altLang="en-US" sz="1600" dirty="0">
                  <a:solidFill>
                    <a:schemeClr val="tx1">
                      <a:lumMod val="85000"/>
                      <a:lumOff val="15000"/>
                    </a:schemeClr>
                  </a:solidFill>
                </a:rPr>
                <a:t>光源以某一角度入射时，反射光分布集中表现为入射光主平面对称的微小空间里大致对称分布</a:t>
              </a:r>
              <a:r>
                <a:rPr lang="zh-CN" altLang="en-US" sz="1600" dirty="0" smtClean="0">
                  <a:solidFill>
                    <a:schemeClr val="tx1">
                      <a:lumMod val="85000"/>
                      <a:lumOff val="15000"/>
                    </a:schemeClr>
                  </a:solidFill>
                </a:rPr>
                <a:t>。</a:t>
              </a:r>
              <a:r>
                <a:rPr lang="zh-CN" altLang="en-US" sz="1600" dirty="0" smtClean="0">
                  <a:solidFill>
                    <a:srgbClr val="FF0000"/>
                  </a:solidFill>
                </a:rPr>
                <a:t>叶片</a:t>
              </a:r>
              <a:r>
                <a:rPr lang="zh-CN" altLang="en-US" sz="1600" dirty="0">
                  <a:solidFill>
                    <a:srgbClr val="FF0000"/>
                  </a:solidFill>
                </a:rPr>
                <a:t>表面的微观结构差异和叶片表面叶毛的分布状况可能是影响叶片双向反射分布的影响因素之一</a:t>
              </a:r>
            </a:p>
          </p:txBody>
        </p:sp>
        <p:grpSp>
          <p:nvGrpSpPr>
            <p:cNvPr id="62" name="组 5"/>
            <p:cNvGrpSpPr/>
            <p:nvPr/>
          </p:nvGrpSpPr>
          <p:grpSpPr>
            <a:xfrm>
              <a:off x="8769186" y="5553393"/>
              <a:ext cx="1981835" cy="161214"/>
              <a:chOff x="8769186" y="5109821"/>
              <a:chExt cx="1981835" cy="161214"/>
            </a:xfrm>
          </p:grpSpPr>
          <p:cxnSp>
            <p:nvCxnSpPr>
              <p:cNvPr id="63" name="直接连接符 47"/>
              <p:cNvCxnSpPr/>
              <p:nvPr/>
            </p:nvCxnSpPr>
            <p:spPr>
              <a:xfrm>
                <a:off x="8769186"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48"/>
              <p:cNvCxnSpPr/>
              <p:nvPr/>
            </p:nvCxnSpPr>
            <p:spPr>
              <a:xfrm>
                <a:off x="9988386"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5" name="平行四边形 64"/>
              <p:cNvSpPr/>
              <p:nvPr/>
            </p:nvSpPr>
            <p:spPr>
              <a:xfrm flipH="1">
                <a:off x="9713264"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平行四边形 65"/>
              <p:cNvSpPr/>
              <p:nvPr/>
            </p:nvSpPr>
            <p:spPr>
              <a:xfrm flipH="1">
                <a:off x="9650232"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flipH="1">
                <a:off x="9773589"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8" name="Freeform 98"/>
          <p:cNvSpPr>
            <a:spLocks noEditPoints="1"/>
          </p:cNvSpPr>
          <p:nvPr/>
        </p:nvSpPr>
        <p:spPr bwMode="auto">
          <a:xfrm>
            <a:off x="2576730" y="1600883"/>
            <a:ext cx="491256" cy="492124"/>
          </a:xfrm>
          <a:custGeom>
            <a:avLst/>
            <a:gdLst>
              <a:gd name="T0" fmla="*/ 516 w 800"/>
              <a:gd name="T1" fmla="*/ 118 h 800"/>
              <a:gd name="T2" fmla="*/ 451 w 800"/>
              <a:gd name="T3" fmla="*/ 3 h 800"/>
              <a:gd name="T4" fmla="*/ 365 w 800"/>
              <a:gd name="T5" fmla="*/ 123 h 800"/>
              <a:gd name="T6" fmla="*/ 278 w 800"/>
              <a:gd name="T7" fmla="*/ 225 h 800"/>
              <a:gd name="T8" fmla="*/ 303 w 800"/>
              <a:gd name="T9" fmla="*/ 280 h 800"/>
              <a:gd name="T10" fmla="*/ 394 w 800"/>
              <a:gd name="T11" fmla="*/ 303 h 800"/>
              <a:gd name="T12" fmla="*/ 482 w 800"/>
              <a:gd name="T13" fmla="*/ 180 h 800"/>
              <a:gd name="T14" fmla="*/ 462 w 800"/>
              <a:gd name="T15" fmla="*/ 43 h 800"/>
              <a:gd name="T16" fmla="*/ 511 w 800"/>
              <a:gd name="T17" fmla="*/ 470 h 800"/>
              <a:gd name="T18" fmla="*/ 429 w 800"/>
              <a:gd name="T19" fmla="*/ 394 h 800"/>
              <a:gd name="T20" fmla="*/ 365 w 800"/>
              <a:gd name="T21" fmla="*/ 409 h 800"/>
              <a:gd name="T22" fmla="*/ 320 w 800"/>
              <a:gd name="T23" fmla="*/ 528 h 800"/>
              <a:gd name="T24" fmla="*/ 313 w 800"/>
              <a:gd name="T25" fmla="*/ 603 h 800"/>
              <a:gd name="T26" fmla="*/ 484 w 800"/>
              <a:gd name="T27" fmla="*/ 517 h 800"/>
              <a:gd name="T28" fmla="*/ 20 w 800"/>
              <a:gd name="T29" fmla="*/ 456 h 800"/>
              <a:gd name="T30" fmla="*/ 147 w 800"/>
              <a:gd name="T31" fmla="*/ 546 h 800"/>
              <a:gd name="T32" fmla="*/ 224 w 800"/>
              <a:gd name="T33" fmla="*/ 590 h 800"/>
              <a:gd name="T34" fmla="*/ 313 w 800"/>
              <a:gd name="T35" fmla="*/ 481 h 800"/>
              <a:gd name="T36" fmla="*/ 350 w 800"/>
              <a:gd name="T37" fmla="*/ 334 h 800"/>
              <a:gd name="T38" fmla="*/ 232 w 800"/>
              <a:gd name="T39" fmla="*/ 287 h 800"/>
              <a:gd name="T40" fmla="*/ 52 w 800"/>
              <a:gd name="T41" fmla="*/ 383 h 800"/>
              <a:gd name="T42" fmla="*/ 554 w 800"/>
              <a:gd name="T43" fmla="*/ 469 h 800"/>
              <a:gd name="T44" fmla="*/ 710 w 800"/>
              <a:gd name="T45" fmla="*/ 467 h 800"/>
              <a:gd name="T46" fmla="*/ 728 w 800"/>
              <a:gd name="T47" fmla="*/ 427 h 800"/>
              <a:gd name="T48" fmla="*/ 630 w 800"/>
              <a:gd name="T49" fmla="*/ 334 h 800"/>
              <a:gd name="T50" fmla="*/ 579 w 800"/>
              <a:gd name="T51" fmla="*/ 271 h 800"/>
              <a:gd name="T52" fmla="*/ 501 w 800"/>
              <a:gd name="T53" fmla="*/ 184 h 800"/>
              <a:gd name="T54" fmla="*/ 423 w 800"/>
              <a:gd name="T55" fmla="*/ 296 h 800"/>
              <a:gd name="T56" fmla="*/ 443 w 800"/>
              <a:gd name="T57" fmla="*/ 377 h 800"/>
              <a:gd name="T58" fmla="*/ 525 w 800"/>
              <a:gd name="T59" fmla="*/ 457 h 800"/>
              <a:gd name="T60" fmla="*/ 800 w 800"/>
              <a:gd name="T61" fmla="*/ 400 h 800"/>
              <a:gd name="T62" fmla="*/ 541 w 800"/>
              <a:gd name="T63" fmla="*/ 177 h 800"/>
              <a:gd name="T64" fmla="*/ 611 w 800"/>
              <a:gd name="T65" fmla="*/ 281 h 800"/>
              <a:gd name="T66" fmla="*/ 679 w 800"/>
              <a:gd name="T67" fmla="*/ 362 h 800"/>
              <a:gd name="T68" fmla="*/ 754 w 800"/>
              <a:gd name="T69" fmla="*/ 438 h 800"/>
              <a:gd name="T70" fmla="*/ 271 w 800"/>
              <a:gd name="T71" fmla="*/ 703 h 800"/>
              <a:gd name="T72" fmla="*/ 236 w 800"/>
              <a:gd name="T73" fmla="*/ 675 h 800"/>
              <a:gd name="T74" fmla="*/ 168 w 800"/>
              <a:gd name="T75" fmla="*/ 725 h 800"/>
              <a:gd name="T76" fmla="*/ 251 w 800"/>
              <a:gd name="T77" fmla="*/ 627 h 800"/>
              <a:gd name="T78" fmla="*/ 156 w 800"/>
              <a:gd name="T79" fmla="*/ 574 h 800"/>
              <a:gd name="T80" fmla="*/ 49 w 800"/>
              <a:gd name="T81" fmla="*/ 490 h 800"/>
              <a:gd name="T82" fmla="*/ 0 w 800"/>
              <a:gd name="T83" fmla="*/ 404 h 800"/>
              <a:gd name="T84" fmla="*/ 117 w 800"/>
              <a:gd name="T85" fmla="*/ 329 h 800"/>
              <a:gd name="T86" fmla="*/ 198 w 800"/>
              <a:gd name="T87" fmla="*/ 245 h 800"/>
              <a:gd name="T88" fmla="*/ 95 w 800"/>
              <a:gd name="T89" fmla="*/ 197 h 800"/>
              <a:gd name="T90" fmla="*/ 248 w 800"/>
              <a:gd name="T91" fmla="*/ 222 h 800"/>
              <a:gd name="T92" fmla="*/ 318 w 800"/>
              <a:gd name="T93" fmla="*/ 150 h 800"/>
              <a:gd name="T94" fmla="*/ 380 w 800"/>
              <a:gd name="T95" fmla="*/ 77 h 800"/>
              <a:gd name="T96" fmla="*/ 400 w 800"/>
              <a:gd name="T97" fmla="*/ 0 h 800"/>
              <a:gd name="T98" fmla="*/ 536 w 800"/>
              <a:gd name="T99" fmla="*/ 710 h 800"/>
              <a:gd name="T100" fmla="*/ 425 w 800"/>
              <a:gd name="T101" fmla="*/ 690 h 800"/>
              <a:gd name="T102" fmla="*/ 286 w 800"/>
              <a:gd name="T103" fmla="*/ 666 h 800"/>
              <a:gd name="T104" fmla="*/ 400 w 800"/>
              <a:gd name="T105" fmla="*/ 800 h 800"/>
              <a:gd name="T106" fmla="*/ 747 w 800"/>
              <a:gd name="T107" fmla="*/ 471 h 800"/>
              <a:gd name="T108" fmla="*/ 609 w 800"/>
              <a:gd name="T109" fmla="*/ 498 h 800"/>
              <a:gd name="T110" fmla="*/ 631 w 800"/>
              <a:gd name="T111" fmla="*/ 599 h 800"/>
              <a:gd name="T112" fmla="*/ 672 w 800"/>
              <a:gd name="T113" fmla="*/ 681 h 800"/>
              <a:gd name="T114" fmla="*/ 606 w 800"/>
              <a:gd name="T115" fmla="*/ 583 h 800"/>
              <a:gd name="T116" fmla="*/ 521 w 800"/>
              <a:gd name="T117" fmla="*/ 525 h 800"/>
              <a:gd name="T118" fmla="*/ 375 w 800"/>
              <a:gd name="T119" fmla="*/ 589 h 800"/>
              <a:gd name="T120" fmla="*/ 346 w 800"/>
              <a:gd name="T121" fmla="*/ 644 h 800"/>
              <a:gd name="T122" fmla="*/ 451 w 800"/>
              <a:gd name="T123" fmla="*/ 678 h 800"/>
              <a:gd name="T124" fmla="*/ 604 w 800"/>
              <a:gd name="T125" fmla="*/ 70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800">
                <a:moveTo>
                  <a:pt x="451" y="3"/>
                </a:moveTo>
                <a:cubicBezTo>
                  <a:pt x="509" y="11"/>
                  <a:pt x="563" y="30"/>
                  <a:pt x="610" y="60"/>
                </a:cubicBezTo>
                <a:cubicBezTo>
                  <a:pt x="602" y="66"/>
                  <a:pt x="593" y="73"/>
                  <a:pt x="584" y="80"/>
                </a:cubicBezTo>
                <a:cubicBezTo>
                  <a:pt x="576" y="87"/>
                  <a:pt x="567" y="94"/>
                  <a:pt x="559" y="102"/>
                </a:cubicBezTo>
                <a:cubicBezTo>
                  <a:pt x="535" y="124"/>
                  <a:pt x="535" y="124"/>
                  <a:pt x="535" y="124"/>
                </a:cubicBezTo>
                <a:cubicBezTo>
                  <a:pt x="530" y="120"/>
                  <a:pt x="523" y="118"/>
                  <a:pt x="516" y="118"/>
                </a:cubicBezTo>
                <a:cubicBezTo>
                  <a:pt x="513" y="118"/>
                  <a:pt x="510" y="118"/>
                  <a:pt x="507" y="119"/>
                </a:cubicBezTo>
                <a:cubicBezTo>
                  <a:pt x="506" y="117"/>
                  <a:pt x="505" y="115"/>
                  <a:pt x="504" y="113"/>
                </a:cubicBezTo>
                <a:cubicBezTo>
                  <a:pt x="498" y="101"/>
                  <a:pt x="492" y="89"/>
                  <a:pt x="486" y="77"/>
                </a:cubicBezTo>
                <a:cubicBezTo>
                  <a:pt x="480" y="65"/>
                  <a:pt x="474" y="53"/>
                  <a:pt x="468" y="40"/>
                </a:cubicBezTo>
                <a:cubicBezTo>
                  <a:pt x="460" y="22"/>
                  <a:pt x="460" y="22"/>
                  <a:pt x="460" y="22"/>
                </a:cubicBezTo>
                <a:cubicBezTo>
                  <a:pt x="457" y="16"/>
                  <a:pt x="454" y="9"/>
                  <a:pt x="451" y="3"/>
                </a:cubicBezTo>
                <a:close/>
                <a:moveTo>
                  <a:pt x="433" y="8"/>
                </a:moveTo>
                <a:cubicBezTo>
                  <a:pt x="431" y="12"/>
                  <a:pt x="428" y="18"/>
                  <a:pt x="425" y="25"/>
                </a:cubicBezTo>
                <a:cubicBezTo>
                  <a:pt x="423" y="29"/>
                  <a:pt x="421" y="33"/>
                  <a:pt x="418" y="37"/>
                </a:cubicBezTo>
                <a:cubicBezTo>
                  <a:pt x="416" y="42"/>
                  <a:pt x="413" y="46"/>
                  <a:pt x="411" y="51"/>
                </a:cubicBezTo>
                <a:cubicBezTo>
                  <a:pt x="405" y="61"/>
                  <a:pt x="399" y="73"/>
                  <a:pt x="391" y="85"/>
                </a:cubicBezTo>
                <a:cubicBezTo>
                  <a:pt x="383" y="97"/>
                  <a:pt x="375" y="110"/>
                  <a:pt x="365" y="123"/>
                </a:cubicBezTo>
                <a:cubicBezTo>
                  <a:pt x="360" y="130"/>
                  <a:pt x="355" y="136"/>
                  <a:pt x="350" y="143"/>
                </a:cubicBezTo>
                <a:cubicBezTo>
                  <a:pt x="345" y="150"/>
                  <a:pt x="339" y="157"/>
                  <a:pt x="334" y="164"/>
                </a:cubicBezTo>
                <a:cubicBezTo>
                  <a:pt x="331" y="167"/>
                  <a:pt x="328" y="171"/>
                  <a:pt x="325" y="174"/>
                </a:cubicBezTo>
                <a:cubicBezTo>
                  <a:pt x="322" y="178"/>
                  <a:pt x="319" y="181"/>
                  <a:pt x="316" y="184"/>
                </a:cubicBezTo>
                <a:cubicBezTo>
                  <a:pt x="310" y="191"/>
                  <a:pt x="304" y="198"/>
                  <a:pt x="297" y="205"/>
                </a:cubicBezTo>
                <a:cubicBezTo>
                  <a:pt x="291" y="212"/>
                  <a:pt x="284" y="219"/>
                  <a:pt x="278" y="225"/>
                </a:cubicBezTo>
                <a:cubicBezTo>
                  <a:pt x="274" y="229"/>
                  <a:pt x="271" y="232"/>
                  <a:pt x="267" y="235"/>
                </a:cubicBezTo>
                <a:cubicBezTo>
                  <a:pt x="264" y="239"/>
                  <a:pt x="264" y="239"/>
                  <a:pt x="264" y="239"/>
                </a:cubicBezTo>
                <a:cubicBezTo>
                  <a:pt x="265" y="243"/>
                  <a:pt x="266" y="248"/>
                  <a:pt x="266" y="253"/>
                </a:cubicBezTo>
                <a:cubicBezTo>
                  <a:pt x="266" y="255"/>
                  <a:pt x="266" y="257"/>
                  <a:pt x="266" y="260"/>
                </a:cubicBezTo>
                <a:cubicBezTo>
                  <a:pt x="268" y="261"/>
                  <a:pt x="270" y="262"/>
                  <a:pt x="272" y="263"/>
                </a:cubicBezTo>
                <a:cubicBezTo>
                  <a:pt x="282" y="268"/>
                  <a:pt x="292" y="274"/>
                  <a:pt x="303" y="280"/>
                </a:cubicBezTo>
                <a:cubicBezTo>
                  <a:pt x="314" y="285"/>
                  <a:pt x="324" y="292"/>
                  <a:pt x="335" y="298"/>
                </a:cubicBezTo>
                <a:cubicBezTo>
                  <a:pt x="340" y="302"/>
                  <a:pt x="345" y="305"/>
                  <a:pt x="351" y="308"/>
                </a:cubicBezTo>
                <a:cubicBezTo>
                  <a:pt x="355" y="311"/>
                  <a:pt x="359" y="314"/>
                  <a:pt x="362" y="316"/>
                </a:cubicBezTo>
                <a:cubicBezTo>
                  <a:pt x="368" y="312"/>
                  <a:pt x="376" y="309"/>
                  <a:pt x="383" y="309"/>
                </a:cubicBezTo>
                <a:cubicBezTo>
                  <a:pt x="386" y="309"/>
                  <a:pt x="388" y="309"/>
                  <a:pt x="390" y="310"/>
                </a:cubicBezTo>
                <a:cubicBezTo>
                  <a:pt x="394" y="303"/>
                  <a:pt x="394" y="303"/>
                  <a:pt x="394" y="303"/>
                </a:cubicBezTo>
                <a:cubicBezTo>
                  <a:pt x="397" y="297"/>
                  <a:pt x="401" y="291"/>
                  <a:pt x="405" y="285"/>
                </a:cubicBezTo>
                <a:cubicBezTo>
                  <a:pt x="429" y="249"/>
                  <a:pt x="429" y="249"/>
                  <a:pt x="429" y="249"/>
                </a:cubicBezTo>
                <a:cubicBezTo>
                  <a:pt x="435" y="240"/>
                  <a:pt x="435" y="240"/>
                  <a:pt x="435" y="240"/>
                </a:cubicBezTo>
                <a:cubicBezTo>
                  <a:pt x="437" y="237"/>
                  <a:pt x="439" y="234"/>
                  <a:pt x="442" y="231"/>
                </a:cubicBezTo>
                <a:cubicBezTo>
                  <a:pt x="446" y="225"/>
                  <a:pt x="450" y="220"/>
                  <a:pt x="455" y="214"/>
                </a:cubicBezTo>
                <a:cubicBezTo>
                  <a:pt x="464" y="202"/>
                  <a:pt x="472" y="191"/>
                  <a:pt x="482" y="180"/>
                </a:cubicBezTo>
                <a:cubicBezTo>
                  <a:pt x="484" y="178"/>
                  <a:pt x="486" y="176"/>
                  <a:pt x="488" y="173"/>
                </a:cubicBezTo>
                <a:cubicBezTo>
                  <a:pt x="484" y="168"/>
                  <a:pt x="481" y="160"/>
                  <a:pt x="481" y="153"/>
                </a:cubicBezTo>
                <a:cubicBezTo>
                  <a:pt x="481" y="142"/>
                  <a:pt x="486" y="132"/>
                  <a:pt x="494" y="126"/>
                </a:cubicBezTo>
                <a:cubicBezTo>
                  <a:pt x="491" y="119"/>
                  <a:pt x="491" y="119"/>
                  <a:pt x="491" y="119"/>
                </a:cubicBezTo>
                <a:cubicBezTo>
                  <a:pt x="486" y="107"/>
                  <a:pt x="480" y="94"/>
                  <a:pt x="475" y="81"/>
                </a:cubicBezTo>
                <a:cubicBezTo>
                  <a:pt x="471" y="69"/>
                  <a:pt x="466" y="56"/>
                  <a:pt x="462" y="43"/>
                </a:cubicBezTo>
                <a:cubicBezTo>
                  <a:pt x="456" y="23"/>
                  <a:pt x="456" y="23"/>
                  <a:pt x="456" y="23"/>
                </a:cubicBezTo>
                <a:cubicBezTo>
                  <a:pt x="455" y="16"/>
                  <a:pt x="453" y="10"/>
                  <a:pt x="451" y="3"/>
                </a:cubicBezTo>
                <a:cubicBezTo>
                  <a:pt x="446" y="3"/>
                  <a:pt x="441" y="2"/>
                  <a:pt x="436" y="2"/>
                </a:cubicBezTo>
                <a:cubicBezTo>
                  <a:pt x="436" y="2"/>
                  <a:pt x="435" y="4"/>
                  <a:pt x="433" y="8"/>
                </a:cubicBezTo>
                <a:close/>
                <a:moveTo>
                  <a:pt x="523" y="483"/>
                </a:moveTo>
                <a:cubicBezTo>
                  <a:pt x="519" y="479"/>
                  <a:pt x="515" y="474"/>
                  <a:pt x="511" y="470"/>
                </a:cubicBezTo>
                <a:cubicBezTo>
                  <a:pt x="509" y="468"/>
                  <a:pt x="507" y="465"/>
                  <a:pt x="505" y="463"/>
                </a:cubicBezTo>
                <a:cubicBezTo>
                  <a:pt x="502" y="461"/>
                  <a:pt x="500" y="459"/>
                  <a:pt x="498" y="457"/>
                </a:cubicBezTo>
                <a:cubicBezTo>
                  <a:pt x="489" y="449"/>
                  <a:pt x="480" y="440"/>
                  <a:pt x="471" y="431"/>
                </a:cubicBezTo>
                <a:cubicBezTo>
                  <a:pt x="467" y="427"/>
                  <a:pt x="462" y="423"/>
                  <a:pt x="458" y="419"/>
                </a:cubicBezTo>
                <a:cubicBezTo>
                  <a:pt x="453" y="415"/>
                  <a:pt x="448" y="411"/>
                  <a:pt x="444" y="406"/>
                </a:cubicBezTo>
                <a:cubicBezTo>
                  <a:pt x="439" y="402"/>
                  <a:pt x="434" y="398"/>
                  <a:pt x="429" y="394"/>
                </a:cubicBezTo>
                <a:cubicBezTo>
                  <a:pt x="427" y="392"/>
                  <a:pt x="425" y="390"/>
                  <a:pt x="422" y="388"/>
                </a:cubicBezTo>
                <a:cubicBezTo>
                  <a:pt x="415" y="382"/>
                  <a:pt x="415" y="382"/>
                  <a:pt x="415" y="382"/>
                </a:cubicBezTo>
                <a:cubicBezTo>
                  <a:pt x="411" y="379"/>
                  <a:pt x="407" y="376"/>
                  <a:pt x="403" y="373"/>
                </a:cubicBezTo>
                <a:cubicBezTo>
                  <a:pt x="397" y="377"/>
                  <a:pt x="391" y="379"/>
                  <a:pt x="383" y="379"/>
                </a:cubicBezTo>
                <a:cubicBezTo>
                  <a:pt x="382" y="379"/>
                  <a:pt x="380" y="379"/>
                  <a:pt x="379" y="378"/>
                </a:cubicBezTo>
                <a:cubicBezTo>
                  <a:pt x="374" y="389"/>
                  <a:pt x="369" y="399"/>
                  <a:pt x="365" y="409"/>
                </a:cubicBezTo>
                <a:cubicBezTo>
                  <a:pt x="362" y="415"/>
                  <a:pt x="359" y="422"/>
                  <a:pt x="356" y="428"/>
                </a:cubicBezTo>
                <a:cubicBezTo>
                  <a:pt x="348" y="448"/>
                  <a:pt x="348" y="448"/>
                  <a:pt x="348" y="448"/>
                </a:cubicBezTo>
                <a:cubicBezTo>
                  <a:pt x="345" y="454"/>
                  <a:pt x="343" y="461"/>
                  <a:pt x="341" y="468"/>
                </a:cubicBezTo>
                <a:cubicBezTo>
                  <a:pt x="333" y="488"/>
                  <a:pt x="333" y="488"/>
                  <a:pt x="333" y="488"/>
                </a:cubicBezTo>
                <a:cubicBezTo>
                  <a:pt x="326" y="508"/>
                  <a:pt x="326" y="508"/>
                  <a:pt x="326" y="508"/>
                </a:cubicBezTo>
                <a:cubicBezTo>
                  <a:pt x="324" y="514"/>
                  <a:pt x="322" y="521"/>
                  <a:pt x="320" y="528"/>
                </a:cubicBezTo>
                <a:cubicBezTo>
                  <a:pt x="314" y="548"/>
                  <a:pt x="314" y="548"/>
                  <a:pt x="314" y="548"/>
                </a:cubicBezTo>
                <a:cubicBezTo>
                  <a:pt x="311" y="558"/>
                  <a:pt x="311" y="558"/>
                  <a:pt x="311" y="558"/>
                </a:cubicBezTo>
                <a:cubicBezTo>
                  <a:pt x="308" y="569"/>
                  <a:pt x="308" y="569"/>
                  <a:pt x="308" y="569"/>
                </a:cubicBezTo>
                <a:cubicBezTo>
                  <a:pt x="305" y="579"/>
                  <a:pt x="302" y="590"/>
                  <a:pt x="300" y="600"/>
                </a:cubicBezTo>
                <a:cubicBezTo>
                  <a:pt x="303" y="602"/>
                  <a:pt x="306" y="604"/>
                  <a:pt x="308" y="606"/>
                </a:cubicBezTo>
                <a:cubicBezTo>
                  <a:pt x="310" y="605"/>
                  <a:pt x="312" y="604"/>
                  <a:pt x="313" y="603"/>
                </a:cubicBezTo>
                <a:cubicBezTo>
                  <a:pt x="322" y="598"/>
                  <a:pt x="330" y="592"/>
                  <a:pt x="339" y="587"/>
                </a:cubicBezTo>
                <a:cubicBezTo>
                  <a:pt x="356" y="576"/>
                  <a:pt x="375" y="566"/>
                  <a:pt x="394" y="556"/>
                </a:cubicBezTo>
                <a:cubicBezTo>
                  <a:pt x="399" y="554"/>
                  <a:pt x="404" y="551"/>
                  <a:pt x="409" y="549"/>
                </a:cubicBezTo>
                <a:cubicBezTo>
                  <a:pt x="414" y="547"/>
                  <a:pt x="419" y="544"/>
                  <a:pt x="424" y="542"/>
                </a:cubicBezTo>
                <a:cubicBezTo>
                  <a:pt x="434" y="538"/>
                  <a:pt x="443" y="533"/>
                  <a:pt x="454" y="529"/>
                </a:cubicBezTo>
                <a:cubicBezTo>
                  <a:pt x="464" y="525"/>
                  <a:pt x="474" y="521"/>
                  <a:pt x="484" y="517"/>
                </a:cubicBezTo>
                <a:cubicBezTo>
                  <a:pt x="495" y="513"/>
                  <a:pt x="505" y="510"/>
                  <a:pt x="515" y="506"/>
                </a:cubicBezTo>
                <a:cubicBezTo>
                  <a:pt x="517" y="506"/>
                  <a:pt x="518" y="505"/>
                  <a:pt x="520" y="505"/>
                </a:cubicBezTo>
                <a:cubicBezTo>
                  <a:pt x="520" y="504"/>
                  <a:pt x="520" y="504"/>
                  <a:pt x="520" y="504"/>
                </a:cubicBezTo>
                <a:cubicBezTo>
                  <a:pt x="520" y="497"/>
                  <a:pt x="522" y="491"/>
                  <a:pt x="525" y="485"/>
                </a:cubicBezTo>
                <a:cubicBezTo>
                  <a:pt x="525" y="484"/>
                  <a:pt x="524" y="484"/>
                  <a:pt x="523" y="483"/>
                </a:cubicBezTo>
                <a:close/>
                <a:moveTo>
                  <a:pt x="20" y="456"/>
                </a:moveTo>
                <a:cubicBezTo>
                  <a:pt x="26" y="461"/>
                  <a:pt x="31" y="465"/>
                  <a:pt x="37" y="470"/>
                </a:cubicBezTo>
                <a:cubicBezTo>
                  <a:pt x="49" y="479"/>
                  <a:pt x="61" y="488"/>
                  <a:pt x="73" y="497"/>
                </a:cubicBezTo>
                <a:cubicBezTo>
                  <a:pt x="91" y="509"/>
                  <a:pt x="91" y="509"/>
                  <a:pt x="91" y="509"/>
                </a:cubicBezTo>
                <a:cubicBezTo>
                  <a:pt x="97" y="514"/>
                  <a:pt x="103" y="518"/>
                  <a:pt x="110" y="522"/>
                </a:cubicBezTo>
                <a:cubicBezTo>
                  <a:pt x="128" y="534"/>
                  <a:pt x="128" y="534"/>
                  <a:pt x="128" y="534"/>
                </a:cubicBezTo>
                <a:cubicBezTo>
                  <a:pt x="134" y="538"/>
                  <a:pt x="141" y="542"/>
                  <a:pt x="147" y="546"/>
                </a:cubicBezTo>
                <a:cubicBezTo>
                  <a:pt x="153" y="550"/>
                  <a:pt x="160" y="554"/>
                  <a:pt x="166" y="558"/>
                </a:cubicBezTo>
                <a:cubicBezTo>
                  <a:pt x="175" y="563"/>
                  <a:pt x="175" y="563"/>
                  <a:pt x="175" y="563"/>
                </a:cubicBezTo>
                <a:cubicBezTo>
                  <a:pt x="185" y="569"/>
                  <a:pt x="185" y="569"/>
                  <a:pt x="185" y="569"/>
                </a:cubicBezTo>
                <a:cubicBezTo>
                  <a:pt x="204" y="580"/>
                  <a:pt x="204" y="580"/>
                  <a:pt x="204" y="580"/>
                </a:cubicBezTo>
                <a:cubicBezTo>
                  <a:pt x="208" y="581"/>
                  <a:pt x="211" y="583"/>
                  <a:pt x="214" y="585"/>
                </a:cubicBezTo>
                <a:cubicBezTo>
                  <a:pt x="224" y="590"/>
                  <a:pt x="224" y="590"/>
                  <a:pt x="224" y="590"/>
                </a:cubicBezTo>
                <a:cubicBezTo>
                  <a:pt x="236" y="596"/>
                  <a:pt x="248" y="602"/>
                  <a:pt x="260" y="608"/>
                </a:cubicBezTo>
                <a:cubicBezTo>
                  <a:pt x="266" y="602"/>
                  <a:pt x="274" y="597"/>
                  <a:pt x="283" y="597"/>
                </a:cubicBezTo>
                <a:cubicBezTo>
                  <a:pt x="285" y="586"/>
                  <a:pt x="288" y="575"/>
                  <a:pt x="290" y="564"/>
                </a:cubicBezTo>
                <a:cubicBezTo>
                  <a:pt x="293" y="550"/>
                  <a:pt x="297" y="536"/>
                  <a:pt x="300" y="522"/>
                </a:cubicBezTo>
                <a:cubicBezTo>
                  <a:pt x="302" y="515"/>
                  <a:pt x="304" y="508"/>
                  <a:pt x="306" y="501"/>
                </a:cubicBezTo>
                <a:cubicBezTo>
                  <a:pt x="313" y="481"/>
                  <a:pt x="313" y="481"/>
                  <a:pt x="313" y="481"/>
                </a:cubicBezTo>
                <a:cubicBezTo>
                  <a:pt x="317" y="467"/>
                  <a:pt x="322" y="453"/>
                  <a:pt x="327" y="440"/>
                </a:cubicBezTo>
                <a:cubicBezTo>
                  <a:pt x="335" y="420"/>
                  <a:pt x="335" y="420"/>
                  <a:pt x="335" y="420"/>
                </a:cubicBezTo>
                <a:cubicBezTo>
                  <a:pt x="338" y="413"/>
                  <a:pt x="341" y="406"/>
                  <a:pt x="344" y="400"/>
                </a:cubicBezTo>
                <a:cubicBezTo>
                  <a:pt x="349" y="389"/>
                  <a:pt x="353" y="378"/>
                  <a:pt x="358" y="368"/>
                </a:cubicBezTo>
                <a:cubicBezTo>
                  <a:pt x="352" y="362"/>
                  <a:pt x="349" y="353"/>
                  <a:pt x="349" y="344"/>
                </a:cubicBezTo>
                <a:cubicBezTo>
                  <a:pt x="349" y="340"/>
                  <a:pt x="349" y="337"/>
                  <a:pt x="350" y="334"/>
                </a:cubicBezTo>
                <a:cubicBezTo>
                  <a:pt x="347" y="331"/>
                  <a:pt x="343" y="328"/>
                  <a:pt x="339" y="326"/>
                </a:cubicBezTo>
                <a:cubicBezTo>
                  <a:pt x="334" y="323"/>
                  <a:pt x="329" y="319"/>
                  <a:pt x="324" y="316"/>
                </a:cubicBezTo>
                <a:cubicBezTo>
                  <a:pt x="313" y="309"/>
                  <a:pt x="303" y="303"/>
                  <a:pt x="293" y="297"/>
                </a:cubicBezTo>
                <a:cubicBezTo>
                  <a:pt x="283" y="291"/>
                  <a:pt x="273" y="285"/>
                  <a:pt x="263" y="279"/>
                </a:cubicBezTo>
                <a:cubicBezTo>
                  <a:pt x="261" y="278"/>
                  <a:pt x="259" y="277"/>
                  <a:pt x="257" y="276"/>
                </a:cubicBezTo>
                <a:cubicBezTo>
                  <a:pt x="251" y="283"/>
                  <a:pt x="242" y="287"/>
                  <a:pt x="232" y="287"/>
                </a:cubicBezTo>
                <a:cubicBezTo>
                  <a:pt x="225" y="287"/>
                  <a:pt x="219" y="286"/>
                  <a:pt x="214" y="283"/>
                </a:cubicBezTo>
                <a:cubicBezTo>
                  <a:pt x="199" y="294"/>
                  <a:pt x="185" y="306"/>
                  <a:pt x="170" y="316"/>
                </a:cubicBezTo>
                <a:cubicBezTo>
                  <a:pt x="156" y="326"/>
                  <a:pt x="141" y="335"/>
                  <a:pt x="127" y="344"/>
                </a:cubicBezTo>
                <a:cubicBezTo>
                  <a:pt x="113" y="352"/>
                  <a:pt x="100" y="360"/>
                  <a:pt x="87" y="366"/>
                </a:cubicBezTo>
                <a:cubicBezTo>
                  <a:pt x="80" y="370"/>
                  <a:pt x="74" y="373"/>
                  <a:pt x="69" y="376"/>
                </a:cubicBezTo>
                <a:cubicBezTo>
                  <a:pt x="63" y="379"/>
                  <a:pt x="57" y="381"/>
                  <a:pt x="52" y="383"/>
                </a:cubicBezTo>
                <a:cubicBezTo>
                  <a:pt x="41" y="388"/>
                  <a:pt x="32" y="392"/>
                  <a:pt x="24" y="395"/>
                </a:cubicBezTo>
                <a:cubicBezTo>
                  <a:pt x="9" y="401"/>
                  <a:pt x="0" y="404"/>
                  <a:pt x="0" y="404"/>
                </a:cubicBezTo>
                <a:cubicBezTo>
                  <a:pt x="0" y="417"/>
                  <a:pt x="1" y="430"/>
                  <a:pt x="2" y="442"/>
                </a:cubicBezTo>
                <a:cubicBezTo>
                  <a:pt x="8" y="447"/>
                  <a:pt x="14" y="451"/>
                  <a:pt x="20" y="456"/>
                </a:cubicBezTo>
                <a:close/>
                <a:moveTo>
                  <a:pt x="539" y="473"/>
                </a:moveTo>
                <a:cubicBezTo>
                  <a:pt x="544" y="470"/>
                  <a:pt x="549" y="469"/>
                  <a:pt x="554" y="469"/>
                </a:cubicBezTo>
                <a:cubicBezTo>
                  <a:pt x="567" y="469"/>
                  <a:pt x="579" y="476"/>
                  <a:pt x="585" y="487"/>
                </a:cubicBezTo>
                <a:cubicBezTo>
                  <a:pt x="592" y="485"/>
                  <a:pt x="599" y="484"/>
                  <a:pt x="605" y="482"/>
                </a:cubicBezTo>
                <a:cubicBezTo>
                  <a:pt x="615" y="480"/>
                  <a:pt x="625" y="478"/>
                  <a:pt x="634" y="477"/>
                </a:cubicBezTo>
                <a:cubicBezTo>
                  <a:pt x="643" y="475"/>
                  <a:pt x="652" y="474"/>
                  <a:pt x="661" y="472"/>
                </a:cubicBezTo>
                <a:cubicBezTo>
                  <a:pt x="669" y="471"/>
                  <a:pt x="678" y="470"/>
                  <a:pt x="686" y="469"/>
                </a:cubicBezTo>
                <a:cubicBezTo>
                  <a:pt x="694" y="468"/>
                  <a:pt x="702" y="467"/>
                  <a:pt x="710" y="467"/>
                </a:cubicBezTo>
                <a:cubicBezTo>
                  <a:pt x="717" y="466"/>
                  <a:pt x="724" y="465"/>
                  <a:pt x="731" y="465"/>
                </a:cubicBezTo>
                <a:cubicBezTo>
                  <a:pt x="736" y="465"/>
                  <a:pt x="742" y="465"/>
                  <a:pt x="747" y="465"/>
                </a:cubicBezTo>
                <a:cubicBezTo>
                  <a:pt x="747" y="458"/>
                  <a:pt x="749" y="451"/>
                  <a:pt x="752" y="446"/>
                </a:cubicBezTo>
                <a:cubicBezTo>
                  <a:pt x="751" y="445"/>
                  <a:pt x="750" y="444"/>
                  <a:pt x="749" y="443"/>
                </a:cubicBezTo>
                <a:cubicBezTo>
                  <a:pt x="738" y="435"/>
                  <a:pt x="738" y="435"/>
                  <a:pt x="738" y="435"/>
                </a:cubicBezTo>
                <a:cubicBezTo>
                  <a:pt x="728" y="427"/>
                  <a:pt x="728" y="427"/>
                  <a:pt x="728" y="427"/>
                </a:cubicBezTo>
                <a:cubicBezTo>
                  <a:pt x="707" y="410"/>
                  <a:pt x="707" y="410"/>
                  <a:pt x="707" y="410"/>
                </a:cubicBezTo>
                <a:cubicBezTo>
                  <a:pt x="704" y="407"/>
                  <a:pt x="700" y="404"/>
                  <a:pt x="697" y="401"/>
                </a:cubicBezTo>
                <a:cubicBezTo>
                  <a:pt x="687" y="392"/>
                  <a:pt x="687" y="392"/>
                  <a:pt x="687" y="392"/>
                </a:cubicBezTo>
                <a:cubicBezTo>
                  <a:pt x="667" y="373"/>
                  <a:pt x="667" y="373"/>
                  <a:pt x="667" y="373"/>
                </a:cubicBezTo>
                <a:cubicBezTo>
                  <a:pt x="661" y="367"/>
                  <a:pt x="655" y="361"/>
                  <a:pt x="649" y="354"/>
                </a:cubicBezTo>
                <a:cubicBezTo>
                  <a:pt x="630" y="334"/>
                  <a:pt x="630" y="334"/>
                  <a:pt x="630" y="334"/>
                </a:cubicBezTo>
                <a:cubicBezTo>
                  <a:pt x="626" y="329"/>
                  <a:pt x="626" y="329"/>
                  <a:pt x="626" y="329"/>
                </a:cubicBezTo>
                <a:cubicBezTo>
                  <a:pt x="621" y="324"/>
                  <a:pt x="621" y="324"/>
                  <a:pt x="621" y="324"/>
                </a:cubicBezTo>
                <a:cubicBezTo>
                  <a:pt x="613" y="314"/>
                  <a:pt x="613" y="314"/>
                  <a:pt x="613" y="314"/>
                </a:cubicBezTo>
                <a:cubicBezTo>
                  <a:pt x="596" y="293"/>
                  <a:pt x="596" y="293"/>
                  <a:pt x="596" y="293"/>
                </a:cubicBezTo>
                <a:cubicBezTo>
                  <a:pt x="593" y="289"/>
                  <a:pt x="590" y="286"/>
                  <a:pt x="587" y="282"/>
                </a:cubicBezTo>
                <a:cubicBezTo>
                  <a:pt x="579" y="271"/>
                  <a:pt x="579" y="271"/>
                  <a:pt x="579" y="271"/>
                </a:cubicBezTo>
                <a:cubicBezTo>
                  <a:pt x="574" y="264"/>
                  <a:pt x="569" y="257"/>
                  <a:pt x="563" y="249"/>
                </a:cubicBezTo>
                <a:cubicBezTo>
                  <a:pt x="558" y="242"/>
                  <a:pt x="554" y="234"/>
                  <a:pt x="549" y="227"/>
                </a:cubicBezTo>
                <a:cubicBezTo>
                  <a:pt x="534" y="204"/>
                  <a:pt x="534" y="204"/>
                  <a:pt x="534" y="204"/>
                </a:cubicBezTo>
                <a:cubicBezTo>
                  <a:pt x="531" y="198"/>
                  <a:pt x="528" y="192"/>
                  <a:pt x="525" y="186"/>
                </a:cubicBezTo>
                <a:cubicBezTo>
                  <a:pt x="522" y="187"/>
                  <a:pt x="519" y="187"/>
                  <a:pt x="516" y="187"/>
                </a:cubicBezTo>
                <a:cubicBezTo>
                  <a:pt x="510" y="187"/>
                  <a:pt x="505" y="186"/>
                  <a:pt x="501" y="184"/>
                </a:cubicBezTo>
                <a:cubicBezTo>
                  <a:pt x="499" y="186"/>
                  <a:pt x="497" y="188"/>
                  <a:pt x="495" y="191"/>
                </a:cubicBezTo>
                <a:cubicBezTo>
                  <a:pt x="486" y="202"/>
                  <a:pt x="478" y="213"/>
                  <a:pt x="470" y="225"/>
                </a:cubicBezTo>
                <a:cubicBezTo>
                  <a:pt x="466" y="231"/>
                  <a:pt x="462" y="237"/>
                  <a:pt x="458" y="242"/>
                </a:cubicBezTo>
                <a:cubicBezTo>
                  <a:pt x="456" y="245"/>
                  <a:pt x="453" y="248"/>
                  <a:pt x="452" y="251"/>
                </a:cubicBezTo>
                <a:cubicBezTo>
                  <a:pt x="446" y="260"/>
                  <a:pt x="446" y="260"/>
                  <a:pt x="446" y="260"/>
                </a:cubicBezTo>
                <a:cubicBezTo>
                  <a:pt x="423" y="296"/>
                  <a:pt x="423" y="296"/>
                  <a:pt x="423" y="296"/>
                </a:cubicBezTo>
                <a:cubicBezTo>
                  <a:pt x="419" y="304"/>
                  <a:pt x="414" y="313"/>
                  <a:pt x="409" y="321"/>
                </a:cubicBezTo>
                <a:cubicBezTo>
                  <a:pt x="415" y="327"/>
                  <a:pt x="418" y="335"/>
                  <a:pt x="418" y="344"/>
                </a:cubicBezTo>
                <a:cubicBezTo>
                  <a:pt x="418" y="348"/>
                  <a:pt x="417" y="352"/>
                  <a:pt x="416" y="356"/>
                </a:cubicBezTo>
                <a:cubicBezTo>
                  <a:pt x="420" y="359"/>
                  <a:pt x="424" y="362"/>
                  <a:pt x="428" y="365"/>
                </a:cubicBezTo>
                <a:cubicBezTo>
                  <a:pt x="436" y="371"/>
                  <a:pt x="436" y="371"/>
                  <a:pt x="436" y="371"/>
                </a:cubicBezTo>
                <a:cubicBezTo>
                  <a:pt x="438" y="373"/>
                  <a:pt x="440" y="375"/>
                  <a:pt x="443" y="377"/>
                </a:cubicBezTo>
                <a:cubicBezTo>
                  <a:pt x="448" y="382"/>
                  <a:pt x="453" y="386"/>
                  <a:pt x="457" y="390"/>
                </a:cubicBezTo>
                <a:cubicBezTo>
                  <a:pt x="462" y="395"/>
                  <a:pt x="467" y="399"/>
                  <a:pt x="472" y="403"/>
                </a:cubicBezTo>
                <a:cubicBezTo>
                  <a:pt x="477" y="407"/>
                  <a:pt x="482" y="412"/>
                  <a:pt x="486" y="416"/>
                </a:cubicBezTo>
                <a:cubicBezTo>
                  <a:pt x="495" y="425"/>
                  <a:pt x="504" y="434"/>
                  <a:pt x="512" y="443"/>
                </a:cubicBezTo>
                <a:cubicBezTo>
                  <a:pt x="514" y="445"/>
                  <a:pt x="517" y="448"/>
                  <a:pt x="519" y="450"/>
                </a:cubicBezTo>
                <a:cubicBezTo>
                  <a:pt x="521" y="452"/>
                  <a:pt x="523" y="454"/>
                  <a:pt x="525" y="457"/>
                </a:cubicBezTo>
                <a:cubicBezTo>
                  <a:pt x="529" y="461"/>
                  <a:pt x="533" y="466"/>
                  <a:pt x="537" y="470"/>
                </a:cubicBezTo>
                <a:cubicBezTo>
                  <a:pt x="538" y="471"/>
                  <a:pt x="538" y="472"/>
                  <a:pt x="539" y="473"/>
                </a:cubicBezTo>
                <a:close/>
                <a:moveTo>
                  <a:pt x="757" y="440"/>
                </a:moveTo>
                <a:cubicBezTo>
                  <a:pt x="763" y="434"/>
                  <a:pt x="772" y="430"/>
                  <a:pt x="781" y="430"/>
                </a:cubicBezTo>
                <a:cubicBezTo>
                  <a:pt x="788" y="430"/>
                  <a:pt x="793" y="432"/>
                  <a:pt x="798" y="435"/>
                </a:cubicBezTo>
                <a:cubicBezTo>
                  <a:pt x="800" y="423"/>
                  <a:pt x="800" y="412"/>
                  <a:pt x="800" y="400"/>
                </a:cubicBezTo>
                <a:cubicBezTo>
                  <a:pt x="800" y="256"/>
                  <a:pt x="724" y="130"/>
                  <a:pt x="610" y="60"/>
                </a:cubicBezTo>
                <a:cubicBezTo>
                  <a:pt x="603" y="68"/>
                  <a:pt x="595" y="75"/>
                  <a:pt x="587" y="83"/>
                </a:cubicBezTo>
                <a:cubicBezTo>
                  <a:pt x="579" y="91"/>
                  <a:pt x="572" y="99"/>
                  <a:pt x="564" y="107"/>
                </a:cubicBezTo>
                <a:cubicBezTo>
                  <a:pt x="543" y="131"/>
                  <a:pt x="543" y="131"/>
                  <a:pt x="543" y="131"/>
                </a:cubicBezTo>
                <a:cubicBezTo>
                  <a:pt x="548" y="137"/>
                  <a:pt x="551" y="144"/>
                  <a:pt x="551" y="153"/>
                </a:cubicBezTo>
                <a:cubicBezTo>
                  <a:pt x="551" y="162"/>
                  <a:pt x="547" y="171"/>
                  <a:pt x="541" y="177"/>
                </a:cubicBezTo>
                <a:cubicBezTo>
                  <a:pt x="551" y="194"/>
                  <a:pt x="551" y="194"/>
                  <a:pt x="551" y="194"/>
                </a:cubicBezTo>
                <a:cubicBezTo>
                  <a:pt x="566" y="216"/>
                  <a:pt x="566" y="216"/>
                  <a:pt x="566" y="216"/>
                </a:cubicBezTo>
                <a:cubicBezTo>
                  <a:pt x="570" y="223"/>
                  <a:pt x="575" y="231"/>
                  <a:pt x="580" y="238"/>
                </a:cubicBezTo>
                <a:cubicBezTo>
                  <a:pt x="585" y="245"/>
                  <a:pt x="590" y="252"/>
                  <a:pt x="596" y="259"/>
                </a:cubicBezTo>
                <a:cubicBezTo>
                  <a:pt x="603" y="270"/>
                  <a:pt x="603" y="270"/>
                  <a:pt x="603" y="270"/>
                </a:cubicBezTo>
                <a:cubicBezTo>
                  <a:pt x="606" y="274"/>
                  <a:pt x="608" y="277"/>
                  <a:pt x="611" y="281"/>
                </a:cubicBezTo>
                <a:cubicBezTo>
                  <a:pt x="628" y="302"/>
                  <a:pt x="628" y="302"/>
                  <a:pt x="628" y="302"/>
                </a:cubicBezTo>
                <a:cubicBezTo>
                  <a:pt x="636" y="312"/>
                  <a:pt x="636" y="312"/>
                  <a:pt x="636" y="312"/>
                </a:cubicBezTo>
                <a:cubicBezTo>
                  <a:pt x="640" y="317"/>
                  <a:pt x="640" y="317"/>
                  <a:pt x="640" y="317"/>
                </a:cubicBezTo>
                <a:cubicBezTo>
                  <a:pt x="644" y="322"/>
                  <a:pt x="644" y="322"/>
                  <a:pt x="644" y="322"/>
                </a:cubicBezTo>
                <a:cubicBezTo>
                  <a:pt x="661" y="342"/>
                  <a:pt x="661" y="342"/>
                  <a:pt x="661" y="342"/>
                </a:cubicBezTo>
                <a:cubicBezTo>
                  <a:pt x="667" y="349"/>
                  <a:pt x="673" y="356"/>
                  <a:pt x="679" y="362"/>
                </a:cubicBezTo>
                <a:cubicBezTo>
                  <a:pt x="697" y="381"/>
                  <a:pt x="697" y="381"/>
                  <a:pt x="697" y="381"/>
                </a:cubicBezTo>
                <a:cubicBezTo>
                  <a:pt x="706" y="391"/>
                  <a:pt x="706" y="391"/>
                  <a:pt x="706" y="391"/>
                </a:cubicBezTo>
                <a:cubicBezTo>
                  <a:pt x="709" y="394"/>
                  <a:pt x="712" y="397"/>
                  <a:pt x="716" y="401"/>
                </a:cubicBezTo>
                <a:cubicBezTo>
                  <a:pt x="735" y="419"/>
                  <a:pt x="735" y="419"/>
                  <a:pt x="735" y="419"/>
                </a:cubicBezTo>
                <a:cubicBezTo>
                  <a:pt x="744" y="429"/>
                  <a:pt x="744" y="429"/>
                  <a:pt x="744" y="429"/>
                </a:cubicBezTo>
                <a:cubicBezTo>
                  <a:pt x="754" y="438"/>
                  <a:pt x="754" y="438"/>
                  <a:pt x="754" y="438"/>
                </a:cubicBezTo>
                <a:cubicBezTo>
                  <a:pt x="755" y="439"/>
                  <a:pt x="756" y="439"/>
                  <a:pt x="757" y="440"/>
                </a:cubicBezTo>
                <a:close/>
                <a:moveTo>
                  <a:pt x="167" y="725"/>
                </a:moveTo>
                <a:cubicBezTo>
                  <a:pt x="199" y="748"/>
                  <a:pt x="234" y="766"/>
                  <a:pt x="271" y="779"/>
                </a:cubicBezTo>
                <a:cubicBezTo>
                  <a:pt x="270" y="764"/>
                  <a:pt x="270" y="750"/>
                  <a:pt x="270" y="736"/>
                </a:cubicBezTo>
                <a:cubicBezTo>
                  <a:pt x="271" y="714"/>
                  <a:pt x="271" y="714"/>
                  <a:pt x="271" y="714"/>
                </a:cubicBezTo>
                <a:cubicBezTo>
                  <a:pt x="271" y="703"/>
                  <a:pt x="271" y="703"/>
                  <a:pt x="271" y="703"/>
                </a:cubicBezTo>
                <a:cubicBezTo>
                  <a:pt x="272" y="693"/>
                  <a:pt x="272" y="693"/>
                  <a:pt x="272" y="693"/>
                </a:cubicBezTo>
                <a:cubicBezTo>
                  <a:pt x="273" y="671"/>
                  <a:pt x="273" y="671"/>
                  <a:pt x="273" y="671"/>
                </a:cubicBezTo>
                <a:cubicBezTo>
                  <a:pt x="273" y="669"/>
                  <a:pt x="274" y="667"/>
                  <a:pt x="274" y="665"/>
                </a:cubicBezTo>
                <a:cubicBezTo>
                  <a:pt x="269" y="663"/>
                  <a:pt x="265" y="660"/>
                  <a:pt x="261" y="657"/>
                </a:cubicBezTo>
                <a:cubicBezTo>
                  <a:pt x="259" y="658"/>
                  <a:pt x="257" y="660"/>
                  <a:pt x="254" y="661"/>
                </a:cubicBezTo>
                <a:cubicBezTo>
                  <a:pt x="248" y="666"/>
                  <a:pt x="242" y="670"/>
                  <a:pt x="236" y="675"/>
                </a:cubicBezTo>
                <a:cubicBezTo>
                  <a:pt x="232" y="677"/>
                  <a:pt x="230" y="679"/>
                  <a:pt x="227" y="681"/>
                </a:cubicBezTo>
                <a:cubicBezTo>
                  <a:pt x="224" y="683"/>
                  <a:pt x="221" y="685"/>
                  <a:pt x="219" y="687"/>
                </a:cubicBezTo>
                <a:cubicBezTo>
                  <a:pt x="213" y="691"/>
                  <a:pt x="208" y="694"/>
                  <a:pt x="204" y="698"/>
                </a:cubicBezTo>
                <a:cubicBezTo>
                  <a:pt x="201" y="699"/>
                  <a:pt x="199" y="701"/>
                  <a:pt x="197" y="703"/>
                </a:cubicBezTo>
                <a:cubicBezTo>
                  <a:pt x="195" y="704"/>
                  <a:pt x="193" y="706"/>
                  <a:pt x="191" y="707"/>
                </a:cubicBezTo>
                <a:cubicBezTo>
                  <a:pt x="177" y="718"/>
                  <a:pt x="168" y="725"/>
                  <a:pt x="168" y="725"/>
                </a:cubicBezTo>
                <a:cubicBezTo>
                  <a:pt x="168" y="724"/>
                  <a:pt x="176" y="717"/>
                  <a:pt x="188" y="704"/>
                </a:cubicBezTo>
                <a:cubicBezTo>
                  <a:pt x="195" y="697"/>
                  <a:pt x="203" y="689"/>
                  <a:pt x="213" y="680"/>
                </a:cubicBezTo>
                <a:cubicBezTo>
                  <a:pt x="223" y="671"/>
                  <a:pt x="235" y="662"/>
                  <a:pt x="247" y="651"/>
                </a:cubicBezTo>
                <a:cubicBezTo>
                  <a:pt x="249" y="649"/>
                  <a:pt x="251" y="648"/>
                  <a:pt x="253" y="646"/>
                </a:cubicBezTo>
                <a:cubicBezTo>
                  <a:pt x="251" y="642"/>
                  <a:pt x="250" y="637"/>
                  <a:pt x="250" y="632"/>
                </a:cubicBezTo>
                <a:cubicBezTo>
                  <a:pt x="250" y="630"/>
                  <a:pt x="250" y="629"/>
                  <a:pt x="251" y="627"/>
                </a:cubicBezTo>
                <a:cubicBezTo>
                  <a:pt x="238" y="622"/>
                  <a:pt x="226" y="615"/>
                  <a:pt x="214" y="609"/>
                </a:cubicBezTo>
                <a:cubicBezTo>
                  <a:pt x="204" y="603"/>
                  <a:pt x="204" y="603"/>
                  <a:pt x="204" y="603"/>
                </a:cubicBezTo>
                <a:cubicBezTo>
                  <a:pt x="201" y="601"/>
                  <a:pt x="198" y="599"/>
                  <a:pt x="194" y="597"/>
                </a:cubicBezTo>
                <a:cubicBezTo>
                  <a:pt x="175" y="586"/>
                  <a:pt x="175" y="586"/>
                  <a:pt x="175" y="586"/>
                </a:cubicBezTo>
                <a:cubicBezTo>
                  <a:pt x="165" y="580"/>
                  <a:pt x="165" y="580"/>
                  <a:pt x="165" y="580"/>
                </a:cubicBezTo>
                <a:cubicBezTo>
                  <a:pt x="156" y="574"/>
                  <a:pt x="156" y="574"/>
                  <a:pt x="156" y="574"/>
                </a:cubicBezTo>
                <a:cubicBezTo>
                  <a:pt x="150" y="569"/>
                  <a:pt x="143" y="565"/>
                  <a:pt x="137" y="561"/>
                </a:cubicBezTo>
                <a:cubicBezTo>
                  <a:pt x="131" y="557"/>
                  <a:pt x="125" y="552"/>
                  <a:pt x="119" y="548"/>
                </a:cubicBezTo>
                <a:cubicBezTo>
                  <a:pt x="101" y="534"/>
                  <a:pt x="101" y="534"/>
                  <a:pt x="101" y="534"/>
                </a:cubicBezTo>
                <a:cubicBezTo>
                  <a:pt x="95" y="530"/>
                  <a:pt x="89" y="525"/>
                  <a:pt x="83" y="520"/>
                </a:cubicBezTo>
                <a:cubicBezTo>
                  <a:pt x="66" y="505"/>
                  <a:pt x="66" y="505"/>
                  <a:pt x="66" y="505"/>
                </a:cubicBezTo>
                <a:cubicBezTo>
                  <a:pt x="60" y="501"/>
                  <a:pt x="55" y="495"/>
                  <a:pt x="49" y="490"/>
                </a:cubicBezTo>
                <a:cubicBezTo>
                  <a:pt x="44" y="485"/>
                  <a:pt x="38" y="480"/>
                  <a:pt x="33" y="475"/>
                </a:cubicBezTo>
                <a:cubicBezTo>
                  <a:pt x="23" y="464"/>
                  <a:pt x="12" y="453"/>
                  <a:pt x="2" y="442"/>
                </a:cubicBezTo>
                <a:cubicBezTo>
                  <a:pt x="14" y="559"/>
                  <a:pt x="77" y="661"/>
                  <a:pt x="167" y="725"/>
                </a:cubicBezTo>
                <a:close/>
                <a:moveTo>
                  <a:pt x="60" y="189"/>
                </a:moveTo>
                <a:cubicBezTo>
                  <a:pt x="22" y="250"/>
                  <a:pt x="0" y="322"/>
                  <a:pt x="0" y="400"/>
                </a:cubicBezTo>
                <a:cubicBezTo>
                  <a:pt x="0" y="402"/>
                  <a:pt x="0" y="403"/>
                  <a:pt x="0" y="404"/>
                </a:cubicBezTo>
                <a:cubicBezTo>
                  <a:pt x="0" y="404"/>
                  <a:pt x="8" y="399"/>
                  <a:pt x="22" y="391"/>
                </a:cubicBezTo>
                <a:cubicBezTo>
                  <a:pt x="29" y="387"/>
                  <a:pt x="38" y="381"/>
                  <a:pt x="47" y="375"/>
                </a:cubicBezTo>
                <a:cubicBezTo>
                  <a:pt x="57" y="369"/>
                  <a:pt x="68" y="362"/>
                  <a:pt x="80" y="354"/>
                </a:cubicBezTo>
                <a:cubicBezTo>
                  <a:pt x="83" y="352"/>
                  <a:pt x="86" y="350"/>
                  <a:pt x="89" y="348"/>
                </a:cubicBezTo>
                <a:cubicBezTo>
                  <a:pt x="92" y="346"/>
                  <a:pt x="95" y="344"/>
                  <a:pt x="98" y="342"/>
                </a:cubicBezTo>
                <a:cubicBezTo>
                  <a:pt x="104" y="338"/>
                  <a:pt x="110" y="333"/>
                  <a:pt x="117" y="329"/>
                </a:cubicBezTo>
                <a:cubicBezTo>
                  <a:pt x="124" y="324"/>
                  <a:pt x="130" y="319"/>
                  <a:pt x="137" y="314"/>
                </a:cubicBezTo>
                <a:cubicBezTo>
                  <a:pt x="144" y="309"/>
                  <a:pt x="151" y="304"/>
                  <a:pt x="157" y="299"/>
                </a:cubicBezTo>
                <a:cubicBezTo>
                  <a:pt x="164" y="293"/>
                  <a:pt x="172" y="288"/>
                  <a:pt x="178" y="282"/>
                </a:cubicBezTo>
                <a:cubicBezTo>
                  <a:pt x="185" y="276"/>
                  <a:pt x="192" y="271"/>
                  <a:pt x="199" y="265"/>
                </a:cubicBezTo>
                <a:cubicBezTo>
                  <a:pt x="198" y="261"/>
                  <a:pt x="197" y="257"/>
                  <a:pt x="197" y="253"/>
                </a:cubicBezTo>
                <a:cubicBezTo>
                  <a:pt x="197" y="250"/>
                  <a:pt x="197" y="248"/>
                  <a:pt x="198" y="245"/>
                </a:cubicBezTo>
                <a:cubicBezTo>
                  <a:pt x="191" y="242"/>
                  <a:pt x="185" y="239"/>
                  <a:pt x="178" y="236"/>
                </a:cubicBezTo>
                <a:cubicBezTo>
                  <a:pt x="161" y="229"/>
                  <a:pt x="145" y="221"/>
                  <a:pt x="131" y="216"/>
                </a:cubicBezTo>
                <a:cubicBezTo>
                  <a:pt x="124" y="213"/>
                  <a:pt x="117" y="210"/>
                  <a:pt x="111" y="207"/>
                </a:cubicBezTo>
                <a:cubicBezTo>
                  <a:pt x="104" y="205"/>
                  <a:pt x="99" y="203"/>
                  <a:pt x="93" y="201"/>
                </a:cubicBezTo>
                <a:cubicBezTo>
                  <a:pt x="74" y="194"/>
                  <a:pt x="62" y="189"/>
                  <a:pt x="60" y="189"/>
                </a:cubicBezTo>
                <a:cubicBezTo>
                  <a:pt x="62" y="189"/>
                  <a:pt x="74" y="192"/>
                  <a:pt x="95" y="197"/>
                </a:cubicBezTo>
                <a:cubicBezTo>
                  <a:pt x="106" y="199"/>
                  <a:pt x="119" y="203"/>
                  <a:pt x="134" y="207"/>
                </a:cubicBezTo>
                <a:cubicBezTo>
                  <a:pt x="141" y="209"/>
                  <a:pt x="149" y="212"/>
                  <a:pt x="157" y="215"/>
                </a:cubicBezTo>
                <a:cubicBezTo>
                  <a:pt x="166" y="218"/>
                  <a:pt x="174" y="221"/>
                  <a:pt x="184" y="224"/>
                </a:cubicBezTo>
                <a:cubicBezTo>
                  <a:pt x="190" y="226"/>
                  <a:pt x="197" y="229"/>
                  <a:pt x="204" y="232"/>
                </a:cubicBezTo>
                <a:cubicBezTo>
                  <a:pt x="210" y="223"/>
                  <a:pt x="220" y="218"/>
                  <a:pt x="232" y="218"/>
                </a:cubicBezTo>
                <a:cubicBezTo>
                  <a:pt x="237" y="218"/>
                  <a:pt x="243" y="219"/>
                  <a:pt x="248" y="222"/>
                </a:cubicBezTo>
                <a:cubicBezTo>
                  <a:pt x="251" y="219"/>
                  <a:pt x="251" y="219"/>
                  <a:pt x="251" y="219"/>
                </a:cubicBezTo>
                <a:cubicBezTo>
                  <a:pt x="255" y="216"/>
                  <a:pt x="258" y="212"/>
                  <a:pt x="261" y="209"/>
                </a:cubicBezTo>
                <a:cubicBezTo>
                  <a:pt x="268" y="202"/>
                  <a:pt x="275" y="196"/>
                  <a:pt x="281" y="190"/>
                </a:cubicBezTo>
                <a:cubicBezTo>
                  <a:pt x="288" y="183"/>
                  <a:pt x="294" y="176"/>
                  <a:pt x="300" y="170"/>
                </a:cubicBezTo>
                <a:cubicBezTo>
                  <a:pt x="303" y="167"/>
                  <a:pt x="306" y="164"/>
                  <a:pt x="309" y="160"/>
                </a:cubicBezTo>
                <a:cubicBezTo>
                  <a:pt x="312" y="157"/>
                  <a:pt x="315" y="154"/>
                  <a:pt x="318" y="150"/>
                </a:cubicBezTo>
                <a:cubicBezTo>
                  <a:pt x="324" y="144"/>
                  <a:pt x="330" y="138"/>
                  <a:pt x="336" y="131"/>
                </a:cubicBezTo>
                <a:cubicBezTo>
                  <a:pt x="341" y="125"/>
                  <a:pt x="346" y="119"/>
                  <a:pt x="351" y="112"/>
                </a:cubicBezTo>
                <a:cubicBezTo>
                  <a:pt x="354" y="109"/>
                  <a:pt x="357" y="106"/>
                  <a:pt x="359" y="103"/>
                </a:cubicBezTo>
                <a:cubicBezTo>
                  <a:pt x="360" y="102"/>
                  <a:pt x="362" y="100"/>
                  <a:pt x="363" y="99"/>
                </a:cubicBezTo>
                <a:cubicBezTo>
                  <a:pt x="364" y="97"/>
                  <a:pt x="365" y="96"/>
                  <a:pt x="366" y="94"/>
                </a:cubicBezTo>
                <a:cubicBezTo>
                  <a:pt x="371" y="89"/>
                  <a:pt x="376" y="83"/>
                  <a:pt x="380" y="77"/>
                </a:cubicBezTo>
                <a:cubicBezTo>
                  <a:pt x="389" y="66"/>
                  <a:pt x="396" y="56"/>
                  <a:pt x="403" y="47"/>
                </a:cubicBezTo>
                <a:cubicBezTo>
                  <a:pt x="407" y="42"/>
                  <a:pt x="410" y="38"/>
                  <a:pt x="413" y="34"/>
                </a:cubicBezTo>
                <a:cubicBezTo>
                  <a:pt x="416" y="30"/>
                  <a:pt x="418" y="26"/>
                  <a:pt x="421" y="23"/>
                </a:cubicBezTo>
                <a:cubicBezTo>
                  <a:pt x="425" y="16"/>
                  <a:pt x="429" y="11"/>
                  <a:pt x="432" y="7"/>
                </a:cubicBezTo>
                <a:cubicBezTo>
                  <a:pt x="435" y="4"/>
                  <a:pt x="436" y="2"/>
                  <a:pt x="436" y="2"/>
                </a:cubicBezTo>
                <a:cubicBezTo>
                  <a:pt x="424" y="1"/>
                  <a:pt x="412" y="0"/>
                  <a:pt x="400" y="0"/>
                </a:cubicBezTo>
                <a:cubicBezTo>
                  <a:pt x="257" y="0"/>
                  <a:pt x="131" y="75"/>
                  <a:pt x="60" y="189"/>
                </a:cubicBezTo>
                <a:close/>
                <a:moveTo>
                  <a:pt x="648" y="714"/>
                </a:moveTo>
                <a:cubicBezTo>
                  <a:pt x="633" y="714"/>
                  <a:pt x="618" y="714"/>
                  <a:pt x="603" y="714"/>
                </a:cubicBezTo>
                <a:cubicBezTo>
                  <a:pt x="596" y="714"/>
                  <a:pt x="588" y="713"/>
                  <a:pt x="581" y="713"/>
                </a:cubicBezTo>
                <a:cubicBezTo>
                  <a:pt x="558" y="712"/>
                  <a:pt x="558" y="712"/>
                  <a:pt x="558" y="712"/>
                </a:cubicBezTo>
                <a:cubicBezTo>
                  <a:pt x="551" y="712"/>
                  <a:pt x="543" y="710"/>
                  <a:pt x="536" y="710"/>
                </a:cubicBezTo>
                <a:cubicBezTo>
                  <a:pt x="513" y="707"/>
                  <a:pt x="513" y="707"/>
                  <a:pt x="513" y="707"/>
                </a:cubicBezTo>
                <a:cubicBezTo>
                  <a:pt x="506" y="706"/>
                  <a:pt x="499" y="705"/>
                  <a:pt x="491" y="704"/>
                </a:cubicBezTo>
                <a:cubicBezTo>
                  <a:pt x="469" y="700"/>
                  <a:pt x="469" y="700"/>
                  <a:pt x="469" y="700"/>
                </a:cubicBezTo>
                <a:cubicBezTo>
                  <a:pt x="458" y="698"/>
                  <a:pt x="458" y="698"/>
                  <a:pt x="458" y="698"/>
                </a:cubicBezTo>
                <a:cubicBezTo>
                  <a:pt x="447" y="695"/>
                  <a:pt x="447" y="695"/>
                  <a:pt x="447" y="695"/>
                </a:cubicBezTo>
                <a:cubicBezTo>
                  <a:pt x="439" y="694"/>
                  <a:pt x="432" y="692"/>
                  <a:pt x="425" y="690"/>
                </a:cubicBezTo>
                <a:cubicBezTo>
                  <a:pt x="414" y="688"/>
                  <a:pt x="414" y="688"/>
                  <a:pt x="414" y="688"/>
                </a:cubicBezTo>
                <a:cubicBezTo>
                  <a:pt x="410" y="687"/>
                  <a:pt x="406" y="686"/>
                  <a:pt x="403" y="685"/>
                </a:cubicBezTo>
                <a:cubicBezTo>
                  <a:pt x="381" y="678"/>
                  <a:pt x="381" y="678"/>
                  <a:pt x="381" y="678"/>
                </a:cubicBezTo>
                <a:cubicBezTo>
                  <a:pt x="366" y="675"/>
                  <a:pt x="352" y="669"/>
                  <a:pt x="338" y="664"/>
                </a:cubicBezTo>
                <a:cubicBezTo>
                  <a:pt x="329" y="661"/>
                  <a:pt x="320" y="658"/>
                  <a:pt x="311" y="654"/>
                </a:cubicBezTo>
                <a:cubicBezTo>
                  <a:pt x="305" y="661"/>
                  <a:pt x="296" y="666"/>
                  <a:pt x="286" y="666"/>
                </a:cubicBezTo>
                <a:cubicBezTo>
                  <a:pt x="284" y="675"/>
                  <a:pt x="283" y="685"/>
                  <a:pt x="281" y="694"/>
                </a:cubicBezTo>
                <a:cubicBezTo>
                  <a:pt x="280" y="704"/>
                  <a:pt x="280" y="704"/>
                  <a:pt x="280" y="704"/>
                </a:cubicBezTo>
                <a:cubicBezTo>
                  <a:pt x="278" y="715"/>
                  <a:pt x="278" y="715"/>
                  <a:pt x="278" y="715"/>
                </a:cubicBezTo>
                <a:cubicBezTo>
                  <a:pt x="275" y="736"/>
                  <a:pt x="275" y="736"/>
                  <a:pt x="275" y="736"/>
                </a:cubicBezTo>
                <a:cubicBezTo>
                  <a:pt x="274" y="750"/>
                  <a:pt x="273" y="764"/>
                  <a:pt x="271" y="779"/>
                </a:cubicBezTo>
                <a:cubicBezTo>
                  <a:pt x="311" y="793"/>
                  <a:pt x="355" y="800"/>
                  <a:pt x="400" y="800"/>
                </a:cubicBezTo>
                <a:cubicBezTo>
                  <a:pt x="494" y="800"/>
                  <a:pt x="580" y="768"/>
                  <a:pt x="648" y="714"/>
                </a:cubicBezTo>
                <a:close/>
                <a:moveTo>
                  <a:pt x="648" y="714"/>
                </a:moveTo>
                <a:cubicBezTo>
                  <a:pt x="658" y="706"/>
                  <a:pt x="668" y="697"/>
                  <a:pt x="677" y="689"/>
                </a:cubicBezTo>
                <a:cubicBezTo>
                  <a:pt x="730" y="638"/>
                  <a:pt x="769" y="572"/>
                  <a:pt x="788" y="499"/>
                </a:cubicBezTo>
                <a:cubicBezTo>
                  <a:pt x="786" y="499"/>
                  <a:pt x="784" y="500"/>
                  <a:pt x="781" y="500"/>
                </a:cubicBezTo>
                <a:cubicBezTo>
                  <a:pt x="764" y="500"/>
                  <a:pt x="750" y="487"/>
                  <a:pt x="747" y="471"/>
                </a:cubicBezTo>
                <a:cubicBezTo>
                  <a:pt x="742" y="471"/>
                  <a:pt x="737" y="472"/>
                  <a:pt x="731" y="473"/>
                </a:cubicBezTo>
                <a:cubicBezTo>
                  <a:pt x="725" y="473"/>
                  <a:pt x="718" y="475"/>
                  <a:pt x="711" y="476"/>
                </a:cubicBezTo>
                <a:cubicBezTo>
                  <a:pt x="703" y="478"/>
                  <a:pt x="696" y="479"/>
                  <a:pt x="688" y="480"/>
                </a:cubicBezTo>
                <a:cubicBezTo>
                  <a:pt x="680" y="482"/>
                  <a:pt x="671" y="483"/>
                  <a:pt x="663" y="485"/>
                </a:cubicBezTo>
                <a:cubicBezTo>
                  <a:pt x="655" y="487"/>
                  <a:pt x="646" y="489"/>
                  <a:pt x="637" y="491"/>
                </a:cubicBezTo>
                <a:cubicBezTo>
                  <a:pt x="628" y="493"/>
                  <a:pt x="618" y="495"/>
                  <a:pt x="609" y="498"/>
                </a:cubicBezTo>
                <a:cubicBezTo>
                  <a:pt x="603" y="500"/>
                  <a:pt x="596" y="502"/>
                  <a:pt x="589" y="504"/>
                </a:cubicBezTo>
                <a:cubicBezTo>
                  <a:pt x="589" y="504"/>
                  <a:pt x="589" y="504"/>
                  <a:pt x="589" y="504"/>
                </a:cubicBezTo>
                <a:cubicBezTo>
                  <a:pt x="589" y="512"/>
                  <a:pt x="586" y="520"/>
                  <a:pt x="582" y="526"/>
                </a:cubicBezTo>
                <a:cubicBezTo>
                  <a:pt x="595" y="542"/>
                  <a:pt x="606" y="560"/>
                  <a:pt x="616" y="576"/>
                </a:cubicBezTo>
                <a:cubicBezTo>
                  <a:pt x="619" y="580"/>
                  <a:pt x="622" y="584"/>
                  <a:pt x="624" y="588"/>
                </a:cubicBezTo>
                <a:cubicBezTo>
                  <a:pt x="627" y="591"/>
                  <a:pt x="629" y="595"/>
                  <a:pt x="631" y="599"/>
                </a:cubicBezTo>
                <a:cubicBezTo>
                  <a:pt x="635" y="607"/>
                  <a:pt x="639" y="614"/>
                  <a:pt x="643" y="621"/>
                </a:cubicBezTo>
                <a:cubicBezTo>
                  <a:pt x="647" y="628"/>
                  <a:pt x="651" y="634"/>
                  <a:pt x="654" y="640"/>
                </a:cubicBezTo>
                <a:cubicBezTo>
                  <a:pt x="657" y="646"/>
                  <a:pt x="659" y="652"/>
                  <a:pt x="662" y="657"/>
                </a:cubicBezTo>
                <a:cubicBezTo>
                  <a:pt x="667" y="667"/>
                  <a:pt x="671" y="675"/>
                  <a:pt x="673" y="680"/>
                </a:cubicBezTo>
                <a:cubicBezTo>
                  <a:pt x="675" y="685"/>
                  <a:pt x="677" y="688"/>
                  <a:pt x="677" y="688"/>
                </a:cubicBezTo>
                <a:cubicBezTo>
                  <a:pt x="677" y="688"/>
                  <a:pt x="675" y="685"/>
                  <a:pt x="672" y="681"/>
                </a:cubicBezTo>
                <a:cubicBezTo>
                  <a:pt x="669" y="676"/>
                  <a:pt x="664" y="668"/>
                  <a:pt x="658" y="659"/>
                </a:cubicBezTo>
                <a:cubicBezTo>
                  <a:pt x="655" y="654"/>
                  <a:pt x="652" y="649"/>
                  <a:pt x="649" y="643"/>
                </a:cubicBezTo>
                <a:cubicBezTo>
                  <a:pt x="645" y="637"/>
                  <a:pt x="641" y="631"/>
                  <a:pt x="636" y="625"/>
                </a:cubicBezTo>
                <a:cubicBezTo>
                  <a:pt x="632" y="619"/>
                  <a:pt x="627" y="612"/>
                  <a:pt x="622" y="605"/>
                </a:cubicBezTo>
                <a:cubicBezTo>
                  <a:pt x="620" y="601"/>
                  <a:pt x="618" y="597"/>
                  <a:pt x="615" y="594"/>
                </a:cubicBezTo>
                <a:cubicBezTo>
                  <a:pt x="612" y="590"/>
                  <a:pt x="609" y="586"/>
                  <a:pt x="606" y="583"/>
                </a:cubicBezTo>
                <a:cubicBezTo>
                  <a:pt x="601" y="575"/>
                  <a:pt x="595" y="567"/>
                  <a:pt x="589" y="559"/>
                </a:cubicBezTo>
                <a:cubicBezTo>
                  <a:pt x="586" y="555"/>
                  <a:pt x="582" y="551"/>
                  <a:pt x="579" y="547"/>
                </a:cubicBezTo>
                <a:cubicBezTo>
                  <a:pt x="576" y="543"/>
                  <a:pt x="573" y="539"/>
                  <a:pt x="569" y="535"/>
                </a:cubicBezTo>
                <a:cubicBezTo>
                  <a:pt x="565" y="537"/>
                  <a:pt x="560" y="539"/>
                  <a:pt x="554" y="539"/>
                </a:cubicBezTo>
                <a:cubicBezTo>
                  <a:pt x="542" y="539"/>
                  <a:pt x="532" y="533"/>
                  <a:pt x="526" y="523"/>
                </a:cubicBezTo>
                <a:cubicBezTo>
                  <a:pt x="524" y="524"/>
                  <a:pt x="523" y="524"/>
                  <a:pt x="521" y="525"/>
                </a:cubicBezTo>
                <a:cubicBezTo>
                  <a:pt x="511" y="529"/>
                  <a:pt x="501" y="532"/>
                  <a:pt x="491" y="536"/>
                </a:cubicBezTo>
                <a:cubicBezTo>
                  <a:pt x="481" y="540"/>
                  <a:pt x="472" y="544"/>
                  <a:pt x="462" y="548"/>
                </a:cubicBezTo>
                <a:cubicBezTo>
                  <a:pt x="452" y="552"/>
                  <a:pt x="442" y="557"/>
                  <a:pt x="432" y="561"/>
                </a:cubicBezTo>
                <a:cubicBezTo>
                  <a:pt x="427" y="563"/>
                  <a:pt x="422" y="565"/>
                  <a:pt x="418" y="567"/>
                </a:cubicBezTo>
                <a:cubicBezTo>
                  <a:pt x="413" y="570"/>
                  <a:pt x="408" y="572"/>
                  <a:pt x="403" y="574"/>
                </a:cubicBezTo>
                <a:cubicBezTo>
                  <a:pt x="394" y="579"/>
                  <a:pt x="384" y="584"/>
                  <a:pt x="375" y="589"/>
                </a:cubicBezTo>
                <a:cubicBezTo>
                  <a:pt x="366" y="594"/>
                  <a:pt x="357" y="598"/>
                  <a:pt x="348" y="603"/>
                </a:cubicBezTo>
                <a:cubicBezTo>
                  <a:pt x="340" y="608"/>
                  <a:pt x="331" y="613"/>
                  <a:pt x="323" y="618"/>
                </a:cubicBezTo>
                <a:cubicBezTo>
                  <a:pt x="321" y="619"/>
                  <a:pt x="320" y="620"/>
                  <a:pt x="318" y="621"/>
                </a:cubicBezTo>
                <a:cubicBezTo>
                  <a:pt x="319" y="624"/>
                  <a:pt x="320" y="628"/>
                  <a:pt x="320" y="632"/>
                </a:cubicBezTo>
                <a:cubicBezTo>
                  <a:pt x="320" y="632"/>
                  <a:pt x="320" y="633"/>
                  <a:pt x="320" y="634"/>
                </a:cubicBezTo>
                <a:cubicBezTo>
                  <a:pt x="328" y="638"/>
                  <a:pt x="337" y="641"/>
                  <a:pt x="346" y="644"/>
                </a:cubicBezTo>
                <a:cubicBezTo>
                  <a:pt x="366" y="652"/>
                  <a:pt x="366" y="652"/>
                  <a:pt x="366" y="652"/>
                </a:cubicBezTo>
                <a:cubicBezTo>
                  <a:pt x="373" y="654"/>
                  <a:pt x="380" y="657"/>
                  <a:pt x="387" y="659"/>
                </a:cubicBezTo>
                <a:cubicBezTo>
                  <a:pt x="408" y="666"/>
                  <a:pt x="408" y="666"/>
                  <a:pt x="408" y="666"/>
                </a:cubicBezTo>
                <a:cubicBezTo>
                  <a:pt x="412" y="667"/>
                  <a:pt x="415" y="668"/>
                  <a:pt x="419" y="669"/>
                </a:cubicBezTo>
                <a:cubicBezTo>
                  <a:pt x="429" y="672"/>
                  <a:pt x="429" y="672"/>
                  <a:pt x="429" y="672"/>
                </a:cubicBezTo>
                <a:cubicBezTo>
                  <a:pt x="437" y="674"/>
                  <a:pt x="444" y="676"/>
                  <a:pt x="451" y="678"/>
                </a:cubicBezTo>
                <a:cubicBezTo>
                  <a:pt x="462" y="681"/>
                  <a:pt x="462" y="681"/>
                  <a:pt x="462" y="681"/>
                </a:cubicBezTo>
                <a:cubicBezTo>
                  <a:pt x="472" y="684"/>
                  <a:pt x="472" y="684"/>
                  <a:pt x="472" y="684"/>
                </a:cubicBezTo>
                <a:cubicBezTo>
                  <a:pt x="494" y="689"/>
                  <a:pt x="494" y="689"/>
                  <a:pt x="494" y="689"/>
                </a:cubicBezTo>
                <a:cubicBezTo>
                  <a:pt x="501" y="690"/>
                  <a:pt x="508" y="692"/>
                  <a:pt x="516" y="693"/>
                </a:cubicBezTo>
                <a:cubicBezTo>
                  <a:pt x="530" y="696"/>
                  <a:pt x="545" y="699"/>
                  <a:pt x="560" y="702"/>
                </a:cubicBezTo>
                <a:cubicBezTo>
                  <a:pt x="604" y="708"/>
                  <a:pt x="604" y="708"/>
                  <a:pt x="604" y="708"/>
                </a:cubicBezTo>
                <a:cubicBezTo>
                  <a:pt x="619" y="710"/>
                  <a:pt x="633" y="712"/>
                  <a:pt x="648" y="714"/>
                </a:cubicBezTo>
                <a:cubicBezTo>
                  <a:pt x="648" y="704"/>
                  <a:pt x="648" y="704"/>
                  <a:pt x="648" y="704"/>
                </a:cubicBezTo>
                <a:cubicBezTo>
                  <a:pt x="648" y="714"/>
                  <a:pt x="648" y="714"/>
                  <a:pt x="648" y="7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endParaRPr>
          </a:p>
        </p:txBody>
      </p:sp>
      <p:sp>
        <p:nvSpPr>
          <p:cNvPr id="69" name="Freeform 98"/>
          <p:cNvSpPr>
            <a:spLocks noEditPoints="1"/>
          </p:cNvSpPr>
          <p:nvPr/>
        </p:nvSpPr>
        <p:spPr bwMode="auto">
          <a:xfrm>
            <a:off x="5860765" y="1598967"/>
            <a:ext cx="491256" cy="492124"/>
          </a:xfrm>
          <a:custGeom>
            <a:avLst/>
            <a:gdLst>
              <a:gd name="T0" fmla="*/ 516 w 800"/>
              <a:gd name="T1" fmla="*/ 118 h 800"/>
              <a:gd name="T2" fmla="*/ 451 w 800"/>
              <a:gd name="T3" fmla="*/ 3 h 800"/>
              <a:gd name="T4" fmla="*/ 365 w 800"/>
              <a:gd name="T5" fmla="*/ 123 h 800"/>
              <a:gd name="T6" fmla="*/ 278 w 800"/>
              <a:gd name="T7" fmla="*/ 225 h 800"/>
              <a:gd name="T8" fmla="*/ 303 w 800"/>
              <a:gd name="T9" fmla="*/ 280 h 800"/>
              <a:gd name="T10" fmla="*/ 394 w 800"/>
              <a:gd name="T11" fmla="*/ 303 h 800"/>
              <a:gd name="T12" fmla="*/ 482 w 800"/>
              <a:gd name="T13" fmla="*/ 180 h 800"/>
              <a:gd name="T14" fmla="*/ 462 w 800"/>
              <a:gd name="T15" fmla="*/ 43 h 800"/>
              <a:gd name="T16" fmla="*/ 511 w 800"/>
              <a:gd name="T17" fmla="*/ 470 h 800"/>
              <a:gd name="T18" fmla="*/ 429 w 800"/>
              <a:gd name="T19" fmla="*/ 394 h 800"/>
              <a:gd name="T20" fmla="*/ 365 w 800"/>
              <a:gd name="T21" fmla="*/ 409 h 800"/>
              <a:gd name="T22" fmla="*/ 320 w 800"/>
              <a:gd name="T23" fmla="*/ 528 h 800"/>
              <a:gd name="T24" fmla="*/ 313 w 800"/>
              <a:gd name="T25" fmla="*/ 603 h 800"/>
              <a:gd name="T26" fmla="*/ 484 w 800"/>
              <a:gd name="T27" fmla="*/ 517 h 800"/>
              <a:gd name="T28" fmla="*/ 20 w 800"/>
              <a:gd name="T29" fmla="*/ 456 h 800"/>
              <a:gd name="T30" fmla="*/ 147 w 800"/>
              <a:gd name="T31" fmla="*/ 546 h 800"/>
              <a:gd name="T32" fmla="*/ 224 w 800"/>
              <a:gd name="T33" fmla="*/ 590 h 800"/>
              <a:gd name="T34" fmla="*/ 313 w 800"/>
              <a:gd name="T35" fmla="*/ 481 h 800"/>
              <a:gd name="T36" fmla="*/ 350 w 800"/>
              <a:gd name="T37" fmla="*/ 334 h 800"/>
              <a:gd name="T38" fmla="*/ 232 w 800"/>
              <a:gd name="T39" fmla="*/ 287 h 800"/>
              <a:gd name="T40" fmla="*/ 52 w 800"/>
              <a:gd name="T41" fmla="*/ 383 h 800"/>
              <a:gd name="T42" fmla="*/ 554 w 800"/>
              <a:gd name="T43" fmla="*/ 469 h 800"/>
              <a:gd name="T44" fmla="*/ 710 w 800"/>
              <a:gd name="T45" fmla="*/ 467 h 800"/>
              <a:gd name="T46" fmla="*/ 728 w 800"/>
              <a:gd name="T47" fmla="*/ 427 h 800"/>
              <a:gd name="T48" fmla="*/ 630 w 800"/>
              <a:gd name="T49" fmla="*/ 334 h 800"/>
              <a:gd name="T50" fmla="*/ 579 w 800"/>
              <a:gd name="T51" fmla="*/ 271 h 800"/>
              <a:gd name="T52" fmla="*/ 501 w 800"/>
              <a:gd name="T53" fmla="*/ 184 h 800"/>
              <a:gd name="T54" fmla="*/ 423 w 800"/>
              <a:gd name="T55" fmla="*/ 296 h 800"/>
              <a:gd name="T56" fmla="*/ 443 w 800"/>
              <a:gd name="T57" fmla="*/ 377 h 800"/>
              <a:gd name="T58" fmla="*/ 525 w 800"/>
              <a:gd name="T59" fmla="*/ 457 h 800"/>
              <a:gd name="T60" fmla="*/ 800 w 800"/>
              <a:gd name="T61" fmla="*/ 400 h 800"/>
              <a:gd name="T62" fmla="*/ 541 w 800"/>
              <a:gd name="T63" fmla="*/ 177 h 800"/>
              <a:gd name="T64" fmla="*/ 611 w 800"/>
              <a:gd name="T65" fmla="*/ 281 h 800"/>
              <a:gd name="T66" fmla="*/ 679 w 800"/>
              <a:gd name="T67" fmla="*/ 362 h 800"/>
              <a:gd name="T68" fmla="*/ 754 w 800"/>
              <a:gd name="T69" fmla="*/ 438 h 800"/>
              <a:gd name="T70" fmla="*/ 271 w 800"/>
              <a:gd name="T71" fmla="*/ 703 h 800"/>
              <a:gd name="T72" fmla="*/ 236 w 800"/>
              <a:gd name="T73" fmla="*/ 675 h 800"/>
              <a:gd name="T74" fmla="*/ 168 w 800"/>
              <a:gd name="T75" fmla="*/ 725 h 800"/>
              <a:gd name="T76" fmla="*/ 251 w 800"/>
              <a:gd name="T77" fmla="*/ 627 h 800"/>
              <a:gd name="T78" fmla="*/ 156 w 800"/>
              <a:gd name="T79" fmla="*/ 574 h 800"/>
              <a:gd name="T80" fmla="*/ 49 w 800"/>
              <a:gd name="T81" fmla="*/ 490 h 800"/>
              <a:gd name="T82" fmla="*/ 0 w 800"/>
              <a:gd name="T83" fmla="*/ 404 h 800"/>
              <a:gd name="T84" fmla="*/ 117 w 800"/>
              <a:gd name="T85" fmla="*/ 329 h 800"/>
              <a:gd name="T86" fmla="*/ 198 w 800"/>
              <a:gd name="T87" fmla="*/ 245 h 800"/>
              <a:gd name="T88" fmla="*/ 95 w 800"/>
              <a:gd name="T89" fmla="*/ 197 h 800"/>
              <a:gd name="T90" fmla="*/ 248 w 800"/>
              <a:gd name="T91" fmla="*/ 222 h 800"/>
              <a:gd name="T92" fmla="*/ 318 w 800"/>
              <a:gd name="T93" fmla="*/ 150 h 800"/>
              <a:gd name="T94" fmla="*/ 380 w 800"/>
              <a:gd name="T95" fmla="*/ 77 h 800"/>
              <a:gd name="T96" fmla="*/ 400 w 800"/>
              <a:gd name="T97" fmla="*/ 0 h 800"/>
              <a:gd name="T98" fmla="*/ 536 w 800"/>
              <a:gd name="T99" fmla="*/ 710 h 800"/>
              <a:gd name="T100" fmla="*/ 425 w 800"/>
              <a:gd name="T101" fmla="*/ 690 h 800"/>
              <a:gd name="T102" fmla="*/ 286 w 800"/>
              <a:gd name="T103" fmla="*/ 666 h 800"/>
              <a:gd name="T104" fmla="*/ 400 w 800"/>
              <a:gd name="T105" fmla="*/ 800 h 800"/>
              <a:gd name="T106" fmla="*/ 747 w 800"/>
              <a:gd name="T107" fmla="*/ 471 h 800"/>
              <a:gd name="T108" fmla="*/ 609 w 800"/>
              <a:gd name="T109" fmla="*/ 498 h 800"/>
              <a:gd name="T110" fmla="*/ 631 w 800"/>
              <a:gd name="T111" fmla="*/ 599 h 800"/>
              <a:gd name="T112" fmla="*/ 672 w 800"/>
              <a:gd name="T113" fmla="*/ 681 h 800"/>
              <a:gd name="T114" fmla="*/ 606 w 800"/>
              <a:gd name="T115" fmla="*/ 583 h 800"/>
              <a:gd name="T116" fmla="*/ 521 w 800"/>
              <a:gd name="T117" fmla="*/ 525 h 800"/>
              <a:gd name="T118" fmla="*/ 375 w 800"/>
              <a:gd name="T119" fmla="*/ 589 h 800"/>
              <a:gd name="T120" fmla="*/ 346 w 800"/>
              <a:gd name="T121" fmla="*/ 644 h 800"/>
              <a:gd name="T122" fmla="*/ 451 w 800"/>
              <a:gd name="T123" fmla="*/ 678 h 800"/>
              <a:gd name="T124" fmla="*/ 604 w 800"/>
              <a:gd name="T125" fmla="*/ 70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800">
                <a:moveTo>
                  <a:pt x="451" y="3"/>
                </a:moveTo>
                <a:cubicBezTo>
                  <a:pt x="509" y="11"/>
                  <a:pt x="563" y="30"/>
                  <a:pt x="610" y="60"/>
                </a:cubicBezTo>
                <a:cubicBezTo>
                  <a:pt x="602" y="66"/>
                  <a:pt x="593" y="73"/>
                  <a:pt x="584" y="80"/>
                </a:cubicBezTo>
                <a:cubicBezTo>
                  <a:pt x="576" y="87"/>
                  <a:pt x="567" y="94"/>
                  <a:pt x="559" y="102"/>
                </a:cubicBezTo>
                <a:cubicBezTo>
                  <a:pt x="535" y="124"/>
                  <a:pt x="535" y="124"/>
                  <a:pt x="535" y="124"/>
                </a:cubicBezTo>
                <a:cubicBezTo>
                  <a:pt x="530" y="120"/>
                  <a:pt x="523" y="118"/>
                  <a:pt x="516" y="118"/>
                </a:cubicBezTo>
                <a:cubicBezTo>
                  <a:pt x="513" y="118"/>
                  <a:pt x="510" y="118"/>
                  <a:pt x="507" y="119"/>
                </a:cubicBezTo>
                <a:cubicBezTo>
                  <a:pt x="506" y="117"/>
                  <a:pt x="505" y="115"/>
                  <a:pt x="504" y="113"/>
                </a:cubicBezTo>
                <a:cubicBezTo>
                  <a:pt x="498" y="101"/>
                  <a:pt x="492" y="89"/>
                  <a:pt x="486" y="77"/>
                </a:cubicBezTo>
                <a:cubicBezTo>
                  <a:pt x="480" y="65"/>
                  <a:pt x="474" y="53"/>
                  <a:pt x="468" y="40"/>
                </a:cubicBezTo>
                <a:cubicBezTo>
                  <a:pt x="460" y="22"/>
                  <a:pt x="460" y="22"/>
                  <a:pt x="460" y="22"/>
                </a:cubicBezTo>
                <a:cubicBezTo>
                  <a:pt x="457" y="16"/>
                  <a:pt x="454" y="9"/>
                  <a:pt x="451" y="3"/>
                </a:cubicBezTo>
                <a:close/>
                <a:moveTo>
                  <a:pt x="433" y="8"/>
                </a:moveTo>
                <a:cubicBezTo>
                  <a:pt x="431" y="12"/>
                  <a:pt x="428" y="18"/>
                  <a:pt x="425" y="25"/>
                </a:cubicBezTo>
                <a:cubicBezTo>
                  <a:pt x="423" y="29"/>
                  <a:pt x="421" y="33"/>
                  <a:pt x="418" y="37"/>
                </a:cubicBezTo>
                <a:cubicBezTo>
                  <a:pt x="416" y="42"/>
                  <a:pt x="413" y="46"/>
                  <a:pt x="411" y="51"/>
                </a:cubicBezTo>
                <a:cubicBezTo>
                  <a:pt x="405" y="61"/>
                  <a:pt x="399" y="73"/>
                  <a:pt x="391" y="85"/>
                </a:cubicBezTo>
                <a:cubicBezTo>
                  <a:pt x="383" y="97"/>
                  <a:pt x="375" y="110"/>
                  <a:pt x="365" y="123"/>
                </a:cubicBezTo>
                <a:cubicBezTo>
                  <a:pt x="360" y="130"/>
                  <a:pt x="355" y="136"/>
                  <a:pt x="350" y="143"/>
                </a:cubicBezTo>
                <a:cubicBezTo>
                  <a:pt x="345" y="150"/>
                  <a:pt x="339" y="157"/>
                  <a:pt x="334" y="164"/>
                </a:cubicBezTo>
                <a:cubicBezTo>
                  <a:pt x="331" y="167"/>
                  <a:pt x="328" y="171"/>
                  <a:pt x="325" y="174"/>
                </a:cubicBezTo>
                <a:cubicBezTo>
                  <a:pt x="322" y="178"/>
                  <a:pt x="319" y="181"/>
                  <a:pt x="316" y="184"/>
                </a:cubicBezTo>
                <a:cubicBezTo>
                  <a:pt x="310" y="191"/>
                  <a:pt x="304" y="198"/>
                  <a:pt x="297" y="205"/>
                </a:cubicBezTo>
                <a:cubicBezTo>
                  <a:pt x="291" y="212"/>
                  <a:pt x="284" y="219"/>
                  <a:pt x="278" y="225"/>
                </a:cubicBezTo>
                <a:cubicBezTo>
                  <a:pt x="274" y="229"/>
                  <a:pt x="271" y="232"/>
                  <a:pt x="267" y="235"/>
                </a:cubicBezTo>
                <a:cubicBezTo>
                  <a:pt x="264" y="239"/>
                  <a:pt x="264" y="239"/>
                  <a:pt x="264" y="239"/>
                </a:cubicBezTo>
                <a:cubicBezTo>
                  <a:pt x="265" y="243"/>
                  <a:pt x="266" y="248"/>
                  <a:pt x="266" y="253"/>
                </a:cubicBezTo>
                <a:cubicBezTo>
                  <a:pt x="266" y="255"/>
                  <a:pt x="266" y="257"/>
                  <a:pt x="266" y="260"/>
                </a:cubicBezTo>
                <a:cubicBezTo>
                  <a:pt x="268" y="261"/>
                  <a:pt x="270" y="262"/>
                  <a:pt x="272" y="263"/>
                </a:cubicBezTo>
                <a:cubicBezTo>
                  <a:pt x="282" y="268"/>
                  <a:pt x="292" y="274"/>
                  <a:pt x="303" y="280"/>
                </a:cubicBezTo>
                <a:cubicBezTo>
                  <a:pt x="314" y="285"/>
                  <a:pt x="324" y="292"/>
                  <a:pt x="335" y="298"/>
                </a:cubicBezTo>
                <a:cubicBezTo>
                  <a:pt x="340" y="302"/>
                  <a:pt x="345" y="305"/>
                  <a:pt x="351" y="308"/>
                </a:cubicBezTo>
                <a:cubicBezTo>
                  <a:pt x="355" y="311"/>
                  <a:pt x="359" y="314"/>
                  <a:pt x="362" y="316"/>
                </a:cubicBezTo>
                <a:cubicBezTo>
                  <a:pt x="368" y="312"/>
                  <a:pt x="376" y="309"/>
                  <a:pt x="383" y="309"/>
                </a:cubicBezTo>
                <a:cubicBezTo>
                  <a:pt x="386" y="309"/>
                  <a:pt x="388" y="309"/>
                  <a:pt x="390" y="310"/>
                </a:cubicBezTo>
                <a:cubicBezTo>
                  <a:pt x="394" y="303"/>
                  <a:pt x="394" y="303"/>
                  <a:pt x="394" y="303"/>
                </a:cubicBezTo>
                <a:cubicBezTo>
                  <a:pt x="397" y="297"/>
                  <a:pt x="401" y="291"/>
                  <a:pt x="405" y="285"/>
                </a:cubicBezTo>
                <a:cubicBezTo>
                  <a:pt x="429" y="249"/>
                  <a:pt x="429" y="249"/>
                  <a:pt x="429" y="249"/>
                </a:cubicBezTo>
                <a:cubicBezTo>
                  <a:pt x="435" y="240"/>
                  <a:pt x="435" y="240"/>
                  <a:pt x="435" y="240"/>
                </a:cubicBezTo>
                <a:cubicBezTo>
                  <a:pt x="437" y="237"/>
                  <a:pt x="439" y="234"/>
                  <a:pt x="442" y="231"/>
                </a:cubicBezTo>
                <a:cubicBezTo>
                  <a:pt x="446" y="225"/>
                  <a:pt x="450" y="220"/>
                  <a:pt x="455" y="214"/>
                </a:cubicBezTo>
                <a:cubicBezTo>
                  <a:pt x="464" y="202"/>
                  <a:pt x="472" y="191"/>
                  <a:pt x="482" y="180"/>
                </a:cubicBezTo>
                <a:cubicBezTo>
                  <a:pt x="484" y="178"/>
                  <a:pt x="486" y="176"/>
                  <a:pt x="488" y="173"/>
                </a:cubicBezTo>
                <a:cubicBezTo>
                  <a:pt x="484" y="168"/>
                  <a:pt x="481" y="160"/>
                  <a:pt x="481" y="153"/>
                </a:cubicBezTo>
                <a:cubicBezTo>
                  <a:pt x="481" y="142"/>
                  <a:pt x="486" y="132"/>
                  <a:pt x="494" y="126"/>
                </a:cubicBezTo>
                <a:cubicBezTo>
                  <a:pt x="491" y="119"/>
                  <a:pt x="491" y="119"/>
                  <a:pt x="491" y="119"/>
                </a:cubicBezTo>
                <a:cubicBezTo>
                  <a:pt x="486" y="107"/>
                  <a:pt x="480" y="94"/>
                  <a:pt x="475" y="81"/>
                </a:cubicBezTo>
                <a:cubicBezTo>
                  <a:pt x="471" y="69"/>
                  <a:pt x="466" y="56"/>
                  <a:pt x="462" y="43"/>
                </a:cubicBezTo>
                <a:cubicBezTo>
                  <a:pt x="456" y="23"/>
                  <a:pt x="456" y="23"/>
                  <a:pt x="456" y="23"/>
                </a:cubicBezTo>
                <a:cubicBezTo>
                  <a:pt x="455" y="16"/>
                  <a:pt x="453" y="10"/>
                  <a:pt x="451" y="3"/>
                </a:cubicBezTo>
                <a:cubicBezTo>
                  <a:pt x="446" y="3"/>
                  <a:pt x="441" y="2"/>
                  <a:pt x="436" y="2"/>
                </a:cubicBezTo>
                <a:cubicBezTo>
                  <a:pt x="436" y="2"/>
                  <a:pt x="435" y="4"/>
                  <a:pt x="433" y="8"/>
                </a:cubicBezTo>
                <a:close/>
                <a:moveTo>
                  <a:pt x="523" y="483"/>
                </a:moveTo>
                <a:cubicBezTo>
                  <a:pt x="519" y="479"/>
                  <a:pt x="515" y="474"/>
                  <a:pt x="511" y="470"/>
                </a:cubicBezTo>
                <a:cubicBezTo>
                  <a:pt x="509" y="468"/>
                  <a:pt x="507" y="465"/>
                  <a:pt x="505" y="463"/>
                </a:cubicBezTo>
                <a:cubicBezTo>
                  <a:pt x="502" y="461"/>
                  <a:pt x="500" y="459"/>
                  <a:pt x="498" y="457"/>
                </a:cubicBezTo>
                <a:cubicBezTo>
                  <a:pt x="489" y="449"/>
                  <a:pt x="480" y="440"/>
                  <a:pt x="471" y="431"/>
                </a:cubicBezTo>
                <a:cubicBezTo>
                  <a:pt x="467" y="427"/>
                  <a:pt x="462" y="423"/>
                  <a:pt x="458" y="419"/>
                </a:cubicBezTo>
                <a:cubicBezTo>
                  <a:pt x="453" y="415"/>
                  <a:pt x="448" y="411"/>
                  <a:pt x="444" y="406"/>
                </a:cubicBezTo>
                <a:cubicBezTo>
                  <a:pt x="439" y="402"/>
                  <a:pt x="434" y="398"/>
                  <a:pt x="429" y="394"/>
                </a:cubicBezTo>
                <a:cubicBezTo>
                  <a:pt x="427" y="392"/>
                  <a:pt x="425" y="390"/>
                  <a:pt x="422" y="388"/>
                </a:cubicBezTo>
                <a:cubicBezTo>
                  <a:pt x="415" y="382"/>
                  <a:pt x="415" y="382"/>
                  <a:pt x="415" y="382"/>
                </a:cubicBezTo>
                <a:cubicBezTo>
                  <a:pt x="411" y="379"/>
                  <a:pt x="407" y="376"/>
                  <a:pt x="403" y="373"/>
                </a:cubicBezTo>
                <a:cubicBezTo>
                  <a:pt x="397" y="377"/>
                  <a:pt x="391" y="379"/>
                  <a:pt x="383" y="379"/>
                </a:cubicBezTo>
                <a:cubicBezTo>
                  <a:pt x="382" y="379"/>
                  <a:pt x="380" y="379"/>
                  <a:pt x="379" y="378"/>
                </a:cubicBezTo>
                <a:cubicBezTo>
                  <a:pt x="374" y="389"/>
                  <a:pt x="369" y="399"/>
                  <a:pt x="365" y="409"/>
                </a:cubicBezTo>
                <a:cubicBezTo>
                  <a:pt x="362" y="415"/>
                  <a:pt x="359" y="422"/>
                  <a:pt x="356" y="428"/>
                </a:cubicBezTo>
                <a:cubicBezTo>
                  <a:pt x="348" y="448"/>
                  <a:pt x="348" y="448"/>
                  <a:pt x="348" y="448"/>
                </a:cubicBezTo>
                <a:cubicBezTo>
                  <a:pt x="345" y="454"/>
                  <a:pt x="343" y="461"/>
                  <a:pt x="341" y="468"/>
                </a:cubicBezTo>
                <a:cubicBezTo>
                  <a:pt x="333" y="488"/>
                  <a:pt x="333" y="488"/>
                  <a:pt x="333" y="488"/>
                </a:cubicBezTo>
                <a:cubicBezTo>
                  <a:pt x="326" y="508"/>
                  <a:pt x="326" y="508"/>
                  <a:pt x="326" y="508"/>
                </a:cubicBezTo>
                <a:cubicBezTo>
                  <a:pt x="324" y="514"/>
                  <a:pt x="322" y="521"/>
                  <a:pt x="320" y="528"/>
                </a:cubicBezTo>
                <a:cubicBezTo>
                  <a:pt x="314" y="548"/>
                  <a:pt x="314" y="548"/>
                  <a:pt x="314" y="548"/>
                </a:cubicBezTo>
                <a:cubicBezTo>
                  <a:pt x="311" y="558"/>
                  <a:pt x="311" y="558"/>
                  <a:pt x="311" y="558"/>
                </a:cubicBezTo>
                <a:cubicBezTo>
                  <a:pt x="308" y="569"/>
                  <a:pt x="308" y="569"/>
                  <a:pt x="308" y="569"/>
                </a:cubicBezTo>
                <a:cubicBezTo>
                  <a:pt x="305" y="579"/>
                  <a:pt x="302" y="590"/>
                  <a:pt x="300" y="600"/>
                </a:cubicBezTo>
                <a:cubicBezTo>
                  <a:pt x="303" y="602"/>
                  <a:pt x="306" y="604"/>
                  <a:pt x="308" y="606"/>
                </a:cubicBezTo>
                <a:cubicBezTo>
                  <a:pt x="310" y="605"/>
                  <a:pt x="312" y="604"/>
                  <a:pt x="313" y="603"/>
                </a:cubicBezTo>
                <a:cubicBezTo>
                  <a:pt x="322" y="598"/>
                  <a:pt x="330" y="592"/>
                  <a:pt x="339" y="587"/>
                </a:cubicBezTo>
                <a:cubicBezTo>
                  <a:pt x="356" y="576"/>
                  <a:pt x="375" y="566"/>
                  <a:pt x="394" y="556"/>
                </a:cubicBezTo>
                <a:cubicBezTo>
                  <a:pt x="399" y="554"/>
                  <a:pt x="404" y="551"/>
                  <a:pt x="409" y="549"/>
                </a:cubicBezTo>
                <a:cubicBezTo>
                  <a:pt x="414" y="547"/>
                  <a:pt x="419" y="544"/>
                  <a:pt x="424" y="542"/>
                </a:cubicBezTo>
                <a:cubicBezTo>
                  <a:pt x="434" y="538"/>
                  <a:pt x="443" y="533"/>
                  <a:pt x="454" y="529"/>
                </a:cubicBezTo>
                <a:cubicBezTo>
                  <a:pt x="464" y="525"/>
                  <a:pt x="474" y="521"/>
                  <a:pt x="484" y="517"/>
                </a:cubicBezTo>
                <a:cubicBezTo>
                  <a:pt x="495" y="513"/>
                  <a:pt x="505" y="510"/>
                  <a:pt x="515" y="506"/>
                </a:cubicBezTo>
                <a:cubicBezTo>
                  <a:pt x="517" y="506"/>
                  <a:pt x="518" y="505"/>
                  <a:pt x="520" y="505"/>
                </a:cubicBezTo>
                <a:cubicBezTo>
                  <a:pt x="520" y="504"/>
                  <a:pt x="520" y="504"/>
                  <a:pt x="520" y="504"/>
                </a:cubicBezTo>
                <a:cubicBezTo>
                  <a:pt x="520" y="497"/>
                  <a:pt x="522" y="491"/>
                  <a:pt x="525" y="485"/>
                </a:cubicBezTo>
                <a:cubicBezTo>
                  <a:pt x="525" y="484"/>
                  <a:pt x="524" y="484"/>
                  <a:pt x="523" y="483"/>
                </a:cubicBezTo>
                <a:close/>
                <a:moveTo>
                  <a:pt x="20" y="456"/>
                </a:moveTo>
                <a:cubicBezTo>
                  <a:pt x="26" y="461"/>
                  <a:pt x="31" y="465"/>
                  <a:pt x="37" y="470"/>
                </a:cubicBezTo>
                <a:cubicBezTo>
                  <a:pt x="49" y="479"/>
                  <a:pt x="61" y="488"/>
                  <a:pt x="73" y="497"/>
                </a:cubicBezTo>
                <a:cubicBezTo>
                  <a:pt x="91" y="509"/>
                  <a:pt x="91" y="509"/>
                  <a:pt x="91" y="509"/>
                </a:cubicBezTo>
                <a:cubicBezTo>
                  <a:pt x="97" y="514"/>
                  <a:pt x="103" y="518"/>
                  <a:pt x="110" y="522"/>
                </a:cubicBezTo>
                <a:cubicBezTo>
                  <a:pt x="128" y="534"/>
                  <a:pt x="128" y="534"/>
                  <a:pt x="128" y="534"/>
                </a:cubicBezTo>
                <a:cubicBezTo>
                  <a:pt x="134" y="538"/>
                  <a:pt x="141" y="542"/>
                  <a:pt x="147" y="546"/>
                </a:cubicBezTo>
                <a:cubicBezTo>
                  <a:pt x="153" y="550"/>
                  <a:pt x="160" y="554"/>
                  <a:pt x="166" y="558"/>
                </a:cubicBezTo>
                <a:cubicBezTo>
                  <a:pt x="175" y="563"/>
                  <a:pt x="175" y="563"/>
                  <a:pt x="175" y="563"/>
                </a:cubicBezTo>
                <a:cubicBezTo>
                  <a:pt x="185" y="569"/>
                  <a:pt x="185" y="569"/>
                  <a:pt x="185" y="569"/>
                </a:cubicBezTo>
                <a:cubicBezTo>
                  <a:pt x="204" y="580"/>
                  <a:pt x="204" y="580"/>
                  <a:pt x="204" y="580"/>
                </a:cubicBezTo>
                <a:cubicBezTo>
                  <a:pt x="208" y="581"/>
                  <a:pt x="211" y="583"/>
                  <a:pt x="214" y="585"/>
                </a:cubicBezTo>
                <a:cubicBezTo>
                  <a:pt x="224" y="590"/>
                  <a:pt x="224" y="590"/>
                  <a:pt x="224" y="590"/>
                </a:cubicBezTo>
                <a:cubicBezTo>
                  <a:pt x="236" y="596"/>
                  <a:pt x="248" y="602"/>
                  <a:pt x="260" y="608"/>
                </a:cubicBezTo>
                <a:cubicBezTo>
                  <a:pt x="266" y="602"/>
                  <a:pt x="274" y="597"/>
                  <a:pt x="283" y="597"/>
                </a:cubicBezTo>
                <a:cubicBezTo>
                  <a:pt x="285" y="586"/>
                  <a:pt x="288" y="575"/>
                  <a:pt x="290" y="564"/>
                </a:cubicBezTo>
                <a:cubicBezTo>
                  <a:pt x="293" y="550"/>
                  <a:pt x="297" y="536"/>
                  <a:pt x="300" y="522"/>
                </a:cubicBezTo>
                <a:cubicBezTo>
                  <a:pt x="302" y="515"/>
                  <a:pt x="304" y="508"/>
                  <a:pt x="306" y="501"/>
                </a:cubicBezTo>
                <a:cubicBezTo>
                  <a:pt x="313" y="481"/>
                  <a:pt x="313" y="481"/>
                  <a:pt x="313" y="481"/>
                </a:cubicBezTo>
                <a:cubicBezTo>
                  <a:pt x="317" y="467"/>
                  <a:pt x="322" y="453"/>
                  <a:pt x="327" y="440"/>
                </a:cubicBezTo>
                <a:cubicBezTo>
                  <a:pt x="335" y="420"/>
                  <a:pt x="335" y="420"/>
                  <a:pt x="335" y="420"/>
                </a:cubicBezTo>
                <a:cubicBezTo>
                  <a:pt x="338" y="413"/>
                  <a:pt x="341" y="406"/>
                  <a:pt x="344" y="400"/>
                </a:cubicBezTo>
                <a:cubicBezTo>
                  <a:pt x="349" y="389"/>
                  <a:pt x="353" y="378"/>
                  <a:pt x="358" y="368"/>
                </a:cubicBezTo>
                <a:cubicBezTo>
                  <a:pt x="352" y="362"/>
                  <a:pt x="349" y="353"/>
                  <a:pt x="349" y="344"/>
                </a:cubicBezTo>
                <a:cubicBezTo>
                  <a:pt x="349" y="340"/>
                  <a:pt x="349" y="337"/>
                  <a:pt x="350" y="334"/>
                </a:cubicBezTo>
                <a:cubicBezTo>
                  <a:pt x="347" y="331"/>
                  <a:pt x="343" y="328"/>
                  <a:pt x="339" y="326"/>
                </a:cubicBezTo>
                <a:cubicBezTo>
                  <a:pt x="334" y="323"/>
                  <a:pt x="329" y="319"/>
                  <a:pt x="324" y="316"/>
                </a:cubicBezTo>
                <a:cubicBezTo>
                  <a:pt x="313" y="309"/>
                  <a:pt x="303" y="303"/>
                  <a:pt x="293" y="297"/>
                </a:cubicBezTo>
                <a:cubicBezTo>
                  <a:pt x="283" y="291"/>
                  <a:pt x="273" y="285"/>
                  <a:pt x="263" y="279"/>
                </a:cubicBezTo>
                <a:cubicBezTo>
                  <a:pt x="261" y="278"/>
                  <a:pt x="259" y="277"/>
                  <a:pt x="257" y="276"/>
                </a:cubicBezTo>
                <a:cubicBezTo>
                  <a:pt x="251" y="283"/>
                  <a:pt x="242" y="287"/>
                  <a:pt x="232" y="287"/>
                </a:cubicBezTo>
                <a:cubicBezTo>
                  <a:pt x="225" y="287"/>
                  <a:pt x="219" y="286"/>
                  <a:pt x="214" y="283"/>
                </a:cubicBezTo>
                <a:cubicBezTo>
                  <a:pt x="199" y="294"/>
                  <a:pt x="185" y="306"/>
                  <a:pt x="170" y="316"/>
                </a:cubicBezTo>
                <a:cubicBezTo>
                  <a:pt x="156" y="326"/>
                  <a:pt x="141" y="335"/>
                  <a:pt x="127" y="344"/>
                </a:cubicBezTo>
                <a:cubicBezTo>
                  <a:pt x="113" y="352"/>
                  <a:pt x="100" y="360"/>
                  <a:pt x="87" y="366"/>
                </a:cubicBezTo>
                <a:cubicBezTo>
                  <a:pt x="80" y="370"/>
                  <a:pt x="74" y="373"/>
                  <a:pt x="69" y="376"/>
                </a:cubicBezTo>
                <a:cubicBezTo>
                  <a:pt x="63" y="379"/>
                  <a:pt x="57" y="381"/>
                  <a:pt x="52" y="383"/>
                </a:cubicBezTo>
                <a:cubicBezTo>
                  <a:pt x="41" y="388"/>
                  <a:pt x="32" y="392"/>
                  <a:pt x="24" y="395"/>
                </a:cubicBezTo>
                <a:cubicBezTo>
                  <a:pt x="9" y="401"/>
                  <a:pt x="0" y="404"/>
                  <a:pt x="0" y="404"/>
                </a:cubicBezTo>
                <a:cubicBezTo>
                  <a:pt x="0" y="417"/>
                  <a:pt x="1" y="430"/>
                  <a:pt x="2" y="442"/>
                </a:cubicBezTo>
                <a:cubicBezTo>
                  <a:pt x="8" y="447"/>
                  <a:pt x="14" y="451"/>
                  <a:pt x="20" y="456"/>
                </a:cubicBezTo>
                <a:close/>
                <a:moveTo>
                  <a:pt x="539" y="473"/>
                </a:moveTo>
                <a:cubicBezTo>
                  <a:pt x="544" y="470"/>
                  <a:pt x="549" y="469"/>
                  <a:pt x="554" y="469"/>
                </a:cubicBezTo>
                <a:cubicBezTo>
                  <a:pt x="567" y="469"/>
                  <a:pt x="579" y="476"/>
                  <a:pt x="585" y="487"/>
                </a:cubicBezTo>
                <a:cubicBezTo>
                  <a:pt x="592" y="485"/>
                  <a:pt x="599" y="484"/>
                  <a:pt x="605" y="482"/>
                </a:cubicBezTo>
                <a:cubicBezTo>
                  <a:pt x="615" y="480"/>
                  <a:pt x="625" y="478"/>
                  <a:pt x="634" y="477"/>
                </a:cubicBezTo>
                <a:cubicBezTo>
                  <a:pt x="643" y="475"/>
                  <a:pt x="652" y="474"/>
                  <a:pt x="661" y="472"/>
                </a:cubicBezTo>
                <a:cubicBezTo>
                  <a:pt x="669" y="471"/>
                  <a:pt x="678" y="470"/>
                  <a:pt x="686" y="469"/>
                </a:cubicBezTo>
                <a:cubicBezTo>
                  <a:pt x="694" y="468"/>
                  <a:pt x="702" y="467"/>
                  <a:pt x="710" y="467"/>
                </a:cubicBezTo>
                <a:cubicBezTo>
                  <a:pt x="717" y="466"/>
                  <a:pt x="724" y="465"/>
                  <a:pt x="731" y="465"/>
                </a:cubicBezTo>
                <a:cubicBezTo>
                  <a:pt x="736" y="465"/>
                  <a:pt x="742" y="465"/>
                  <a:pt x="747" y="465"/>
                </a:cubicBezTo>
                <a:cubicBezTo>
                  <a:pt x="747" y="458"/>
                  <a:pt x="749" y="451"/>
                  <a:pt x="752" y="446"/>
                </a:cubicBezTo>
                <a:cubicBezTo>
                  <a:pt x="751" y="445"/>
                  <a:pt x="750" y="444"/>
                  <a:pt x="749" y="443"/>
                </a:cubicBezTo>
                <a:cubicBezTo>
                  <a:pt x="738" y="435"/>
                  <a:pt x="738" y="435"/>
                  <a:pt x="738" y="435"/>
                </a:cubicBezTo>
                <a:cubicBezTo>
                  <a:pt x="728" y="427"/>
                  <a:pt x="728" y="427"/>
                  <a:pt x="728" y="427"/>
                </a:cubicBezTo>
                <a:cubicBezTo>
                  <a:pt x="707" y="410"/>
                  <a:pt x="707" y="410"/>
                  <a:pt x="707" y="410"/>
                </a:cubicBezTo>
                <a:cubicBezTo>
                  <a:pt x="704" y="407"/>
                  <a:pt x="700" y="404"/>
                  <a:pt x="697" y="401"/>
                </a:cubicBezTo>
                <a:cubicBezTo>
                  <a:pt x="687" y="392"/>
                  <a:pt x="687" y="392"/>
                  <a:pt x="687" y="392"/>
                </a:cubicBezTo>
                <a:cubicBezTo>
                  <a:pt x="667" y="373"/>
                  <a:pt x="667" y="373"/>
                  <a:pt x="667" y="373"/>
                </a:cubicBezTo>
                <a:cubicBezTo>
                  <a:pt x="661" y="367"/>
                  <a:pt x="655" y="361"/>
                  <a:pt x="649" y="354"/>
                </a:cubicBezTo>
                <a:cubicBezTo>
                  <a:pt x="630" y="334"/>
                  <a:pt x="630" y="334"/>
                  <a:pt x="630" y="334"/>
                </a:cubicBezTo>
                <a:cubicBezTo>
                  <a:pt x="626" y="329"/>
                  <a:pt x="626" y="329"/>
                  <a:pt x="626" y="329"/>
                </a:cubicBezTo>
                <a:cubicBezTo>
                  <a:pt x="621" y="324"/>
                  <a:pt x="621" y="324"/>
                  <a:pt x="621" y="324"/>
                </a:cubicBezTo>
                <a:cubicBezTo>
                  <a:pt x="613" y="314"/>
                  <a:pt x="613" y="314"/>
                  <a:pt x="613" y="314"/>
                </a:cubicBezTo>
                <a:cubicBezTo>
                  <a:pt x="596" y="293"/>
                  <a:pt x="596" y="293"/>
                  <a:pt x="596" y="293"/>
                </a:cubicBezTo>
                <a:cubicBezTo>
                  <a:pt x="593" y="289"/>
                  <a:pt x="590" y="286"/>
                  <a:pt x="587" y="282"/>
                </a:cubicBezTo>
                <a:cubicBezTo>
                  <a:pt x="579" y="271"/>
                  <a:pt x="579" y="271"/>
                  <a:pt x="579" y="271"/>
                </a:cubicBezTo>
                <a:cubicBezTo>
                  <a:pt x="574" y="264"/>
                  <a:pt x="569" y="257"/>
                  <a:pt x="563" y="249"/>
                </a:cubicBezTo>
                <a:cubicBezTo>
                  <a:pt x="558" y="242"/>
                  <a:pt x="554" y="234"/>
                  <a:pt x="549" y="227"/>
                </a:cubicBezTo>
                <a:cubicBezTo>
                  <a:pt x="534" y="204"/>
                  <a:pt x="534" y="204"/>
                  <a:pt x="534" y="204"/>
                </a:cubicBezTo>
                <a:cubicBezTo>
                  <a:pt x="531" y="198"/>
                  <a:pt x="528" y="192"/>
                  <a:pt x="525" y="186"/>
                </a:cubicBezTo>
                <a:cubicBezTo>
                  <a:pt x="522" y="187"/>
                  <a:pt x="519" y="187"/>
                  <a:pt x="516" y="187"/>
                </a:cubicBezTo>
                <a:cubicBezTo>
                  <a:pt x="510" y="187"/>
                  <a:pt x="505" y="186"/>
                  <a:pt x="501" y="184"/>
                </a:cubicBezTo>
                <a:cubicBezTo>
                  <a:pt x="499" y="186"/>
                  <a:pt x="497" y="188"/>
                  <a:pt x="495" y="191"/>
                </a:cubicBezTo>
                <a:cubicBezTo>
                  <a:pt x="486" y="202"/>
                  <a:pt x="478" y="213"/>
                  <a:pt x="470" y="225"/>
                </a:cubicBezTo>
                <a:cubicBezTo>
                  <a:pt x="466" y="231"/>
                  <a:pt x="462" y="237"/>
                  <a:pt x="458" y="242"/>
                </a:cubicBezTo>
                <a:cubicBezTo>
                  <a:pt x="456" y="245"/>
                  <a:pt x="453" y="248"/>
                  <a:pt x="452" y="251"/>
                </a:cubicBezTo>
                <a:cubicBezTo>
                  <a:pt x="446" y="260"/>
                  <a:pt x="446" y="260"/>
                  <a:pt x="446" y="260"/>
                </a:cubicBezTo>
                <a:cubicBezTo>
                  <a:pt x="423" y="296"/>
                  <a:pt x="423" y="296"/>
                  <a:pt x="423" y="296"/>
                </a:cubicBezTo>
                <a:cubicBezTo>
                  <a:pt x="419" y="304"/>
                  <a:pt x="414" y="313"/>
                  <a:pt x="409" y="321"/>
                </a:cubicBezTo>
                <a:cubicBezTo>
                  <a:pt x="415" y="327"/>
                  <a:pt x="418" y="335"/>
                  <a:pt x="418" y="344"/>
                </a:cubicBezTo>
                <a:cubicBezTo>
                  <a:pt x="418" y="348"/>
                  <a:pt x="417" y="352"/>
                  <a:pt x="416" y="356"/>
                </a:cubicBezTo>
                <a:cubicBezTo>
                  <a:pt x="420" y="359"/>
                  <a:pt x="424" y="362"/>
                  <a:pt x="428" y="365"/>
                </a:cubicBezTo>
                <a:cubicBezTo>
                  <a:pt x="436" y="371"/>
                  <a:pt x="436" y="371"/>
                  <a:pt x="436" y="371"/>
                </a:cubicBezTo>
                <a:cubicBezTo>
                  <a:pt x="438" y="373"/>
                  <a:pt x="440" y="375"/>
                  <a:pt x="443" y="377"/>
                </a:cubicBezTo>
                <a:cubicBezTo>
                  <a:pt x="448" y="382"/>
                  <a:pt x="453" y="386"/>
                  <a:pt x="457" y="390"/>
                </a:cubicBezTo>
                <a:cubicBezTo>
                  <a:pt x="462" y="395"/>
                  <a:pt x="467" y="399"/>
                  <a:pt x="472" y="403"/>
                </a:cubicBezTo>
                <a:cubicBezTo>
                  <a:pt x="477" y="407"/>
                  <a:pt x="482" y="412"/>
                  <a:pt x="486" y="416"/>
                </a:cubicBezTo>
                <a:cubicBezTo>
                  <a:pt x="495" y="425"/>
                  <a:pt x="504" y="434"/>
                  <a:pt x="512" y="443"/>
                </a:cubicBezTo>
                <a:cubicBezTo>
                  <a:pt x="514" y="445"/>
                  <a:pt x="517" y="448"/>
                  <a:pt x="519" y="450"/>
                </a:cubicBezTo>
                <a:cubicBezTo>
                  <a:pt x="521" y="452"/>
                  <a:pt x="523" y="454"/>
                  <a:pt x="525" y="457"/>
                </a:cubicBezTo>
                <a:cubicBezTo>
                  <a:pt x="529" y="461"/>
                  <a:pt x="533" y="466"/>
                  <a:pt x="537" y="470"/>
                </a:cubicBezTo>
                <a:cubicBezTo>
                  <a:pt x="538" y="471"/>
                  <a:pt x="538" y="472"/>
                  <a:pt x="539" y="473"/>
                </a:cubicBezTo>
                <a:close/>
                <a:moveTo>
                  <a:pt x="757" y="440"/>
                </a:moveTo>
                <a:cubicBezTo>
                  <a:pt x="763" y="434"/>
                  <a:pt x="772" y="430"/>
                  <a:pt x="781" y="430"/>
                </a:cubicBezTo>
                <a:cubicBezTo>
                  <a:pt x="788" y="430"/>
                  <a:pt x="793" y="432"/>
                  <a:pt x="798" y="435"/>
                </a:cubicBezTo>
                <a:cubicBezTo>
                  <a:pt x="800" y="423"/>
                  <a:pt x="800" y="412"/>
                  <a:pt x="800" y="400"/>
                </a:cubicBezTo>
                <a:cubicBezTo>
                  <a:pt x="800" y="256"/>
                  <a:pt x="724" y="130"/>
                  <a:pt x="610" y="60"/>
                </a:cubicBezTo>
                <a:cubicBezTo>
                  <a:pt x="603" y="68"/>
                  <a:pt x="595" y="75"/>
                  <a:pt x="587" y="83"/>
                </a:cubicBezTo>
                <a:cubicBezTo>
                  <a:pt x="579" y="91"/>
                  <a:pt x="572" y="99"/>
                  <a:pt x="564" y="107"/>
                </a:cubicBezTo>
                <a:cubicBezTo>
                  <a:pt x="543" y="131"/>
                  <a:pt x="543" y="131"/>
                  <a:pt x="543" y="131"/>
                </a:cubicBezTo>
                <a:cubicBezTo>
                  <a:pt x="548" y="137"/>
                  <a:pt x="551" y="144"/>
                  <a:pt x="551" y="153"/>
                </a:cubicBezTo>
                <a:cubicBezTo>
                  <a:pt x="551" y="162"/>
                  <a:pt x="547" y="171"/>
                  <a:pt x="541" y="177"/>
                </a:cubicBezTo>
                <a:cubicBezTo>
                  <a:pt x="551" y="194"/>
                  <a:pt x="551" y="194"/>
                  <a:pt x="551" y="194"/>
                </a:cubicBezTo>
                <a:cubicBezTo>
                  <a:pt x="566" y="216"/>
                  <a:pt x="566" y="216"/>
                  <a:pt x="566" y="216"/>
                </a:cubicBezTo>
                <a:cubicBezTo>
                  <a:pt x="570" y="223"/>
                  <a:pt x="575" y="231"/>
                  <a:pt x="580" y="238"/>
                </a:cubicBezTo>
                <a:cubicBezTo>
                  <a:pt x="585" y="245"/>
                  <a:pt x="590" y="252"/>
                  <a:pt x="596" y="259"/>
                </a:cubicBezTo>
                <a:cubicBezTo>
                  <a:pt x="603" y="270"/>
                  <a:pt x="603" y="270"/>
                  <a:pt x="603" y="270"/>
                </a:cubicBezTo>
                <a:cubicBezTo>
                  <a:pt x="606" y="274"/>
                  <a:pt x="608" y="277"/>
                  <a:pt x="611" y="281"/>
                </a:cubicBezTo>
                <a:cubicBezTo>
                  <a:pt x="628" y="302"/>
                  <a:pt x="628" y="302"/>
                  <a:pt x="628" y="302"/>
                </a:cubicBezTo>
                <a:cubicBezTo>
                  <a:pt x="636" y="312"/>
                  <a:pt x="636" y="312"/>
                  <a:pt x="636" y="312"/>
                </a:cubicBezTo>
                <a:cubicBezTo>
                  <a:pt x="640" y="317"/>
                  <a:pt x="640" y="317"/>
                  <a:pt x="640" y="317"/>
                </a:cubicBezTo>
                <a:cubicBezTo>
                  <a:pt x="644" y="322"/>
                  <a:pt x="644" y="322"/>
                  <a:pt x="644" y="322"/>
                </a:cubicBezTo>
                <a:cubicBezTo>
                  <a:pt x="661" y="342"/>
                  <a:pt x="661" y="342"/>
                  <a:pt x="661" y="342"/>
                </a:cubicBezTo>
                <a:cubicBezTo>
                  <a:pt x="667" y="349"/>
                  <a:pt x="673" y="356"/>
                  <a:pt x="679" y="362"/>
                </a:cubicBezTo>
                <a:cubicBezTo>
                  <a:pt x="697" y="381"/>
                  <a:pt x="697" y="381"/>
                  <a:pt x="697" y="381"/>
                </a:cubicBezTo>
                <a:cubicBezTo>
                  <a:pt x="706" y="391"/>
                  <a:pt x="706" y="391"/>
                  <a:pt x="706" y="391"/>
                </a:cubicBezTo>
                <a:cubicBezTo>
                  <a:pt x="709" y="394"/>
                  <a:pt x="712" y="397"/>
                  <a:pt x="716" y="401"/>
                </a:cubicBezTo>
                <a:cubicBezTo>
                  <a:pt x="735" y="419"/>
                  <a:pt x="735" y="419"/>
                  <a:pt x="735" y="419"/>
                </a:cubicBezTo>
                <a:cubicBezTo>
                  <a:pt x="744" y="429"/>
                  <a:pt x="744" y="429"/>
                  <a:pt x="744" y="429"/>
                </a:cubicBezTo>
                <a:cubicBezTo>
                  <a:pt x="754" y="438"/>
                  <a:pt x="754" y="438"/>
                  <a:pt x="754" y="438"/>
                </a:cubicBezTo>
                <a:cubicBezTo>
                  <a:pt x="755" y="439"/>
                  <a:pt x="756" y="439"/>
                  <a:pt x="757" y="440"/>
                </a:cubicBezTo>
                <a:close/>
                <a:moveTo>
                  <a:pt x="167" y="725"/>
                </a:moveTo>
                <a:cubicBezTo>
                  <a:pt x="199" y="748"/>
                  <a:pt x="234" y="766"/>
                  <a:pt x="271" y="779"/>
                </a:cubicBezTo>
                <a:cubicBezTo>
                  <a:pt x="270" y="764"/>
                  <a:pt x="270" y="750"/>
                  <a:pt x="270" y="736"/>
                </a:cubicBezTo>
                <a:cubicBezTo>
                  <a:pt x="271" y="714"/>
                  <a:pt x="271" y="714"/>
                  <a:pt x="271" y="714"/>
                </a:cubicBezTo>
                <a:cubicBezTo>
                  <a:pt x="271" y="703"/>
                  <a:pt x="271" y="703"/>
                  <a:pt x="271" y="703"/>
                </a:cubicBezTo>
                <a:cubicBezTo>
                  <a:pt x="272" y="693"/>
                  <a:pt x="272" y="693"/>
                  <a:pt x="272" y="693"/>
                </a:cubicBezTo>
                <a:cubicBezTo>
                  <a:pt x="273" y="671"/>
                  <a:pt x="273" y="671"/>
                  <a:pt x="273" y="671"/>
                </a:cubicBezTo>
                <a:cubicBezTo>
                  <a:pt x="273" y="669"/>
                  <a:pt x="274" y="667"/>
                  <a:pt x="274" y="665"/>
                </a:cubicBezTo>
                <a:cubicBezTo>
                  <a:pt x="269" y="663"/>
                  <a:pt x="265" y="660"/>
                  <a:pt x="261" y="657"/>
                </a:cubicBezTo>
                <a:cubicBezTo>
                  <a:pt x="259" y="658"/>
                  <a:pt x="257" y="660"/>
                  <a:pt x="254" y="661"/>
                </a:cubicBezTo>
                <a:cubicBezTo>
                  <a:pt x="248" y="666"/>
                  <a:pt x="242" y="670"/>
                  <a:pt x="236" y="675"/>
                </a:cubicBezTo>
                <a:cubicBezTo>
                  <a:pt x="232" y="677"/>
                  <a:pt x="230" y="679"/>
                  <a:pt x="227" y="681"/>
                </a:cubicBezTo>
                <a:cubicBezTo>
                  <a:pt x="224" y="683"/>
                  <a:pt x="221" y="685"/>
                  <a:pt x="219" y="687"/>
                </a:cubicBezTo>
                <a:cubicBezTo>
                  <a:pt x="213" y="691"/>
                  <a:pt x="208" y="694"/>
                  <a:pt x="204" y="698"/>
                </a:cubicBezTo>
                <a:cubicBezTo>
                  <a:pt x="201" y="699"/>
                  <a:pt x="199" y="701"/>
                  <a:pt x="197" y="703"/>
                </a:cubicBezTo>
                <a:cubicBezTo>
                  <a:pt x="195" y="704"/>
                  <a:pt x="193" y="706"/>
                  <a:pt x="191" y="707"/>
                </a:cubicBezTo>
                <a:cubicBezTo>
                  <a:pt x="177" y="718"/>
                  <a:pt x="168" y="725"/>
                  <a:pt x="168" y="725"/>
                </a:cubicBezTo>
                <a:cubicBezTo>
                  <a:pt x="168" y="724"/>
                  <a:pt x="176" y="717"/>
                  <a:pt x="188" y="704"/>
                </a:cubicBezTo>
                <a:cubicBezTo>
                  <a:pt x="195" y="697"/>
                  <a:pt x="203" y="689"/>
                  <a:pt x="213" y="680"/>
                </a:cubicBezTo>
                <a:cubicBezTo>
                  <a:pt x="223" y="671"/>
                  <a:pt x="235" y="662"/>
                  <a:pt x="247" y="651"/>
                </a:cubicBezTo>
                <a:cubicBezTo>
                  <a:pt x="249" y="649"/>
                  <a:pt x="251" y="648"/>
                  <a:pt x="253" y="646"/>
                </a:cubicBezTo>
                <a:cubicBezTo>
                  <a:pt x="251" y="642"/>
                  <a:pt x="250" y="637"/>
                  <a:pt x="250" y="632"/>
                </a:cubicBezTo>
                <a:cubicBezTo>
                  <a:pt x="250" y="630"/>
                  <a:pt x="250" y="629"/>
                  <a:pt x="251" y="627"/>
                </a:cubicBezTo>
                <a:cubicBezTo>
                  <a:pt x="238" y="622"/>
                  <a:pt x="226" y="615"/>
                  <a:pt x="214" y="609"/>
                </a:cubicBezTo>
                <a:cubicBezTo>
                  <a:pt x="204" y="603"/>
                  <a:pt x="204" y="603"/>
                  <a:pt x="204" y="603"/>
                </a:cubicBezTo>
                <a:cubicBezTo>
                  <a:pt x="201" y="601"/>
                  <a:pt x="198" y="599"/>
                  <a:pt x="194" y="597"/>
                </a:cubicBezTo>
                <a:cubicBezTo>
                  <a:pt x="175" y="586"/>
                  <a:pt x="175" y="586"/>
                  <a:pt x="175" y="586"/>
                </a:cubicBezTo>
                <a:cubicBezTo>
                  <a:pt x="165" y="580"/>
                  <a:pt x="165" y="580"/>
                  <a:pt x="165" y="580"/>
                </a:cubicBezTo>
                <a:cubicBezTo>
                  <a:pt x="156" y="574"/>
                  <a:pt x="156" y="574"/>
                  <a:pt x="156" y="574"/>
                </a:cubicBezTo>
                <a:cubicBezTo>
                  <a:pt x="150" y="569"/>
                  <a:pt x="143" y="565"/>
                  <a:pt x="137" y="561"/>
                </a:cubicBezTo>
                <a:cubicBezTo>
                  <a:pt x="131" y="557"/>
                  <a:pt x="125" y="552"/>
                  <a:pt x="119" y="548"/>
                </a:cubicBezTo>
                <a:cubicBezTo>
                  <a:pt x="101" y="534"/>
                  <a:pt x="101" y="534"/>
                  <a:pt x="101" y="534"/>
                </a:cubicBezTo>
                <a:cubicBezTo>
                  <a:pt x="95" y="530"/>
                  <a:pt x="89" y="525"/>
                  <a:pt x="83" y="520"/>
                </a:cubicBezTo>
                <a:cubicBezTo>
                  <a:pt x="66" y="505"/>
                  <a:pt x="66" y="505"/>
                  <a:pt x="66" y="505"/>
                </a:cubicBezTo>
                <a:cubicBezTo>
                  <a:pt x="60" y="501"/>
                  <a:pt x="55" y="495"/>
                  <a:pt x="49" y="490"/>
                </a:cubicBezTo>
                <a:cubicBezTo>
                  <a:pt x="44" y="485"/>
                  <a:pt x="38" y="480"/>
                  <a:pt x="33" y="475"/>
                </a:cubicBezTo>
                <a:cubicBezTo>
                  <a:pt x="23" y="464"/>
                  <a:pt x="12" y="453"/>
                  <a:pt x="2" y="442"/>
                </a:cubicBezTo>
                <a:cubicBezTo>
                  <a:pt x="14" y="559"/>
                  <a:pt x="77" y="661"/>
                  <a:pt x="167" y="725"/>
                </a:cubicBezTo>
                <a:close/>
                <a:moveTo>
                  <a:pt x="60" y="189"/>
                </a:moveTo>
                <a:cubicBezTo>
                  <a:pt x="22" y="250"/>
                  <a:pt x="0" y="322"/>
                  <a:pt x="0" y="400"/>
                </a:cubicBezTo>
                <a:cubicBezTo>
                  <a:pt x="0" y="402"/>
                  <a:pt x="0" y="403"/>
                  <a:pt x="0" y="404"/>
                </a:cubicBezTo>
                <a:cubicBezTo>
                  <a:pt x="0" y="404"/>
                  <a:pt x="8" y="399"/>
                  <a:pt x="22" y="391"/>
                </a:cubicBezTo>
                <a:cubicBezTo>
                  <a:pt x="29" y="387"/>
                  <a:pt x="38" y="381"/>
                  <a:pt x="47" y="375"/>
                </a:cubicBezTo>
                <a:cubicBezTo>
                  <a:pt x="57" y="369"/>
                  <a:pt x="68" y="362"/>
                  <a:pt x="80" y="354"/>
                </a:cubicBezTo>
                <a:cubicBezTo>
                  <a:pt x="83" y="352"/>
                  <a:pt x="86" y="350"/>
                  <a:pt x="89" y="348"/>
                </a:cubicBezTo>
                <a:cubicBezTo>
                  <a:pt x="92" y="346"/>
                  <a:pt x="95" y="344"/>
                  <a:pt x="98" y="342"/>
                </a:cubicBezTo>
                <a:cubicBezTo>
                  <a:pt x="104" y="338"/>
                  <a:pt x="110" y="333"/>
                  <a:pt x="117" y="329"/>
                </a:cubicBezTo>
                <a:cubicBezTo>
                  <a:pt x="124" y="324"/>
                  <a:pt x="130" y="319"/>
                  <a:pt x="137" y="314"/>
                </a:cubicBezTo>
                <a:cubicBezTo>
                  <a:pt x="144" y="309"/>
                  <a:pt x="151" y="304"/>
                  <a:pt x="157" y="299"/>
                </a:cubicBezTo>
                <a:cubicBezTo>
                  <a:pt x="164" y="293"/>
                  <a:pt x="172" y="288"/>
                  <a:pt x="178" y="282"/>
                </a:cubicBezTo>
                <a:cubicBezTo>
                  <a:pt x="185" y="276"/>
                  <a:pt x="192" y="271"/>
                  <a:pt x="199" y="265"/>
                </a:cubicBezTo>
                <a:cubicBezTo>
                  <a:pt x="198" y="261"/>
                  <a:pt x="197" y="257"/>
                  <a:pt x="197" y="253"/>
                </a:cubicBezTo>
                <a:cubicBezTo>
                  <a:pt x="197" y="250"/>
                  <a:pt x="197" y="248"/>
                  <a:pt x="198" y="245"/>
                </a:cubicBezTo>
                <a:cubicBezTo>
                  <a:pt x="191" y="242"/>
                  <a:pt x="185" y="239"/>
                  <a:pt x="178" y="236"/>
                </a:cubicBezTo>
                <a:cubicBezTo>
                  <a:pt x="161" y="229"/>
                  <a:pt x="145" y="221"/>
                  <a:pt x="131" y="216"/>
                </a:cubicBezTo>
                <a:cubicBezTo>
                  <a:pt x="124" y="213"/>
                  <a:pt x="117" y="210"/>
                  <a:pt x="111" y="207"/>
                </a:cubicBezTo>
                <a:cubicBezTo>
                  <a:pt x="104" y="205"/>
                  <a:pt x="99" y="203"/>
                  <a:pt x="93" y="201"/>
                </a:cubicBezTo>
                <a:cubicBezTo>
                  <a:pt x="74" y="194"/>
                  <a:pt x="62" y="189"/>
                  <a:pt x="60" y="189"/>
                </a:cubicBezTo>
                <a:cubicBezTo>
                  <a:pt x="62" y="189"/>
                  <a:pt x="74" y="192"/>
                  <a:pt x="95" y="197"/>
                </a:cubicBezTo>
                <a:cubicBezTo>
                  <a:pt x="106" y="199"/>
                  <a:pt x="119" y="203"/>
                  <a:pt x="134" y="207"/>
                </a:cubicBezTo>
                <a:cubicBezTo>
                  <a:pt x="141" y="209"/>
                  <a:pt x="149" y="212"/>
                  <a:pt x="157" y="215"/>
                </a:cubicBezTo>
                <a:cubicBezTo>
                  <a:pt x="166" y="218"/>
                  <a:pt x="174" y="221"/>
                  <a:pt x="184" y="224"/>
                </a:cubicBezTo>
                <a:cubicBezTo>
                  <a:pt x="190" y="226"/>
                  <a:pt x="197" y="229"/>
                  <a:pt x="204" y="232"/>
                </a:cubicBezTo>
                <a:cubicBezTo>
                  <a:pt x="210" y="223"/>
                  <a:pt x="220" y="218"/>
                  <a:pt x="232" y="218"/>
                </a:cubicBezTo>
                <a:cubicBezTo>
                  <a:pt x="237" y="218"/>
                  <a:pt x="243" y="219"/>
                  <a:pt x="248" y="222"/>
                </a:cubicBezTo>
                <a:cubicBezTo>
                  <a:pt x="251" y="219"/>
                  <a:pt x="251" y="219"/>
                  <a:pt x="251" y="219"/>
                </a:cubicBezTo>
                <a:cubicBezTo>
                  <a:pt x="255" y="216"/>
                  <a:pt x="258" y="212"/>
                  <a:pt x="261" y="209"/>
                </a:cubicBezTo>
                <a:cubicBezTo>
                  <a:pt x="268" y="202"/>
                  <a:pt x="275" y="196"/>
                  <a:pt x="281" y="190"/>
                </a:cubicBezTo>
                <a:cubicBezTo>
                  <a:pt x="288" y="183"/>
                  <a:pt x="294" y="176"/>
                  <a:pt x="300" y="170"/>
                </a:cubicBezTo>
                <a:cubicBezTo>
                  <a:pt x="303" y="167"/>
                  <a:pt x="306" y="164"/>
                  <a:pt x="309" y="160"/>
                </a:cubicBezTo>
                <a:cubicBezTo>
                  <a:pt x="312" y="157"/>
                  <a:pt x="315" y="154"/>
                  <a:pt x="318" y="150"/>
                </a:cubicBezTo>
                <a:cubicBezTo>
                  <a:pt x="324" y="144"/>
                  <a:pt x="330" y="138"/>
                  <a:pt x="336" y="131"/>
                </a:cubicBezTo>
                <a:cubicBezTo>
                  <a:pt x="341" y="125"/>
                  <a:pt x="346" y="119"/>
                  <a:pt x="351" y="112"/>
                </a:cubicBezTo>
                <a:cubicBezTo>
                  <a:pt x="354" y="109"/>
                  <a:pt x="357" y="106"/>
                  <a:pt x="359" y="103"/>
                </a:cubicBezTo>
                <a:cubicBezTo>
                  <a:pt x="360" y="102"/>
                  <a:pt x="362" y="100"/>
                  <a:pt x="363" y="99"/>
                </a:cubicBezTo>
                <a:cubicBezTo>
                  <a:pt x="364" y="97"/>
                  <a:pt x="365" y="96"/>
                  <a:pt x="366" y="94"/>
                </a:cubicBezTo>
                <a:cubicBezTo>
                  <a:pt x="371" y="89"/>
                  <a:pt x="376" y="83"/>
                  <a:pt x="380" y="77"/>
                </a:cubicBezTo>
                <a:cubicBezTo>
                  <a:pt x="389" y="66"/>
                  <a:pt x="396" y="56"/>
                  <a:pt x="403" y="47"/>
                </a:cubicBezTo>
                <a:cubicBezTo>
                  <a:pt x="407" y="42"/>
                  <a:pt x="410" y="38"/>
                  <a:pt x="413" y="34"/>
                </a:cubicBezTo>
                <a:cubicBezTo>
                  <a:pt x="416" y="30"/>
                  <a:pt x="418" y="26"/>
                  <a:pt x="421" y="23"/>
                </a:cubicBezTo>
                <a:cubicBezTo>
                  <a:pt x="425" y="16"/>
                  <a:pt x="429" y="11"/>
                  <a:pt x="432" y="7"/>
                </a:cubicBezTo>
                <a:cubicBezTo>
                  <a:pt x="435" y="4"/>
                  <a:pt x="436" y="2"/>
                  <a:pt x="436" y="2"/>
                </a:cubicBezTo>
                <a:cubicBezTo>
                  <a:pt x="424" y="1"/>
                  <a:pt x="412" y="0"/>
                  <a:pt x="400" y="0"/>
                </a:cubicBezTo>
                <a:cubicBezTo>
                  <a:pt x="257" y="0"/>
                  <a:pt x="131" y="75"/>
                  <a:pt x="60" y="189"/>
                </a:cubicBezTo>
                <a:close/>
                <a:moveTo>
                  <a:pt x="648" y="714"/>
                </a:moveTo>
                <a:cubicBezTo>
                  <a:pt x="633" y="714"/>
                  <a:pt x="618" y="714"/>
                  <a:pt x="603" y="714"/>
                </a:cubicBezTo>
                <a:cubicBezTo>
                  <a:pt x="596" y="714"/>
                  <a:pt x="588" y="713"/>
                  <a:pt x="581" y="713"/>
                </a:cubicBezTo>
                <a:cubicBezTo>
                  <a:pt x="558" y="712"/>
                  <a:pt x="558" y="712"/>
                  <a:pt x="558" y="712"/>
                </a:cubicBezTo>
                <a:cubicBezTo>
                  <a:pt x="551" y="712"/>
                  <a:pt x="543" y="710"/>
                  <a:pt x="536" y="710"/>
                </a:cubicBezTo>
                <a:cubicBezTo>
                  <a:pt x="513" y="707"/>
                  <a:pt x="513" y="707"/>
                  <a:pt x="513" y="707"/>
                </a:cubicBezTo>
                <a:cubicBezTo>
                  <a:pt x="506" y="706"/>
                  <a:pt x="499" y="705"/>
                  <a:pt x="491" y="704"/>
                </a:cubicBezTo>
                <a:cubicBezTo>
                  <a:pt x="469" y="700"/>
                  <a:pt x="469" y="700"/>
                  <a:pt x="469" y="700"/>
                </a:cubicBezTo>
                <a:cubicBezTo>
                  <a:pt x="458" y="698"/>
                  <a:pt x="458" y="698"/>
                  <a:pt x="458" y="698"/>
                </a:cubicBezTo>
                <a:cubicBezTo>
                  <a:pt x="447" y="695"/>
                  <a:pt x="447" y="695"/>
                  <a:pt x="447" y="695"/>
                </a:cubicBezTo>
                <a:cubicBezTo>
                  <a:pt x="439" y="694"/>
                  <a:pt x="432" y="692"/>
                  <a:pt x="425" y="690"/>
                </a:cubicBezTo>
                <a:cubicBezTo>
                  <a:pt x="414" y="688"/>
                  <a:pt x="414" y="688"/>
                  <a:pt x="414" y="688"/>
                </a:cubicBezTo>
                <a:cubicBezTo>
                  <a:pt x="410" y="687"/>
                  <a:pt x="406" y="686"/>
                  <a:pt x="403" y="685"/>
                </a:cubicBezTo>
                <a:cubicBezTo>
                  <a:pt x="381" y="678"/>
                  <a:pt x="381" y="678"/>
                  <a:pt x="381" y="678"/>
                </a:cubicBezTo>
                <a:cubicBezTo>
                  <a:pt x="366" y="675"/>
                  <a:pt x="352" y="669"/>
                  <a:pt x="338" y="664"/>
                </a:cubicBezTo>
                <a:cubicBezTo>
                  <a:pt x="329" y="661"/>
                  <a:pt x="320" y="658"/>
                  <a:pt x="311" y="654"/>
                </a:cubicBezTo>
                <a:cubicBezTo>
                  <a:pt x="305" y="661"/>
                  <a:pt x="296" y="666"/>
                  <a:pt x="286" y="666"/>
                </a:cubicBezTo>
                <a:cubicBezTo>
                  <a:pt x="284" y="675"/>
                  <a:pt x="283" y="685"/>
                  <a:pt x="281" y="694"/>
                </a:cubicBezTo>
                <a:cubicBezTo>
                  <a:pt x="280" y="704"/>
                  <a:pt x="280" y="704"/>
                  <a:pt x="280" y="704"/>
                </a:cubicBezTo>
                <a:cubicBezTo>
                  <a:pt x="278" y="715"/>
                  <a:pt x="278" y="715"/>
                  <a:pt x="278" y="715"/>
                </a:cubicBezTo>
                <a:cubicBezTo>
                  <a:pt x="275" y="736"/>
                  <a:pt x="275" y="736"/>
                  <a:pt x="275" y="736"/>
                </a:cubicBezTo>
                <a:cubicBezTo>
                  <a:pt x="274" y="750"/>
                  <a:pt x="273" y="764"/>
                  <a:pt x="271" y="779"/>
                </a:cubicBezTo>
                <a:cubicBezTo>
                  <a:pt x="311" y="793"/>
                  <a:pt x="355" y="800"/>
                  <a:pt x="400" y="800"/>
                </a:cubicBezTo>
                <a:cubicBezTo>
                  <a:pt x="494" y="800"/>
                  <a:pt x="580" y="768"/>
                  <a:pt x="648" y="714"/>
                </a:cubicBezTo>
                <a:close/>
                <a:moveTo>
                  <a:pt x="648" y="714"/>
                </a:moveTo>
                <a:cubicBezTo>
                  <a:pt x="658" y="706"/>
                  <a:pt x="668" y="697"/>
                  <a:pt x="677" y="689"/>
                </a:cubicBezTo>
                <a:cubicBezTo>
                  <a:pt x="730" y="638"/>
                  <a:pt x="769" y="572"/>
                  <a:pt x="788" y="499"/>
                </a:cubicBezTo>
                <a:cubicBezTo>
                  <a:pt x="786" y="499"/>
                  <a:pt x="784" y="500"/>
                  <a:pt x="781" y="500"/>
                </a:cubicBezTo>
                <a:cubicBezTo>
                  <a:pt x="764" y="500"/>
                  <a:pt x="750" y="487"/>
                  <a:pt x="747" y="471"/>
                </a:cubicBezTo>
                <a:cubicBezTo>
                  <a:pt x="742" y="471"/>
                  <a:pt x="737" y="472"/>
                  <a:pt x="731" y="473"/>
                </a:cubicBezTo>
                <a:cubicBezTo>
                  <a:pt x="725" y="473"/>
                  <a:pt x="718" y="475"/>
                  <a:pt x="711" y="476"/>
                </a:cubicBezTo>
                <a:cubicBezTo>
                  <a:pt x="703" y="478"/>
                  <a:pt x="696" y="479"/>
                  <a:pt x="688" y="480"/>
                </a:cubicBezTo>
                <a:cubicBezTo>
                  <a:pt x="680" y="482"/>
                  <a:pt x="671" y="483"/>
                  <a:pt x="663" y="485"/>
                </a:cubicBezTo>
                <a:cubicBezTo>
                  <a:pt x="655" y="487"/>
                  <a:pt x="646" y="489"/>
                  <a:pt x="637" y="491"/>
                </a:cubicBezTo>
                <a:cubicBezTo>
                  <a:pt x="628" y="493"/>
                  <a:pt x="618" y="495"/>
                  <a:pt x="609" y="498"/>
                </a:cubicBezTo>
                <a:cubicBezTo>
                  <a:pt x="603" y="500"/>
                  <a:pt x="596" y="502"/>
                  <a:pt x="589" y="504"/>
                </a:cubicBezTo>
                <a:cubicBezTo>
                  <a:pt x="589" y="504"/>
                  <a:pt x="589" y="504"/>
                  <a:pt x="589" y="504"/>
                </a:cubicBezTo>
                <a:cubicBezTo>
                  <a:pt x="589" y="512"/>
                  <a:pt x="586" y="520"/>
                  <a:pt x="582" y="526"/>
                </a:cubicBezTo>
                <a:cubicBezTo>
                  <a:pt x="595" y="542"/>
                  <a:pt x="606" y="560"/>
                  <a:pt x="616" y="576"/>
                </a:cubicBezTo>
                <a:cubicBezTo>
                  <a:pt x="619" y="580"/>
                  <a:pt x="622" y="584"/>
                  <a:pt x="624" y="588"/>
                </a:cubicBezTo>
                <a:cubicBezTo>
                  <a:pt x="627" y="591"/>
                  <a:pt x="629" y="595"/>
                  <a:pt x="631" y="599"/>
                </a:cubicBezTo>
                <a:cubicBezTo>
                  <a:pt x="635" y="607"/>
                  <a:pt x="639" y="614"/>
                  <a:pt x="643" y="621"/>
                </a:cubicBezTo>
                <a:cubicBezTo>
                  <a:pt x="647" y="628"/>
                  <a:pt x="651" y="634"/>
                  <a:pt x="654" y="640"/>
                </a:cubicBezTo>
                <a:cubicBezTo>
                  <a:pt x="657" y="646"/>
                  <a:pt x="659" y="652"/>
                  <a:pt x="662" y="657"/>
                </a:cubicBezTo>
                <a:cubicBezTo>
                  <a:pt x="667" y="667"/>
                  <a:pt x="671" y="675"/>
                  <a:pt x="673" y="680"/>
                </a:cubicBezTo>
                <a:cubicBezTo>
                  <a:pt x="675" y="685"/>
                  <a:pt x="677" y="688"/>
                  <a:pt x="677" y="688"/>
                </a:cubicBezTo>
                <a:cubicBezTo>
                  <a:pt x="677" y="688"/>
                  <a:pt x="675" y="685"/>
                  <a:pt x="672" y="681"/>
                </a:cubicBezTo>
                <a:cubicBezTo>
                  <a:pt x="669" y="676"/>
                  <a:pt x="664" y="668"/>
                  <a:pt x="658" y="659"/>
                </a:cubicBezTo>
                <a:cubicBezTo>
                  <a:pt x="655" y="654"/>
                  <a:pt x="652" y="649"/>
                  <a:pt x="649" y="643"/>
                </a:cubicBezTo>
                <a:cubicBezTo>
                  <a:pt x="645" y="637"/>
                  <a:pt x="641" y="631"/>
                  <a:pt x="636" y="625"/>
                </a:cubicBezTo>
                <a:cubicBezTo>
                  <a:pt x="632" y="619"/>
                  <a:pt x="627" y="612"/>
                  <a:pt x="622" y="605"/>
                </a:cubicBezTo>
                <a:cubicBezTo>
                  <a:pt x="620" y="601"/>
                  <a:pt x="618" y="597"/>
                  <a:pt x="615" y="594"/>
                </a:cubicBezTo>
                <a:cubicBezTo>
                  <a:pt x="612" y="590"/>
                  <a:pt x="609" y="586"/>
                  <a:pt x="606" y="583"/>
                </a:cubicBezTo>
                <a:cubicBezTo>
                  <a:pt x="601" y="575"/>
                  <a:pt x="595" y="567"/>
                  <a:pt x="589" y="559"/>
                </a:cubicBezTo>
                <a:cubicBezTo>
                  <a:pt x="586" y="555"/>
                  <a:pt x="582" y="551"/>
                  <a:pt x="579" y="547"/>
                </a:cubicBezTo>
                <a:cubicBezTo>
                  <a:pt x="576" y="543"/>
                  <a:pt x="573" y="539"/>
                  <a:pt x="569" y="535"/>
                </a:cubicBezTo>
                <a:cubicBezTo>
                  <a:pt x="565" y="537"/>
                  <a:pt x="560" y="539"/>
                  <a:pt x="554" y="539"/>
                </a:cubicBezTo>
                <a:cubicBezTo>
                  <a:pt x="542" y="539"/>
                  <a:pt x="532" y="533"/>
                  <a:pt x="526" y="523"/>
                </a:cubicBezTo>
                <a:cubicBezTo>
                  <a:pt x="524" y="524"/>
                  <a:pt x="523" y="524"/>
                  <a:pt x="521" y="525"/>
                </a:cubicBezTo>
                <a:cubicBezTo>
                  <a:pt x="511" y="529"/>
                  <a:pt x="501" y="532"/>
                  <a:pt x="491" y="536"/>
                </a:cubicBezTo>
                <a:cubicBezTo>
                  <a:pt x="481" y="540"/>
                  <a:pt x="472" y="544"/>
                  <a:pt x="462" y="548"/>
                </a:cubicBezTo>
                <a:cubicBezTo>
                  <a:pt x="452" y="552"/>
                  <a:pt x="442" y="557"/>
                  <a:pt x="432" y="561"/>
                </a:cubicBezTo>
                <a:cubicBezTo>
                  <a:pt x="427" y="563"/>
                  <a:pt x="422" y="565"/>
                  <a:pt x="418" y="567"/>
                </a:cubicBezTo>
                <a:cubicBezTo>
                  <a:pt x="413" y="570"/>
                  <a:pt x="408" y="572"/>
                  <a:pt x="403" y="574"/>
                </a:cubicBezTo>
                <a:cubicBezTo>
                  <a:pt x="394" y="579"/>
                  <a:pt x="384" y="584"/>
                  <a:pt x="375" y="589"/>
                </a:cubicBezTo>
                <a:cubicBezTo>
                  <a:pt x="366" y="594"/>
                  <a:pt x="357" y="598"/>
                  <a:pt x="348" y="603"/>
                </a:cubicBezTo>
                <a:cubicBezTo>
                  <a:pt x="340" y="608"/>
                  <a:pt x="331" y="613"/>
                  <a:pt x="323" y="618"/>
                </a:cubicBezTo>
                <a:cubicBezTo>
                  <a:pt x="321" y="619"/>
                  <a:pt x="320" y="620"/>
                  <a:pt x="318" y="621"/>
                </a:cubicBezTo>
                <a:cubicBezTo>
                  <a:pt x="319" y="624"/>
                  <a:pt x="320" y="628"/>
                  <a:pt x="320" y="632"/>
                </a:cubicBezTo>
                <a:cubicBezTo>
                  <a:pt x="320" y="632"/>
                  <a:pt x="320" y="633"/>
                  <a:pt x="320" y="634"/>
                </a:cubicBezTo>
                <a:cubicBezTo>
                  <a:pt x="328" y="638"/>
                  <a:pt x="337" y="641"/>
                  <a:pt x="346" y="644"/>
                </a:cubicBezTo>
                <a:cubicBezTo>
                  <a:pt x="366" y="652"/>
                  <a:pt x="366" y="652"/>
                  <a:pt x="366" y="652"/>
                </a:cubicBezTo>
                <a:cubicBezTo>
                  <a:pt x="373" y="654"/>
                  <a:pt x="380" y="657"/>
                  <a:pt x="387" y="659"/>
                </a:cubicBezTo>
                <a:cubicBezTo>
                  <a:pt x="408" y="666"/>
                  <a:pt x="408" y="666"/>
                  <a:pt x="408" y="666"/>
                </a:cubicBezTo>
                <a:cubicBezTo>
                  <a:pt x="412" y="667"/>
                  <a:pt x="415" y="668"/>
                  <a:pt x="419" y="669"/>
                </a:cubicBezTo>
                <a:cubicBezTo>
                  <a:pt x="429" y="672"/>
                  <a:pt x="429" y="672"/>
                  <a:pt x="429" y="672"/>
                </a:cubicBezTo>
                <a:cubicBezTo>
                  <a:pt x="437" y="674"/>
                  <a:pt x="444" y="676"/>
                  <a:pt x="451" y="678"/>
                </a:cubicBezTo>
                <a:cubicBezTo>
                  <a:pt x="462" y="681"/>
                  <a:pt x="462" y="681"/>
                  <a:pt x="462" y="681"/>
                </a:cubicBezTo>
                <a:cubicBezTo>
                  <a:pt x="472" y="684"/>
                  <a:pt x="472" y="684"/>
                  <a:pt x="472" y="684"/>
                </a:cubicBezTo>
                <a:cubicBezTo>
                  <a:pt x="494" y="689"/>
                  <a:pt x="494" y="689"/>
                  <a:pt x="494" y="689"/>
                </a:cubicBezTo>
                <a:cubicBezTo>
                  <a:pt x="501" y="690"/>
                  <a:pt x="508" y="692"/>
                  <a:pt x="516" y="693"/>
                </a:cubicBezTo>
                <a:cubicBezTo>
                  <a:pt x="530" y="696"/>
                  <a:pt x="545" y="699"/>
                  <a:pt x="560" y="702"/>
                </a:cubicBezTo>
                <a:cubicBezTo>
                  <a:pt x="604" y="708"/>
                  <a:pt x="604" y="708"/>
                  <a:pt x="604" y="708"/>
                </a:cubicBezTo>
                <a:cubicBezTo>
                  <a:pt x="619" y="710"/>
                  <a:pt x="633" y="712"/>
                  <a:pt x="648" y="714"/>
                </a:cubicBezTo>
                <a:cubicBezTo>
                  <a:pt x="648" y="704"/>
                  <a:pt x="648" y="704"/>
                  <a:pt x="648" y="704"/>
                </a:cubicBezTo>
                <a:cubicBezTo>
                  <a:pt x="648" y="714"/>
                  <a:pt x="648" y="714"/>
                  <a:pt x="648" y="7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endParaRPr>
          </a:p>
        </p:txBody>
      </p:sp>
      <p:sp>
        <p:nvSpPr>
          <p:cNvPr id="70" name="Freeform 98"/>
          <p:cNvSpPr>
            <a:spLocks noEditPoints="1"/>
          </p:cNvSpPr>
          <p:nvPr/>
        </p:nvSpPr>
        <p:spPr bwMode="auto">
          <a:xfrm>
            <a:off x="9158976" y="1603875"/>
            <a:ext cx="491256" cy="492124"/>
          </a:xfrm>
          <a:custGeom>
            <a:avLst/>
            <a:gdLst>
              <a:gd name="T0" fmla="*/ 516 w 800"/>
              <a:gd name="T1" fmla="*/ 118 h 800"/>
              <a:gd name="T2" fmla="*/ 451 w 800"/>
              <a:gd name="T3" fmla="*/ 3 h 800"/>
              <a:gd name="T4" fmla="*/ 365 w 800"/>
              <a:gd name="T5" fmla="*/ 123 h 800"/>
              <a:gd name="T6" fmla="*/ 278 w 800"/>
              <a:gd name="T7" fmla="*/ 225 h 800"/>
              <a:gd name="T8" fmla="*/ 303 w 800"/>
              <a:gd name="T9" fmla="*/ 280 h 800"/>
              <a:gd name="T10" fmla="*/ 394 w 800"/>
              <a:gd name="T11" fmla="*/ 303 h 800"/>
              <a:gd name="T12" fmla="*/ 482 w 800"/>
              <a:gd name="T13" fmla="*/ 180 h 800"/>
              <a:gd name="T14" fmla="*/ 462 w 800"/>
              <a:gd name="T15" fmla="*/ 43 h 800"/>
              <a:gd name="T16" fmla="*/ 511 w 800"/>
              <a:gd name="T17" fmla="*/ 470 h 800"/>
              <a:gd name="T18" fmla="*/ 429 w 800"/>
              <a:gd name="T19" fmla="*/ 394 h 800"/>
              <a:gd name="T20" fmla="*/ 365 w 800"/>
              <a:gd name="T21" fmla="*/ 409 h 800"/>
              <a:gd name="T22" fmla="*/ 320 w 800"/>
              <a:gd name="T23" fmla="*/ 528 h 800"/>
              <a:gd name="T24" fmla="*/ 313 w 800"/>
              <a:gd name="T25" fmla="*/ 603 h 800"/>
              <a:gd name="T26" fmla="*/ 484 w 800"/>
              <a:gd name="T27" fmla="*/ 517 h 800"/>
              <a:gd name="T28" fmla="*/ 20 w 800"/>
              <a:gd name="T29" fmla="*/ 456 h 800"/>
              <a:gd name="T30" fmla="*/ 147 w 800"/>
              <a:gd name="T31" fmla="*/ 546 h 800"/>
              <a:gd name="T32" fmla="*/ 224 w 800"/>
              <a:gd name="T33" fmla="*/ 590 h 800"/>
              <a:gd name="T34" fmla="*/ 313 w 800"/>
              <a:gd name="T35" fmla="*/ 481 h 800"/>
              <a:gd name="T36" fmla="*/ 350 w 800"/>
              <a:gd name="T37" fmla="*/ 334 h 800"/>
              <a:gd name="T38" fmla="*/ 232 w 800"/>
              <a:gd name="T39" fmla="*/ 287 h 800"/>
              <a:gd name="T40" fmla="*/ 52 w 800"/>
              <a:gd name="T41" fmla="*/ 383 h 800"/>
              <a:gd name="T42" fmla="*/ 554 w 800"/>
              <a:gd name="T43" fmla="*/ 469 h 800"/>
              <a:gd name="T44" fmla="*/ 710 w 800"/>
              <a:gd name="T45" fmla="*/ 467 h 800"/>
              <a:gd name="T46" fmla="*/ 728 w 800"/>
              <a:gd name="T47" fmla="*/ 427 h 800"/>
              <a:gd name="T48" fmla="*/ 630 w 800"/>
              <a:gd name="T49" fmla="*/ 334 h 800"/>
              <a:gd name="T50" fmla="*/ 579 w 800"/>
              <a:gd name="T51" fmla="*/ 271 h 800"/>
              <a:gd name="T52" fmla="*/ 501 w 800"/>
              <a:gd name="T53" fmla="*/ 184 h 800"/>
              <a:gd name="T54" fmla="*/ 423 w 800"/>
              <a:gd name="T55" fmla="*/ 296 h 800"/>
              <a:gd name="T56" fmla="*/ 443 w 800"/>
              <a:gd name="T57" fmla="*/ 377 h 800"/>
              <a:gd name="T58" fmla="*/ 525 w 800"/>
              <a:gd name="T59" fmla="*/ 457 h 800"/>
              <a:gd name="T60" fmla="*/ 800 w 800"/>
              <a:gd name="T61" fmla="*/ 400 h 800"/>
              <a:gd name="T62" fmla="*/ 541 w 800"/>
              <a:gd name="T63" fmla="*/ 177 h 800"/>
              <a:gd name="T64" fmla="*/ 611 w 800"/>
              <a:gd name="T65" fmla="*/ 281 h 800"/>
              <a:gd name="T66" fmla="*/ 679 w 800"/>
              <a:gd name="T67" fmla="*/ 362 h 800"/>
              <a:gd name="T68" fmla="*/ 754 w 800"/>
              <a:gd name="T69" fmla="*/ 438 h 800"/>
              <a:gd name="T70" fmla="*/ 271 w 800"/>
              <a:gd name="T71" fmla="*/ 703 h 800"/>
              <a:gd name="T72" fmla="*/ 236 w 800"/>
              <a:gd name="T73" fmla="*/ 675 h 800"/>
              <a:gd name="T74" fmla="*/ 168 w 800"/>
              <a:gd name="T75" fmla="*/ 725 h 800"/>
              <a:gd name="T76" fmla="*/ 251 w 800"/>
              <a:gd name="T77" fmla="*/ 627 h 800"/>
              <a:gd name="T78" fmla="*/ 156 w 800"/>
              <a:gd name="T79" fmla="*/ 574 h 800"/>
              <a:gd name="T80" fmla="*/ 49 w 800"/>
              <a:gd name="T81" fmla="*/ 490 h 800"/>
              <a:gd name="T82" fmla="*/ 0 w 800"/>
              <a:gd name="T83" fmla="*/ 404 h 800"/>
              <a:gd name="T84" fmla="*/ 117 w 800"/>
              <a:gd name="T85" fmla="*/ 329 h 800"/>
              <a:gd name="T86" fmla="*/ 198 w 800"/>
              <a:gd name="T87" fmla="*/ 245 h 800"/>
              <a:gd name="T88" fmla="*/ 95 w 800"/>
              <a:gd name="T89" fmla="*/ 197 h 800"/>
              <a:gd name="T90" fmla="*/ 248 w 800"/>
              <a:gd name="T91" fmla="*/ 222 h 800"/>
              <a:gd name="T92" fmla="*/ 318 w 800"/>
              <a:gd name="T93" fmla="*/ 150 h 800"/>
              <a:gd name="T94" fmla="*/ 380 w 800"/>
              <a:gd name="T95" fmla="*/ 77 h 800"/>
              <a:gd name="T96" fmla="*/ 400 w 800"/>
              <a:gd name="T97" fmla="*/ 0 h 800"/>
              <a:gd name="T98" fmla="*/ 536 w 800"/>
              <a:gd name="T99" fmla="*/ 710 h 800"/>
              <a:gd name="T100" fmla="*/ 425 w 800"/>
              <a:gd name="T101" fmla="*/ 690 h 800"/>
              <a:gd name="T102" fmla="*/ 286 w 800"/>
              <a:gd name="T103" fmla="*/ 666 h 800"/>
              <a:gd name="T104" fmla="*/ 400 w 800"/>
              <a:gd name="T105" fmla="*/ 800 h 800"/>
              <a:gd name="T106" fmla="*/ 747 w 800"/>
              <a:gd name="T107" fmla="*/ 471 h 800"/>
              <a:gd name="T108" fmla="*/ 609 w 800"/>
              <a:gd name="T109" fmla="*/ 498 h 800"/>
              <a:gd name="T110" fmla="*/ 631 w 800"/>
              <a:gd name="T111" fmla="*/ 599 h 800"/>
              <a:gd name="T112" fmla="*/ 672 w 800"/>
              <a:gd name="T113" fmla="*/ 681 h 800"/>
              <a:gd name="T114" fmla="*/ 606 w 800"/>
              <a:gd name="T115" fmla="*/ 583 h 800"/>
              <a:gd name="T116" fmla="*/ 521 w 800"/>
              <a:gd name="T117" fmla="*/ 525 h 800"/>
              <a:gd name="T118" fmla="*/ 375 w 800"/>
              <a:gd name="T119" fmla="*/ 589 h 800"/>
              <a:gd name="T120" fmla="*/ 346 w 800"/>
              <a:gd name="T121" fmla="*/ 644 h 800"/>
              <a:gd name="T122" fmla="*/ 451 w 800"/>
              <a:gd name="T123" fmla="*/ 678 h 800"/>
              <a:gd name="T124" fmla="*/ 604 w 800"/>
              <a:gd name="T125" fmla="*/ 70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800">
                <a:moveTo>
                  <a:pt x="451" y="3"/>
                </a:moveTo>
                <a:cubicBezTo>
                  <a:pt x="509" y="11"/>
                  <a:pt x="563" y="30"/>
                  <a:pt x="610" y="60"/>
                </a:cubicBezTo>
                <a:cubicBezTo>
                  <a:pt x="602" y="66"/>
                  <a:pt x="593" y="73"/>
                  <a:pt x="584" y="80"/>
                </a:cubicBezTo>
                <a:cubicBezTo>
                  <a:pt x="576" y="87"/>
                  <a:pt x="567" y="94"/>
                  <a:pt x="559" y="102"/>
                </a:cubicBezTo>
                <a:cubicBezTo>
                  <a:pt x="535" y="124"/>
                  <a:pt x="535" y="124"/>
                  <a:pt x="535" y="124"/>
                </a:cubicBezTo>
                <a:cubicBezTo>
                  <a:pt x="530" y="120"/>
                  <a:pt x="523" y="118"/>
                  <a:pt x="516" y="118"/>
                </a:cubicBezTo>
                <a:cubicBezTo>
                  <a:pt x="513" y="118"/>
                  <a:pt x="510" y="118"/>
                  <a:pt x="507" y="119"/>
                </a:cubicBezTo>
                <a:cubicBezTo>
                  <a:pt x="506" y="117"/>
                  <a:pt x="505" y="115"/>
                  <a:pt x="504" y="113"/>
                </a:cubicBezTo>
                <a:cubicBezTo>
                  <a:pt x="498" y="101"/>
                  <a:pt x="492" y="89"/>
                  <a:pt x="486" y="77"/>
                </a:cubicBezTo>
                <a:cubicBezTo>
                  <a:pt x="480" y="65"/>
                  <a:pt x="474" y="53"/>
                  <a:pt x="468" y="40"/>
                </a:cubicBezTo>
                <a:cubicBezTo>
                  <a:pt x="460" y="22"/>
                  <a:pt x="460" y="22"/>
                  <a:pt x="460" y="22"/>
                </a:cubicBezTo>
                <a:cubicBezTo>
                  <a:pt x="457" y="16"/>
                  <a:pt x="454" y="9"/>
                  <a:pt x="451" y="3"/>
                </a:cubicBezTo>
                <a:close/>
                <a:moveTo>
                  <a:pt x="433" y="8"/>
                </a:moveTo>
                <a:cubicBezTo>
                  <a:pt x="431" y="12"/>
                  <a:pt x="428" y="18"/>
                  <a:pt x="425" y="25"/>
                </a:cubicBezTo>
                <a:cubicBezTo>
                  <a:pt x="423" y="29"/>
                  <a:pt x="421" y="33"/>
                  <a:pt x="418" y="37"/>
                </a:cubicBezTo>
                <a:cubicBezTo>
                  <a:pt x="416" y="42"/>
                  <a:pt x="413" y="46"/>
                  <a:pt x="411" y="51"/>
                </a:cubicBezTo>
                <a:cubicBezTo>
                  <a:pt x="405" y="61"/>
                  <a:pt x="399" y="73"/>
                  <a:pt x="391" y="85"/>
                </a:cubicBezTo>
                <a:cubicBezTo>
                  <a:pt x="383" y="97"/>
                  <a:pt x="375" y="110"/>
                  <a:pt x="365" y="123"/>
                </a:cubicBezTo>
                <a:cubicBezTo>
                  <a:pt x="360" y="130"/>
                  <a:pt x="355" y="136"/>
                  <a:pt x="350" y="143"/>
                </a:cubicBezTo>
                <a:cubicBezTo>
                  <a:pt x="345" y="150"/>
                  <a:pt x="339" y="157"/>
                  <a:pt x="334" y="164"/>
                </a:cubicBezTo>
                <a:cubicBezTo>
                  <a:pt x="331" y="167"/>
                  <a:pt x="328" y="171"/>
                  <a:pt x="325" y="174"/>
                </a:cubicBezTo>
                <a:cubicBezTo>
                  <a:pt x="322" y="178"/>
                  <a:pt x="319" y="181"/>
                  <a:pt x="316" y="184"/>
                </a:cubicBezTo>
                <a:cubicBezTo>
                  <a:pt x="310" y="191"/>
                  <a:pt x="304" y="198"/>
                  <a:pt x="297" y="205"/>
                </a:cubicBezTo>
                <a:cubicBezTo>
                  <a:pt x="291" y="212"/>
                  <a:pt x="284" y="219"/>
                  <a:pt x="278" y="225"/>
                </a:cubicBezTo>
                <a:cubicBezTo>
                  <a:pt x="274" y="229"/>
                  <a:pt x="271" y="232"/>
                  <a:pt x="267" y="235"/>
                </a:cubicBezTo>
                <a:cubicBezTo>
                  <a:pt x="264" y="239"/>
                  <a:pt x="264" y="239"/>
                  <a:pt x="264" y="239"/>
                </a:cubicBezTo>
                <a:cubicBezTo>
                  <a:pt x="265" y="243"/>
                  <a:pt x="266" y="248"/>
                  <a:pt x="266" y="253"/>
                </a:cubicBezTo>
                <a:cubicBezTo>
                  <a:pt x="266" y="255"/>
                  <a:pt x="266" y="257"/>
                  <a:pt x="266" y="260"/>
                </a:cubicBezTo>
                <a:cubicBezTo>
                  <a:pt x="268" y="261"/>
                  <a:pt x="270" y="262"/>
                  <a:pt x="272" y="263"/>
                </a:cubicBezTo>
                <a:cubicBezTo>
                  <a:pt x="282" y="268"/>
                  <a:pt x="292" y="274"/>
                  <a:pt x="303" y="280"/>
                </a:cubicBezTo>
                <a:cubicBezTo>
                  <a:pt x="314" y="285"/>
                  <a:pt x="324" y="292"/>
                  <a:pt x="335" y="298"/>
                </a:cubicBezTo>
                <a:cubicBezTo>
                  <a:pt x="340" y="302"/>
                  <a:pt x="345" y="305"/>
                  <a:pt x="351" y="308"/>
                </a:cubicBezTo>
                <a:cubicBezTo>
                  <a:pt x="355" y="311"/>
                  <a:pt x="359" y="314"/>
                  <a:pt x="362" y="316"/>
                </a:cubicBezTo>
                <a:cubicBezTo>
                  <a:pt x="368" y="312"/>
                  <a:pt x="376" y="309"/>
                  <a:pt x="383" y="309"/>
                </a:cubicBezTo>
                <a:cubicBezTo>
                  <a:pt x="386" y="309"/>
                  <a:pt x="388" y="309"/>
                  <a:pt x="390" y="310"/>
                </a:cubicBezTo>
                <a:cubicBezTo>
                  <a:pt x="394" y="303"/>
                  <a:pt x="394" y="303"/>
                  <a:pt x="394" y="303"/>
                </a:cubicBezTo>
                <a:cubicBezTo>
                  <a:pt x="397" y="297"/>
                  <a:pt x="401" y="291"/>
                  <a:pt x="405" y="285"/>
                </a:cubicBezTo>
                <a:cubicBezTo>
                  <a:pt x="429" y="249"/>
                  <a:pt x="429" y="249"/>
                  <a:pt x="429" y="249"/>
                </a:cubicBezTo>
                <a:cubicBezTo>
                  <a:pt x="435" y="240"/>
                  <a:pt x="435" y="240"/>
                  <a:pt x="435" y="240"/>
                </a:cubicBezTo>
                <a:cubicBezTo>
                  <a:pt x="437" y="237"/>
                  <a:pt x="439" y="234"/>
                  <a:pt x="442" y="231"/>
                </a:cubicBezTo>
                <a:cubicBezTo>
                  <a:pt x="446" y="225"/>
                  <a:pt x="450" y="220"/>
                  <a:pt x="455" y="214"/>
                </a:cubicBezTo>
                <a:cubicBezTo>
                  <a:pt x="464" y="202"/>
                  <a:pt x="472" y="191"/>
                  <a:pt x="482" y="180"/>
                </a:cubicBezTo>
                <a:cubicBezTo>
                  <a:pt x="484" y="178"/>
                  <a:pt x="486" y="176"/>
                  <a:pt x="488" y="173"/>
                </a:cubicBezTo>
                <a:cubicBezTo>
                  <a:pt x="484" y="168"/>
                  <a:pt x="481" y="160"/>
                  <a:pt x="481" y="153"/>
                </a:cubicBezTo>
                <a:cubicBezTo>
                  <a:pt x="481" y="142"/>
                  <a:pt x="486" y="132"/>
                  <a:pt x="494" y="126"/>
                </a:cubicBezTo>
                <a:cubicBezTo>
                  <a:pt x="491" y="119"/>
                  <a:pt x="491" y="119"/>
                  <a:pt x="491" y="119"/>
                </a:cubicBezTo>
                <a:cubicBezTo>
                  <a:pt x="486" y="107"/>
                  <a:pt x="480" y="94"/>
                  <a:pt x="475" y="81"/>
                </a:cubicBezTo>
                <a:cubicBezTo>
                  <a:pt x="471" y="69"/>
                  <a:pt x="466" y="56"/>
                  <a:pt x="462" y="43"/>
                </a:cubicBezTo>
                <a:cubicBezTo>
                  <a:pt x="456" y="23"/>
                  <a:pt x="456" y="23"/>
                  <a:pt x="456" y="23"/>
                </a:cubicBezTo>
                <a:cubicBezTo>
                  <a:pt x="455" y="16"/>
                  <a:pt x="453" y="10"/>
                  <a:pt x="451" y="3"/>
                </a:cubicBezTo>
                <a:cubicBezTo>
                  <a:pt x="446" y="3"/>
                  <a:pt x="441" y="2"/>
                  <a:pt x="436" y="2"/>
                </a:cubicBezTo>
                <a:cubicBezTo>
                  <a:pt x="436" y="2"/>
                  <a:pt x="435" y="4"/>
                  <a:pt x="433" y="8"/>
                </a:cubicBezTo>
                <a:close/>
                <a:moveTo>
                  <a:pt x="523" y="483"/>
                </a:moveTo>
                <a:cubicBezTo>
                  <a:pt x="519" y="479"/>
                  <a:pt x="515" y="474"/>
                  <a:pt x="511" y="470"/>
                </a:cubicBezTo>
                <a:cubicBezTo>
                  <a:pt x="509" y="468"/>
                  <a:pt x="507" y="465"/>
                  <a:pt x="505" y="463"/>
                </a:cubicBezTo>
                <a:cubicBezTo>
                  <a:pt x="502" y="461"/>
                  <a:pt x="500" y="459"/>
                  <a:pt x="498" y="457"/>
                </a:cubicBezTo>
                <a:cubicBezTo>
                  <a:pt x="489" y="449"/>
                  <a:pt x="480" y="440"/>
                  <a:pt x="471" y="431"/>
                </a:cubicBezTo>
                <a:cubicBezTo>
                  <a:pt x="467" y="427"/>
                  <a:pt x="462" y="423"/>
                  <a:pt x="458" y="419"/>
                </a:cubicBezTo>
                <a:cubicBezTo>
                  <a:pt x="453" y="415"/>
                  <a:pt x="448" y="411"/>
                  <a:pt x="444" y="406"/>
                </a:cubicBezTo>
                <a:cubicBezTo>
                  <a:pt x="439" y="402"/>
                  <a:pt x="434" y="398"/>
                  <a:pt x="429" y="394"/>
                </a:cubicBezTo>
                <a:cubicBezTo>
                  <a:pt x="427" y="392"/>
                  <a:pt x="425" y="390"/>
                  <a:pt x="422" y="388"/>
                </a:cubicBezTo>
                <a:cubicBezTo>
                  <a:pt x="415" y="382"/>
                  <a:pt x="415" y="382"/>
                  <a:pt x="415" y="382"/>
                </a:cubicBezTo>
                <a:cubicBezTo>
                  <a:pt x="411" y="379"/>
                  <a:pt x="407" y="376"/>
                  <a:pt x="403" y="373"/>
                </a:cubicBezTo>
                <a:cubicBezTo>
                  <a:pt x="397" y="377"/>
                  <a:pt x="391" y="379"/>
                  <a:pt x="383" y="379"/>
                </a:cubicBezTo>
                <a:cubicBezTo>
                  <a:pt x="382" y="379"/>
                  <a:pt x="380" y="379"/>
                  <a:pt x="379" y="378"/>
                </a:cubicBezTo>
                <a:cubicBezTo>
                  <a:pt x="374" y="389"/>
                  <a:pt x="369" y="399"/>
                  <a:pt x="365" y="409"/>
                </a:cubicBezTo>
                <a:cubicBezTo>
                  <a:pt x="362" y="415"/>
                  <a:pt x="359" y="422"/>
                  <a:pt x="356" y="428"/>
                </a:cubicBezTo>
                <a:cubicBezTo>
                  <a:pt x="348" y="448"/>
                  <a:pt x="348" y="448"/>
                  <a:pt x="348" y="448"/>
                </a:cubicBezTo>
                <a:cubicBezTo>
                  <a:pt x="345" y="454"/>
                  <a:pt x="343" y="461"/>
                  <a:pt x="341" y="468"/>
                </a:cubicBezTo>
                <a:cubicBezTo>
                  <a:pt x="333" y="488"/>
                  <a:pt x="333" y="488"/>
                  <a:pt x="333" y="488"/>
                </a:cubicBezTo>
                <a:cubicBezTo>
                  <a:pt x="326" y="508"/>
                  <a:pt x="326" y="508"/>
                  <a:pt x="326" y="508"/>
                </a:cubicBezTo>
                <a:cubicBezTo>
                  <a:pt x="324" y="514"/>
                  <a:pt x="322" y="521"/>
                  <a:pt x="320" y="528"/>
                </a:cubicBezTo>
                <a:cubicBezTo>
                  <a:pt x="314" y="548"/>
                  <a:pt x="314" y="548"/>
                  <a:pt x="314" y="548"/>
                </a:cubicBezTo>
                <a:cubicBezTo>
                  <a:pt x="311" y="558"/>
                  <a:pt x="311" y="558"/>
                  <a:pt x="311" y="558"/>
                </a:cubicBezTo>
                <a:cubicBezTo>
                  <a:pt x="308" y="569"/>
                  <a:pt x="308" y="569"/>
                  <a:pt x="308" y="569"/>
                </a:cubicBezTo>
                <a:cubicBezTo>
                  <a:pt x="305" y="579"/>
                  <a:pt x="302" y="590"/>
                  <a:pt x="300" y="600"/>
                </a:cubicBezTo>
                <a:cubicBezTo>
                  <a:pt x="303" y="602"/>
                  <a:pt x="306" y="604"/>
                  <a:pt x="308" y="606"/>
                </a:cubicBezTo>
                <a:cubicBezTo>
                  <a:pt x="310" y="605"/>
                  <a:pt x="312" y="604"/>
                  <a:pt x="313" y="603"/>
                </a:cubicBezTo>
                <a:cubicBezTo>
                  <a:pt x="322" y="598"/>
                  <a:pt x="330" y="592"/>
                  <a:pt x="339" y="587"/>
                </a:cubicBezTo>
                <a:cubicBezTo>
                  <a:pt x="356" y="576"/>
                  <a:pt x="375" y="566"/>
                  <a:pt x="394" y="556"/>
                </a:cubicBezTo>
                <a:cubicBezTo>
                  <a:pt x="399" y="554"/>
                  <a:pt x="404" y="551"/>
                  <a:pt x="409" y="549"/>
                </a:cubicBezTo>
                <a:cubicBezTo>
                  <a:pt x="414" y="547"/>
                  <a:pt x="419" y="544"/>
                  <a:pt x="424" y="542"/>
                </a:cubicBezTo>
                <a:cubicBezTo>
                  <a:pt x="434" y="538"/>
                  <a:pt x="443" y="533"/>
                  <a:pt x="454" y="529"/>
                </a:cubicBezTo>
                <a:cubicBezTo>
                  <a:pt x="464" y="525"/>
                  <a:pt x="474" y="521"/>
                  <a:pt x="484" y="517"/>
                </a:cubicBezTo>
                <a:cubicBezTo>
                  <a:pt x="495" y="513"/>
                  <a:pt x="505" y="510"/>
                  <a:pt x="515" y="506"/>
                </a:cubicBezTo>
                <a:cubicBezTo>
                  <a:pt x="517" y="506"/>
                  <a:pt x="518" y="505"/>
                  <a:pt x="520" y="505"/>
                </a:cubicBezTo>
                <a:cubicBezTo>
                  <a:pt x="520" y="504"/>
                  <a:pt x="520" y="504"/>
                  <a:pt x="520" y="504"/>
                </a:cubicBezTo>
                <a:cubicBezTo>
                  <a:pt x="520" y="497"/>
                  <a:pt x="522" y="491"/>
                  <a:pt x="525" y="485"/>
                </a:cubicBezTo>
                <a:cubicBezTo>
                  <a:pt x="525" y="484"/>
                  <a:pt x="524" y="484"/>
                  <a:pt x="523" y="483"/>
                </a:cubicBezTo>
                <a:close/>
                <a:moveTo>
                  <a:pt x="20" y="456"/>
                </a:moveTo>
                <a:cubicBezTo>
                  <a:pt x="26" y="461"/>
                  <a:pt x="31" y="465"/>
                  <a:pt x="37" y="470"/>
                </a:cubicBezTo>
                <a:cubicBezTo>
                  <a:pt x="49" y="479"/>
                  <a:pt x="61" y="488"/>
                  <a:pt x="73" y="497"/>
                </a:cubicBezTo>
                <a:cubicBezTo>
                  <a:pt x="91" y="509"/>
                  <a:pt x="91" y="509"/>
                  <a:pt x="91" y="509"/>
                </a:cubicBezTo>
                <a:cubicBezTo>
                  <a:pt x="97" y="514"/>
                  <a:pt x="103" y="518"/>
                  <a:pt x="110" y="522"/>
                </a:cubicBezTo>
                <a:cubicBezTo>
                  <a:pt x="128" y="534"/>
                  <a:pt x="128" y="534"/>
                  <a:pt x="128" y="534"/>
                </a:cubicBezTo>
                <a:cubicBezTo>
                  <a:pt x="134" y="538"/>
                  <a:pt x="141" y="542"/>
                  <a:pt x="147" y="546"/>
                </a:cubicBezTo>
                <a:cubicBezTo>
                  <a:pt x="153" y="550"/>
                  <a:pt x="160" y="554"/>
                  <a:pt x="166" y="558"/>
                </a:cubicBezTo>
                <a:cubicBezTo>
                  <a:pt x="175" y="563"/>
                  <a:pt x="175" y="563"/>
                  <a:pt x="175" y="563"/>
                </a:cubicBezTo>
                <a:cubicBezTo>
                  <a:pt x="185" y="569"/>
                  <a:pt x="185" y="569"/>
                  <a:pt x="185" y="569"/>
                </a:cubicBezTo>
                <a:cubicBezTo>
                  <a:pt x="204" y="580"/>
                  <a:pt x="204" y="580"/>
                  <a:pt x="204" y="580"/>
                </a:cubicBezTo>
                <a:cubicBezTo>
                  <a:pt x="208" y="581"/>
                  <a:pt x="211" y="583"/>
                  <a:pt x="214" y="585"/>
                </a:cubicBezTo>
                <a:cubicBezTo>
                  <a:pt x="224" y="590"/>
                  <a:pt x="224" y="590"/>
                  <a:pt x="224" y="590"/>
                </a:cubicBezTo>
                <a:cubicBezTo>
                  <a:pt x="236" y="596"/>
                  <a:pt x="248" y="602"/>
                  <a:pt x="260" y="608"/>
                </a:cubicBezTo>
                <a:cubicBezTo>
                  <a:pt x="266" y="602"/>
                  <a:pt x="274" y="597"/>
                  <a:pt x="283" y="597"/>
                </a:cubicBezTo>
                <a:cubicBezTo>
                  <a:pt x="285" y="586"/>
                  <a:pt x="288" y="575"/>
                  <a:pt x="290" y="564"/>
                </a:cubicBezTo>
                <a:cubicBezTo>
                  <a:pt x="293" y="550"/>
                  <a:pt x="297" y="536"/>
                  <a:pt x="300" y="522"/>
                </a:cubicBezTo>
                <a:cubicBezTo>
                  <a:pt x="302" y="515"/>
                  <a:pt x="304" y="508"/>
                  <a:pt x="306" y="501"/>
                </a:cubicBezTo>
                <a:cubicBezTo>
                  <a:pt x="313" y="481"/>
                  <a:pt x="313" y="481"/>
                  <a:pt x="313" y="481"/>
                </a:cubicBezTo>
                <a:cubicBezTo>
                  <a:pt x="317" y="467"/>
                  <a:pt x="322" y="453"/>
                  <a:pt x="327" y="440"/>
                </a:cubicBezTo>
                <a:cubicBezTo>
                  <a:pt x="335" y="420"/>
                  <a:pt x="335" y="420"/>
                  <a:pt x="335" y="420"/>
                </a:cubicBezTo>
                <a:cubicBezTo>
                  <a:pt x="338" y="413"/>
                  <a:pt x="341" y="406"/>
                  <a:pt x="344" y="400"/>
                </a:cubicBezTo>
                <a:cubicBezTo>
                  <a:pt x="349" y="389"/>
                  <a:pt x="353" y="378"/>
                  <a:pt x="358" y="368"/>
                </a:cubicBezTo>
                <a:cubicBezTo>
                  <a:pt x="352" y="362"/>
                  <a:pt x="349" y="353"/>
                  <a:pt x="349" y="344"/>
                </a:cubicBezTo>
                <a:cubicBezTo>
                  <a:pt x="349" y="340"/>
                  <a:pt x="349" y="337"/>
                  <a:pt x="350" y="334"/>
                </a:cubicBezTo>
                <a:cubicBezTo>
                  <a:pt x="347" y="331"/>
                  <a:pt x="343" y="328"/>
                  <a:pt x="339" y="326"/>
                </a:cubicBezTo>
                <a:cubicBezTo>
                  <a:pt x="334" y="323"/>
                  <a:pt x="329" y="319"/>
                  <a:pt x="324" y="316"/>
                </a:cubicBezTo>
                <a:cubicBezTo>
                  <a:pt x="313" y="309"/>
                  <a:pt x="303" y="303"/>
                  <a:pt x="293" y="297"/>
                </a:cubicBezTo>
                <a:cubicBezTo>
                  <a:pt x="283" y="291"/>
                  <a:pt x="273" y="285"/>
                  <a:pt x="263" y="279"/>
                </a:cubicBezTo>
                <a:cubicBezTo>
                  <a:pt x="261" y="278"/>
                  <a:pt x="259" y="277"/>
                  <a:pt x="257" y="276"/>
                </a:cubicBezTo>
                <a:cubicBezTo>
                  <a:pt x="251" y="283"/>
                  <a:pt x="242" y="287"/>
                  <a:pt x="232" y="287"/>
                </a:cubicBezTo>
                <a:cubicBezTo>
                  <a:pt x="225" y="287"/>
                  <a:pt x="219" y="286"/>
                  <a:pt x="214" y="283"/>
                </a:cubicBezTo>
                <a:cubicBezTo>
                  <a:pt x="199" y="294"/>
                  <a:pt x="185" y="306"/>
                  <a:pt x="170" y="316"/>
                </a:cubicBezTo>
                <a:cubicBezTo>
                  <a:pt x="156" y="326"/>
                  <a:pt x="141" y="335"/>
                  <a:pt x="127" y="344"/>
                </a:cubicBezTo>
                <a:cubicBezTo>
                  <a:pt x="113" y="352"/>
                  <a:pt x="100" y="360"/>
                  <a:pt x="87" y="366"/>
                </a:cubicBezTo>
                <a:cubicBezTo>
                  <a:pt x="80" y="370"/>
                  <a:pt x="74" y="373"/>
                  <a:pt x="69" y="376"/>
                </a:cubicBezTo>
                <a:cubicBezTo>
                  <a:pt x="63" y="379"/>
                  <a:pt x="57" y="381"/>
                  <a:pt x="52" y="383"/>
                </a:cubicBezTo>
                <a:cubicBezTo>
                  <a:pt x="41" y="388"/>
                  <a:pt x="32" y="392"/>
                  <a:pt x="24" y="395"/>
                </a:cubicBezTo>
                <a:cubicBezTo>
                  <a:pt x="9" y="401"/>
                  <a:pt x="0" y="404"/>
                  <a:pt x="0" y="404"/>
                </a:cubicBezTo>
                <a:cubicBezTo>
                  <a:pt x="0" y="417"/>
                  <a:pt x="1" y="430"/>
                  <a:pt x="2" y="442"/>
                </a:cubicBezTo>
                <a:cubicBezTo>
                  <a:pt x="8" y="447"/>
                  <a:pt x="14" y="451"/>
                  <a:pt x="20" y="456"/>
                </a:cubicBezTo>
                <a:close/>
                <a:moveTo>
                  <a:pt x="539" y="473"/>
                </a:moveTo>
                <a:cubicBezTo>
                  <a:pt x="544" y="470"/>
                  <a:pt x="549" y="469"/>
                  <a:pt x="554" y="469"/>
                </a:cubicBezTo>
                <a:cubicBezTo>
                  <a:pt x="567" y="469"/>
                  <a:pt x="579" y="476"/>
                  <a:pt x="585" y="487"/>
                </a:cubicBezTo>
                <a:cubicBezTo>
                  <a:pt x="592" y="485"/>
                  <a:pt x="599" y="484"/>
                  <a:pt x="605" y="482"/>
                </a:cubicBezTo>
                <a:cubicBezTo>
                  <a:pt x="615" y="480"/>
                  <a:pt x="625" y="478"/>
                  <a:pt x="634" y="477"/>
                </a:cubicBezTo>
                <a:cubicBezTo>
                  <a:pt x="643" y="475"/>
                  <a:pt x="652" y="474"/>
                  <a:pt x="661" y="472"/>
                </a:cubicBezTo>
                <a:cubicBezTo>
                  <a:pt x="669" y="471"/>
                  <a:pt x="678" y="470"/>
                  <a:pt x="686" y="469"/>
                </a:cubicBezTo>
                <a:cubicBezTo>
                  <a:pt x="694" y="468"/>
                  <a:pt x="702" y="467"/>
                  <a:pt x="710" y="467"/>
                </a:cubicBezTo>
                <a:cubicBezTo>
                  <a:pt x="717" y="466"/>
                  <a:pt x="724" y="465"/>
                  <a:pt x="731" y="465"/>
                </a:cubicBezTo>
                <a:cubicBezTo>
                  <a:pt x="736" y="465"/>
                  <a:pt x="742" y="465"/>
                  <a:pt x="747" y="465"/>
                </a:cubicBezTo>
                <a:cubicBezTo>
                  <a:pt x="747" y="458"/>
                  <a:pt x="749" y="451"/>
                  <a:pt x="752" y="446"/>
                </a:cubicBezTo>
                <a:cubicBezTo>
                  <a:pt x="751" y="445"/>
                  <a:pt x="750" y="444"/>
                  <a:pt x="749" y="443"/>
                </a:cubicBezTo>
                <a:cubicBezTo>
                  <a:pt x="738" y="435"/>
                  <a:pt x="738" y="435"/>
                  <a:pt x="738" y="435"/>
                </a:cubicBezTo>
                <a:cubicBezTo>
                  <a:pt x="728" y="427"/>
                  <a:pt x="728" y="427"/>
                  <a:pt x="728" y="427"/>
                </a:cubicBezTo>
                <a:cubicBezTo>
                  <a:pt x="707" y="410"/>
                  <a:pt x="707" y="410"/>
                  <a:pt x="707" y="410"/>
                </a:cubicBezTo>
                <a:cubicBezTo>
                  <a:pt x="704" y="407"/>
                  <a:pt x="700" y="404"/>
                  <a:pt x="697" y="401"/>
                </a:cubicBezTo>
                <a:cubicBezTo>
                  <a:pt x="687" y="392"/>
                  <a:pt x="687" y="392"/>
                  <a:pt x="687" y="392"/>
                </a:cubicBezTo>
                <a:cubicBezTo>
                  <a:pt x="667" y="373"/>
                  <a:pt x="667" y="373"/>
                  <a:pt x="667" y="373"/>
                </a:cubicBezTo>
                <a:cubicBezTo>
                  <a:pt x="661" y="367"/>
                  <a:pt x="655" y="361"/>
                  <a:pt x="649" y="354"/>
                </a:cubicBezTo>
                <a:cubicBezTo>
                  <a:pt x="630" y="334"/>
                  <a:pt x="630" y="334"/>
                  <a:pt x="630" y="334"/>
                </a:cubicBezTo>
                <a:cubicBezTo>
                  <a:pt x="626" y="329"/>
                  <a:pt x="626" y="329"/>
                  <a:pt x="626" y="329"/>
                </a:cubicBezTo>
                <a:cubicBezTo>
                  <a:pt x="621" y="324"/>
                  <a:pt x="621" y="324"/>
                  <a:pt x="621" y="324"/>
                </a:cubicBezTo>
                <a:cubicBezTo>
                  <a:pt x="613" y="314"/>
                  <a:pt x="613" y="314"/>
                  <a:pt x="613" y="314"/>
                </a:cubicBezTo>
                <a:cubicBezTo>
                  <a:pt x="596" y="293"/>
                  <a:pt x="596" y="293"/>
                  <a:pt x="596" y="293"/>
                </a:cubicBezTo>
                <a:cubicBezTo>
                  <a:pt x="593" y="289"/>
                  <a:pt x="590" y="286"/>
                  <a:pt x="587" y="282"/>
                </a:cubicBezTo>
                <a:cubicBezTo>
                  <a:pt x="579" y="271"/>
                  <a:pt x="579" y="271"/>
                  <a:pt x="579" y="271"/>
                </a:cubicBezTo>
                <a:cubicBezTo>
                  <a:pt x="574" y="264"/>
                  <a:pt x="569" y="257"/>
                  <a:pt x="563" y="249"/>
                </a:cubicBezTo>
                <a:cubicBezTo>
                  <a:pt x="558" y="242"/>
                  <a:pt x="554" y="234"/>
                  <a:pt x="549" y="227"/>
                </a:cubicBezTo>
                <a:cubicBezTo>
                  <a:pt x="534" y="204"/>
                  <a:pt x="534" y="204"/>
                  <a:pt x="534" y="204"/>
                </a:cubicBezTo>
                <a:cubicBezTo>
                  <a:pt x="531" y="198"/>
                  <a:pt x="528" y="192"/>
                  <a:pt x="525" y="186"/>
                </a:cubicBezTo>
                <a:cubicBezTo>
                  <a:pt x="522" y="187"/>
                  <a:pt x="519" y="187"/>
                  <a:pt x="516" y="187"/>
                </a:cubicBezTo>
                <a:cubicBezTo>
                  <a:pt x="510" y="187"/>
                  <a:pt x="505" y="186"/>
                  <a:pt x="501" y="184"/>
                </a:cubicBezTo>
                <a:cubicBezTo>
                  <a:pt x="499" y="186"/>
                  <a:pt x="497" y="188"/>
                  <a:pt x="495" y="191"/>
                </a:cubicBezTo>
                <a:cubicBezTo>
                  <a:pt x="486" y="202"/>
                  <a:pt x="478" y="213"/>
                  <a:pt x="470" y="225"/>
                </a:cubicBezTo>
                <a:cubicBezTo>
                  <a:pt x="466" y="231"/>
                  <a:pt x="462" y="237"/>
                  <a:pt x="458" y="242"/>
                </a:cubicBezTo>
                <a:cubicBezTo>
                  <a:pt x="456" y="245"/>
                  <a:pt x="453" y="248"/>
                  <a:pt x="452" y="251"/>
                </a:cubicBezTo>
                <a:cubicBezTo>
                  <a:pt x="446" y="260"/>
                  <a:pt x="446" y="260"/>
                  <a:pt x="446" y="260"/>
                </a:cubicBezTo>
                <a:cubicBezTo>
                  <a:pt x="423" y="296"/>
                  <a:pt x="423" y="296"/>
                  <a:pt x="423" y="296"/>
                </a:cubicBezTo>
                <a:cubicBezTo>
                  <a:pt x="419" y="304"/>
                  <a:pt x="414" y="313"/>
                  <a:pt x="409" y="321"/>
                </a:cubicBezTo>
                <a:cubicBezTo>
                  <a:pt x="415" y="327"/>
                  <a:pt x="418" y="335"/>
                  <a:pt x="418" y="344"/>
                </a:cubicBezTo>
                <a:cubicBezTo>
                  <a:pt x="418" y="348"/>
                  <a:pt x="417" y="352"/>
                  <a:pt x="416" y="356"/>
                </a:cubicBezTo>
                <a:cubicBezTo>
                  <a:pt x="420" y="359"/>
                  <a:pt x="424" y="362"/>
                  <a:pt x="428" y="365"/>
                </a:cubicBezTo>
                <a:cubicBezTo>
                  <a:pt x="436" y="371"/>
                  <a:pt x="436" y="371"/>
                  <a:pt x="436" y="371"/>
                </a:cubicBezTo>
                <a:cubicBezTo>
                  <a:pt x="438" y="373"/>
                  <a:pt x="440" y="375"/>
                  <a:pt x="443" y="377"/>
                </a:cubicBezTo>
                <a:cubicBezTo>
                  <a:pt x="448" y="382"/>
                  <a:pt x="453" y="386"/>
                  <a:pt x="457" y="390"/>
                </a:cubicBezTo>
                <a:cubicBezTo>
                  <a:pt x="462" y="395"/>
                  <a:pt x="467" y="399"/>
                  <a:pt x="472" y="403"/>
                </a:cubicBezTo>
                <a:cubicBezTo>
                  <a:pt x="477" y="407"/>
                  <a:pt x="482" y="412"/>
                  <a:pt x="486" y="416"/>
                </a:cubicBezTo>
                <a:cubicBezTo>
                  <a:pt x="495" y="425"/>
                  <a:pt x="504" y="434"/>
                  <a:pt x="512" y="443"/>
                </a:cubicBezTo>
                <a:cubicBezTo>
                  <a:pt x="514" y="445"/>
                  <a:pt x="517" y="448"/>
                  <a:pt x="519" y="450"/>
                </a:cubicBezTo>
                <a:cubicBezTo>
                  <a:pt x="521" y="452"/>
                  <a:pt x="523" y="454"/>
                  <a:pt x="525" y="457"/>
                </a:cubicBezTo>
                <a:cubicBezTo>
                  <a:pt x="529" y="461"/>
                  <a:pt x="533" y="466"/>
                  <a:pt x="537" y="470"/>
                </a:cubicBezTo>
                <a:cubicBezTo>
                  <a:pt x="538" y="471"/>
                  <a:pt x="538" y="472"/>
                  <a:pt x="539" y="473"/>
                </a:cubicBezTo>
                <a:close/>
                <a:moveTo>
                  <a:pt x="757" y="440"/>
                </a:moveTo>
                <a:cubicBezTo>
                  <a:pt x="763" y="434"/>
                  <a:pt x="772" y="430"/>
                  <a:pt x="781" y="430"/>
                </a:cubicBezTo>
                <a:cubicBezTo>
                  <a:pt x="788" y="430"/>
                  <a:pt x="793" y="432"/>
                  <a:pt x="798" y="435"/>
                </a:cubicBezTo>
                <a:cubicBezTo>
                  <a:pt x="800" y="423"/>
                  <a:pt x="800" y="412"/>
                  <a:pt x="800" y="400"/>
                </a:cubicBezTo>
                <a:cubicBezTo>
                  <a:pt x="800" y="256"/>
                  <a:pt x="724" y="130"/>
                  <a:pt x="610" y="60"/>
                </a:cubicBezTo>
                <a:cubicBezTo>
                  <a:pt x="603" y="68"/>
                  <a:pt x="595" y="75"/>
                  <a:pt x="587" y="83"/>
                </a:cubicBezTo>
                <a:cubicBezTo>
                  <a:pt x="579" y="91"/>
                  <a:pt x="572" y="99"/>
                  <a:pt x="564" y="107"/>
                </a:cubicBezTo>
                <a:cubicBezTo>
                  <a:pt x="543" y="131"/>
                  <a:pt x="543" y="131"/>
                  <a:pt x="543" y="131"/>
                </a:cubicBezTo>
                <a:cubicBezTo>
                  <a:pt x="548" y="137"/>
                  <a:pt x="551" y="144"/>
                  <a:pt x="551" y="153"/>
                </a:cubicBezTo>
                <a:cubicBezTo>
                  <a:pt x="551" y="162"/>
                  <a:pt x="547" y="171"/>
                  <a:pt x="541" y="177"/>
                </a:cubicBezTo>
                <a:cubicBezTo>
                  <a:pt x="551" y="194"/>
                  <a:pt x="551" y="194"/>
                  <a:pt x="551" y="194"/>
                </a:cubicBezTo>
                <a:cubicBezTo>
                  <a:pt x="566" y="216"/>
                  <a:pt x="566" y="216"/>
                  <a:pt x="566" y="216"/>
                </a:cubicBezTo>
                <a:cubicBezTo>
                  <a:pt x="570" y="223"/>
                  <a:pt x="575" y="231"/>
                  <a:pt x="580" y="238"/>
                </a:cubicBezTo>
                <a:cubicBezTo>
                  <a:pt x="585" y="245"/>
                  <a:pt x="590" y="252"/>
                  <a:pt x="596" y="259"/>
                </a:cubicBezTo>
                <a:cubicBezTo>
                  <a:pt x="603" y="270"/>
                  <a:pt x="603" y="270"/>
                  <a:pt x="603" y="270"/>
                </a:cubicBezTo>
                <a:cubicBezTo>
                  <a:pt x="606" y="274"/>
                  <a:pt x="608" y="277"/>
                  <a:pt x="611" y="281"/>
                </a:cubicBezTo>
                <a:cubicBezTo>
                  <a:pt x="628" y="302"/>
                  <a:pt x="628" y="302"/>
                  <a:pt x="628" y="302"/>
                </a:cubicBezTo>
                <a:cubicBezTo>
                  <a:pt x="636" y="312"/>
                  <a:pt x="636" y="312"/>
                  <a:pt x="636" y="312"/>
                </a:cubicBezTo>
                <a:cubicBezTo>
                  <a:pt x="640" y="317"/>
                  <a:pt x="640" y="317"/>
                  <a:pt x="640" y="317"/>
                </a:cubicBezTo>
                <a:cubicBezTo>
                  <a:pt x="644" y="322"/>
                  <a:pt x="644" y="322"/>
                  <a:pt x="644" y="322"/>
                </a:cubicBezTo>
                <a:cubicBezTo>
                  <a:pt x="661" y="342"/>
                  <a:pt x="661" y="342"/>
                  <a:pt x="661" y="342"/>
                </a:cubicBezTo>
                <a:cubicBezTo>
                  <a:pt x="667" y="349"/>
                  <a:pt x="673" y="356"/>
                  <a:pt x="679" y="362"/>
                </a:cubicBezTo>
                <a:cubicBezTo>
                  <a:pt x="697" y="381"/>
                  <a:pt x="697" y="381"/>
                  <a:pt x="697" y="381"/>
                </a:cubicBezTo>
                <a:cubicBezTo>
                  <a:pt x="706" y="391"/>
                  <a:pt x="706" y="391"/>
                  <a:pt x="706" y="391"/>
                </a:cubicBezTo>
                <a:cubicBezTo>
                  <a:pt x="709" y="394"/>
                  <a:pt x="712" y="397"/>
                  <a:pt x="716" y="401"/>
                </a:cubicBezTo>
                <a:cubicBezTo>
                  <a:pt x="735" y="419"/>
                  <a:pt x="735" y="419"/>
                  <a:pt x="735" y="419"/>
                </a:cubicBezTo>
                <a:cubicBezTo>
                  <a:pt x="744" y="429"/>
                  <a:pt x="744" y="429"/>
                  <a:pt x="744" y="429"/>
                </a:cubicBezTo>
                <a:cubicBezTo>
                  <a:pt x="754" y="438"/>
                  <a:pt x="754" y="438"/>
                  <a:pt x="754" y="438"/>
                </a:cubicBezTo>
                <a:cubicBezTo>
                  <a:pt x="755" y="439"/>
                  <a:pt x="756" y="439"/>
                  <a:pt x="757" y="440"/>
                </a:cubicBezTo>
                <a:close/>
                <a:moveTo>
                  <a:pt x="167" y="725"/>
                </a:moveTo>
                <a:cubicBezTo>
                  <a:pt x="199" y="748"/>
                  <a:pt x="234" y="766"/>
                  <a:pt x="271" y="779"/>
                </a:cubicBezTo>
                <a:cubicBezTo>
                  <a:pt x="270" y="764"/>
                  <a:pt x="270" y="750"/>
                  <a:pt x="270" y="736"/>
                </a:cubicBezTo>
                <a:cubicBezTo>
                  <a:pt x="271" y="714"/>
                  <a:pt x="271" y="714"/>
                  <a:pt x="271" y="714"/>
                </a:cubicBezTo>
                <a:cubicBezTo>
                  <a:pt x="271" y="703"/>
                  <a:pt x="271" y="703"/>
                  <a:pt x="271" y="703"/>
                </a:cubicBezTo>
                <a:cubicBezTo>
                  <a:pt x="272" y="693"/>
                  <a:pt x="272" y="693"/>
                  <a:pt x="272" y="693"/>
                </a:cubicBezTo>
                <a:cubicBezTo>
                  <a:pt x="273" y="671"/>
                  <a:pt x="273" y="671"/>
                  <a:pt x="273" y="671"/>
                </a:cubicBezTo>
                <a:cubicBezTo>
                  <a:pt x="273" y="669"/>
                  <a:pt x="274" y="667"/>
                  <a:pt x="274" y="665"/>
                </a:cubicBezTo>
                <a:cubicBezTo>
                  <a:pt x="269" y="663"/>
                  <a:pt x="265" y="660"/>
                  <a:pt x="261" y="657"/>
                </a:cubicBezTo>
                <a:cubicBezTo>
                  <a:pt x="259" y="658"/>
                  <a:pt x="257" y="660"/>
                  <a:pt x="254" y="661"/>
                </a:cubicBezTo>
                <a:cubicBezTo>
                  <a:pt x="248" y="666"/>
                  <a:pt x="242" y="670"/>
                  <a:pt x="236" y="675"/>
                </a:cubicBezTo>
                <a:cubicBezTo>
                  <a:pt x="232" y="677"/>
                  <a:pt x="230" y="679"/>
                  <a:pt x="227" y="681"/>
                </a:cubicBezTo>
                <a:cubicBezTo>
                  <a:pt x="224" y="683"/>
                  <a:pt x="221" y="685"/>
                  <a:pt x="219" y="687"/>
                </a:cubicBezTo>
                <a:cubicBezTo>
                  <a:pt x="213" y="691"/>
                  <a:pt x="208" y="694"/>
                  <a:pt x="204" y="698"/>
                </a:cubicBezTo>
                <a:cubicBezTo>
                  <a:pt x="201" y="699"/>
                  <a:pt x="199" y="701"/>
                  <a:pt x="197" y="703"/>
                </a:cubicBezTo>
                <a:cubicBezTo>
                  <a:pt x="195" y="704"/>
                  <a:pt x="193" y="706"/>
                  <a:pt x="191" y="707"/>
                </a:cubicBezTo>
                <a:cubicBezTo>
                  <a:pt x="177" y="718"/>
                  <a:pt x="168" y="725"/>
                  <a:pt x="168" y="725"/>
                </a:cubicBezTo>
                <a:cubicBezTo>
                  <a:pt x="168" y="724"/>
                  <a:pt x="176" y="717"/>
                  <a:pt x="188" y="704"/>
                </a:cubicBezTo>
                <a:cubicBezTo>
                  <a:pt x="195" y="697"/>
                  <a:pt x="203" y="689"/>
                  <a:pt x="213" y="680"/>
                </a:cubicBezTo>
                <a:cubicBezTo>
                  <a:pt x="223" y="671"/>
                  <a:pt x="235" y="662"/>
                  <a:pt x="247" y="651"/>
                </a:cubicBezTo>
                <a:cubicBezTo>
                  <a:pt x="249" y="649"/>
                  <a:pt x="251" y="648"/>
                  <a:pt x="253" y="646"/>
                </a:cubicBezTo>
                <a:cubicBezTo>
                  <a:pt x="251" y="642"/>
                  <a:pt x="250" y="637"/>
                  <a:pt x="250" y="632"/>
                </a:cubicBezTo>
                <a:cubicBezTo>
                  <a:pt x="250" y="630"/>
                  <a:pt x="250" y="629"/>
                  <a:pt x="251" y="627"/>
                </a:cubicBezTo>
                <a:cubicBezTo>
                  <a:pt x="238" y="622"/>
                  <a:pt x="226" y="615"/>
                  <a:pt x="214" y="609"/>
                </a:cubicBezTo>
                <a:cubicBezTo>
                  <a:pt x="204" y="603"/>
                  <a:pt x="204" y="603"/>
                  <a:pt x="204" y="603"/>
                </a:cubicBezTo>
                <a:cubicBezTo>
                  <a:pt x="201" y="601"/>
                  <a:pt x="198" y="599"/>
                  <a:pt x="194" y="597"/>
                </a:cubicBezTo>
                <a:cubicBezTo>
                  <a:pt x="175" y="586"/>
                  <a:pt x="175" y="586"/>
                  <a:pt x="175" y="586"/>
                </a:cubicBezTo>
                <a:cubicBezTo>
                  <a:pt x="165" y="580"/>
                  <a:pt x="165" y="580"/>
                  <a:pt x="165" y="580"/>
                </a:cubicBezTo>
                <a:cubicBezTo>
                  <a:pt x="156" y="574"/>
                  <a:pt x="156" y="574"/>
                  <a:pt x="156" y="574"/>
                </a:cubicBezTo>
                <a:cubicBezTo>
                  <a:pt x="150" y="569"/>
                  <a:pt x="143" y="565"/>
                  <a:pt x="137" y="561"/>
                </a:cubicBezTo>
                <a:cubicBezTo>
                  <a:pt x="131" y="557"/>
                  <a:pt x="125" y="552"/>
                  <a:pt x="119" y="548"/>
                </a:cubicBezTo>
                <a:cubicBezTo>
                  <a:pt x="101" y="534"/>
                  <a:pt x="101" y="534"/>
                  <a:pt x="101" y="534"/>
                </a:cubicBezTo>
                <a:cubicBezTo>
                  <a:pt x="95" y="530"/>
                  <a:pt x="89" y="525"/>
                  <a:pt x="83" y="520"/>
                </a:cubicBezTo>
                <a:cubicBezTo>
                  <a:pt x="66" y="505"/>
                  <a:pt x="66" y="505"/>
                  <a:pt x="66" y="505"/>
                </a:cubicBezTo>
                <a:cubicBezTo>
                  <a:pt x="60" y="501"/>
                  <a:pt x="55" y="495"/>
                  <a:pt x="49" y="490"/>
                </a:cubicBezTo>
                <a:cubicBezTo>
                  <a:pt x="44" y="485"/>
                  <a:pt x="38" y="480"/>
                  <a:pt x="33" y="475"/>
                </a:cubicBezTo>
                <a:cubicBezTo>
                  <a:pt x="23" y="464"/>
                  <a:pt x="12" y="453"/>
                  <a:pt x="2" y="442"/>
                </a:cubicBezTo>
                <a:cubicBezTo>
                  <a:pt x="14" y="559"/>
                  <a:pt x="77" y="661"/>
                  <a:pt x="167" y="725"/>
                </a:cubicBezTo>
                <a:close/>
                <a:moveTo>
                  <a:pt x="60" y="189"/>
                </a:moveTo>
                <a:cubicBezTo>
                  <a:pt x="22" y="250"/>
                  <a:pt x="0" y="322"/>
                  <a:pt x="0" y="400"/>
                </a:cubicBezTo>
                <a:cubicBezTo>
                  <a:pt x="0" y="402"/>
                  <a:pt x="0" y="403"/>
                  <a:pt x="0" y="404"/>
                </a:cubicBezTo>
                <a:cubicBezTo>
                  <a:pt x="0" y="404"/>
                  <a:pt x="8" y="399"/>
                  <a:pt x="22" y="391"/>
                </a:cubicBezTo>
                <a:cubicBezTo>
                  <a:pt x="29" y="387"/>
                  <a:pt x="38" y="381"/>
                  <a:pt x="47" y="375"/>
                </a:cubicBezTo>
                <a:cubicBezTo>
                  <a:pt x="57" y="369"/>
                  <a:pt x="68" y="362"/>
                  <a:pt x="80" y="354"/>
                </a:cubicBezTo>
                <a:cubicBezTo>
                  <a:pt x="83" y="352"/>
                  <a:pt x="86" y="350"/>
                  <a:pt x="89" y="348"/>
                </a:cubicBezTo>
                <a:cubicBezTo>
                  <a:pt x="92" y="346"/>
                  <a:pt x="95" y="344"/>
                  <a:pt x="98" y="342"/>
                </a:cubicBezTo>
                <a:cubicBezTo>
                  <a:pt x="104" y="338"/>
                  <a:pt x="110" y="333"/>
                  <a:pt x="117" y="329"/>
                </a:cubicBezTo>
                <a:cubicBezTo>
                  <a:pt x="124" y="324"/>
                  <a:pt x="130" y="319"/>
                  <a:pt x="137" y="314"/>
                </a:cubicBezTo>
                <a:cubicBezTo>
                  <a:pt x="144" y="309"/>
                  <a:pt x="151" y="304"/>
                  <a:pt x="157" y="299"/>
                </a:cubicBezTo>
                <a:cubicBezTo>
                  <a:pt x="164" y="293"/>
                  <a:pt x="172" y="288"/>
                  <a:pt x="178" y="282"/>
                </a:cubicBezTo>
                <a:cubicBezTo>
                  <a:pt x="185" y="276"/>
                  <a:pt x="192" y="271"/>
                  <a:pt x="199" y="265"/>
                </a:cubicBezTo>
                <a:cubicBezTo>
                  <a:pt x="198" y="261"/>
                  <a:pt x="197" y="257"/>
                  <a:pt x="197" y="253"/>
                </a:cubicBezTo>
                <a:cubicBezTo>
                  <a:pt x="197" y="250"/>
                  <a:pt x="197" y="248"/>
                  <a:pt x="198" y="245"/>
                </a:cubicBezTo>
                <a:cubicBezTo>
                  <a:pt x="191" y="242"/>
                  <a:pt x="185" y="239"/>
                  <a:pt x="178" y="236"/>
                </a:cubicBezTo>
                <a:cubicBezTo>
                  <a:pt x="161" y="229"/>
                  <a:pt x="145" y="221"/>
                  <a:pt x="131" y="216"/>
                </a:cubicBezTo>
                <a:cubicBezTo>
                  <a:pt x="124" y="213"/>
                  <a:pt x="117" y="210"/>
                  <a:pt x="111" y="207"/>
                </a:cubicBezTo>
                <a:cubicBezTo>
                  <a:pt x="104" y="205"/>
                  <a:pt x="99" y="203"/>
                  <a:pt x="93" y="201"/>
                </a:cubicBezTo>
                <a:cubicBezTo>
                  <a:pt x="74" y="194"/>
                  <a:pt x="62" y="189"/>
                  <a:pt x="60" y="189"/>
                </a:cubicBezTo>
                <a:cubicBezTo>
                  <a:pt x="62" y="189"/>
                  <a:pt x="74" y="192"/>
                  <a:pt x="95" y="197"/>
                </a:cubicBezTo>
                <a:cubicBezTo>
                  <a:pt x="106" y="199"/>
                  <a:pt x="119" y="203"/>
                  <a:pt x="134" y="207"/>
                </a:cubicBezTo>
                <a:cubicBezTo>
                  <a:pt x="141" y="209"/>
                  <a:pt x="149" y="212"/>
                  <a:pt x="157" y="215"/>
                </a:cubicBezTo>
                <a:cubicBezTo>
                  <a:pt x="166" y="218"/>
                  <a:pt x="174" y="221"/>
                  <a:pt x="184" y="224"/>
                </a:cubicBezTo>
                <a:cubicBezTo>
                  <a:pt x="190" y="226"/>
                  <a:pt x="197" y="229"/>
                  <a:pt x="204" y="232"/>
                </a:cubicBezTo>
                <a:cubicBezTo>
                  <a:pt x="210" y="223"/>
                  <a:pt x="220" y="218"/>
                  <a:pt x="232" y="218"/>
                </a:cubicBezTo>
                <a:cubicBezTo>
                  <a:pt x="237" y="218"/>
                  <a:pt x="243" y="219"/>
                  <a:pt x="248" y="222"/>
                </a:cubicBezTo>
                <a:cubicBezTo>
                  <a:pt x="251" y="219"/>
                  <a:pt x="251" y="219"/>
                  <a:pt x="251" y="219"/>
                </a:cubicBezTo>
                <a:cubicBezTo>
                  <a:pt x="255" y="216"/>
                  <a:pt x="258" y="212"/>
                  <a:pt x="261" y="209"/>
                </a:cubicBezTo>
                <a:cubicBezTo>
                  <a:pt x="268" y="202"/>
                  <a:pt x="275" y="196"/>
                  <a:pt x="281" y="190"/>
                </a:cubicBezTo>
                <a:cubicBezTo>
                  <a:pt x="288" y="183"/>
                  <a:pt x="294" y="176"/>
                  <a:pt x="300" y="170"/>
                </a:cubicBezTo>
                <a:cubicBezTo>
                  <a:pt x="303" y="167"/>
                  <a:pt x="306" y="164"/>
                  <a:pt x="309" y="160"/>
                </a:cubicBezTo>
                <a:cubicBezTo>
                  <a:pt x="312" y="157"/>
                  <a:pt x="315" y="154"/>
                  <a:pt x="318" y="150"/>
                </a:cubicBezTo>
                <a:cubicBezTo>
                  <a:pt x="324" y="144"/>
                  <a:pt x="330" y="138"/>
                  <a:pt x="336" y="131"/>
                </a:cubicBezTo>
                <a:cubicBezTo>
                  <a:pt x="341" y="125"/>
                  <a:pt x="346" y="119"/>
                  <a:pt x="351" y="112"/>
                </a:cubicBezTo>
                <a:cubicBezTo>
                  <a:pt x="354" y="109"/>
                  <a:pt x="357" y="106"/>
                  <a:pt x="359" y="103"/>
                </a:cubicBezTo>
                <a:cubicBezTo>
                  <a:pt x="360" y="102"/>
                  <a:pt x="362" y="100"/>
                  <a:pt x="363" y="99"/>
                </a:cubicBezTo>
                <a:cubicBezTo>
                  <a:pt x="364" y="97"/>
                  <a:pt x="365" y="96"/>
                  <a:pt x="366" y="94"/>
                </a:cubicBezTo>
                <a:cubicBezTo>
                  <a:pt x="371" y="89"/>
                  <a:pt x="376" y="83"/>
                  <a:pt x="380" y="77"/>
                </a:cubicBezTo>
                <a:cubicBezTo>
                  <a:pt x="389" y="66"/>
                  <a:pt x="396" y="56"/>
                  <a:pt x="403" y="47"/>
                </a:cubicBezTo>
                <a:cubicBezTo>
                  <a:pt x="407" y="42"/>
                  <a:pt x="410" y="38"/>
                  <a:pt x="413" y="34"/>
                </a:cubicBezTo>
                <a:cubicBezTo>
                  <a:pt x="416" y="30"/>
                  <a:pt x="418" y="26"/>
                  <a:pt x="421" y="23"/>
                </a:cubicBezTo>
                <a:cubicBezTo>
                  <a:pt x="425" y="16"/>
                  <a:pt x="429" y="11"/>
                  <a:pt x="432" y="7"/>
                </a:cubicBezTo>
                <a:cubicBezTo>
                  <a:pt x="435" y="4"/>
                  <a:pt x="436" y="2"/>
                  <a:pt x="436" y="2"/>
                </a:cubicBezTo>
                <a:cubicBezTo>
                  <a:pt x="424" y="1"/>
                  <a:pt x="412" y="0"/>
                  <a:pt x="400" y="0"/>
                </a:cubicBezTo>
                <a:cubicBezTo>
                  <a:pt x="257" y="0"/>
                  <a:pt x="131" y="75"/>
                  <a:pt x="60" y="189"/>
                </a:cubicBezTo>
                <a:close/>
                <a:moveTo>
                  <a:pt x="648" y="714"/>
                </a:moveTo>
                <a:cubicBezTo>
                  <a:pt x="633" y="714"/>
                  <a:pt x="618" y="714"/>
                  <a:pt x="603" y="714"/>
                </a:cubicBezTo>
                <a:cubicBezTo>
                  <a:pt x="596" y="714"/>
                  <a:pt x="588" y="713"/>
                  <a:pt x="581" y="713"/>
                </a:cubicBezTo>
                <a:cubicBezTo>
                  <a:pt x="558" y="712"/>
                  <a:pt x="558" y="712"/>
                  <a:pt x="558" y="712"/>
                </a:cubicBezTo>
                <a:cubicBezTo>
                  <a:pt x="551" y="712"/>
                  <a:pt x="543" y="710"/>
                  <a:pt x="536" y="710"/>
                </a:cubicBezTo>
                <a:cubicBezTo>
                  <a:pt x="513" y="707"/>
                  <a:pt x="513" y="707"/>
                  <a:pt x="513" y="707"/>
                </a:cubicBezTo>
                <a:cubicBezTo>
                  <a:pt x="506" y="706"/>
                  <a:pt x="499" y="705"/>
                  <a:pt x="491" y="704"/>
                </a:cubicBezTo>
                <a:cubicBezTo>
                  <a:pt x="469" y="700"/>
                  <a:pt x="469" y="700"/>
                  <a:pt x="469" y="700"/>
                </a:cubicBezTo>
                <a:cubicBezTo>
                  <a:pt x="458" y="698"/>
                  <a:pt x="458" y="698"/>
                  <a:pt x="458" y="698"/>
                </a:cubicBezTo>
                <a:cubicBezTo>
                  <a:pt x="447" y="695"/>
                  <a:pt x="447" y="695"/>
                  <a:pt x="447" y="695"/>
                </a:cubicBezTo>
                <a:cubicBezTo>
                  <a:pt x="439" y="694"/>
                  <a:pt x="432" y="692"/>
                  <a:pt x="425" y="690"/>
                </a:cubicBezTo>
                <a:cubicBezTo>
                  <a:pt x="414" y="688"/>
                  <a:pt x="414" y="688"/>
                  <a:pt x="414" y="688"/>
                </a:cubicBezTo>
                <a:cubicBezTo>
                  <a:pt x="410" y="687"/>
                  <a:pt x="406" y="686"/>
                  <a:pt x="403" y="685"/>
                </a:cubicBezTo>
                <a:cubicBezTo>
                  <a:pt x="381" y="678"/>
                  <a:pt x="381" y="678"/>
                  <a:pt x="381" y="678"/>
                </a:cubicBezTo>
                <a:cubicBezTo>
                  <a:pt x="366" y="675"/>
                  <a:pt x="352" y="669"/>
                  <a:pt x="338" y="664"/>
                </a:cubicBezTo>
                <a:cubicBezTo>
                  <a:pt x="329" y="661"/>
                  <a:pt x="320" y="658"/>
                  <a:pt x="311" y="654"/>
                </a:cubicBezTo>
                <a:cubicBezTo>
                  <a:pt x="305" y="661"/>
                  <a:pt x="296" y="666"/>
                  <a:pt x="286" y="666"/>
                </a:cubicBezTo>
                <a:cubicBezTo>
                  <a:pt x="284" y="675"/>
                  <a:pt x="283" y="685"/>
                  <a:pt x="281" y="694"/>
                </a:cubicBezTo>
                <a:cubicBezTo>
                  <a:pt x="280" y="704"/>
                  <a:pt x="280" y="704"/>
                  <a:pt x="280" y="704"/>
                </a:cubicBezTo>
                <a:cubicBezTo>
                  <a:pt x="278" y="715"/>
                  <a:pt x="278" y="715"/>
                  <a:pt x="278" y="715"/>
                </a:cubicBezTo>
                <a:cubicBezTo>
                  <a:pt x="275" y="736"/>
                  <a:pt x="275" y="736"/>
                  <a:pt x="275" y="736"/>
                </a:cubicBezTo>
                <a:cubicBezTo>
                  <a:pt x="274" y="750"/>
                  <a:pt x="273" y="764"/>
                  <a:pt x="271" y="779"/>
                </a:cubicBezTo>
                <a:cubicBezTo>
                  <a:pt x="311" y="793"/>
                  <a:pt x="355" y="800"/>
                  <a:pt x="400" y="800"/>
                </a:cubicBezTo>
                <a:cubicBezTo>
                  <a:pt x="494" y="800"/>
                  <a:pt x="580" y="768"/>
                  <a:pt x="648" y="714"/>
                </a:cubicBezTo>
                <a:close/>
                <a:moveTo>
                  <a:pt x="648" y="714"/>
                </a:moveTo>
                <a:cubicBezTo>
                  <a:pt x="658" y="706"/>
                  <a:pt x="668" y="697"/>
                  <a:pt x="677" y="689"/>
                </a:cubicBezTo>
                <a:cubicBezTo>
                  <a:pt x="730" y="638"/>
                  <a:pt x="769" y="572"/>
                  <a:pt x="788" y="499"/>
                </a:cubicBezTo>
                <a:cubicBezTo>
                  <a:pt x="786" y="499"/>
                  <a:pt x="784" y="500"/>
                  <a:pt x="781" y="500"/>
                </a:cubicBezTo>
                <a:cubicBezTo>
                  <a:pt x="764" y="500"/>
                  <a:pt x="750" y="487"/>
                  <a:pt x="747" y="471"/>
                </a:cubicBezTo>
                <a:cubicBezTo>
                  <a:pt x="742" y="471"/>
                  <a:pt x="737" y="472"/>
                  <a:pt x="731" y="473"/>
                </a:cubicBezTo>
                <a:cubicBezTo>
                  <a:pt x="725" y="473"/>
                  <a:pt x="718" y="475"/>
                  <a:pt x="711" y="476"/>
                </a:cubicBezTo>
                <a:cubicBezTo>
                  <a:pt x="703" y="478"/>
                  <a:pt x="696" y="479"/>
                  <a:pt x="688" y="480"/>
                </a:cubicBezTo>
                <a:cubicBezTo>
                  <a:pt x="680" y="482"/>
                  <a:pt x="671" y="483"/>
                  <a:pt x="663" y="485"/>
                </a:cubicBezTo>
                <a:cubicBezTo>
                  <a:pt x="655" y="487"/>
                  <a:pt x="646" y="489"/>
                  <a:pt x="637" y="491"/>
                </a:cubicBezTo>
                <a:cubicBezTo>
                  <a:pt x="628" y="493"/>
                  <a:pt x="618" y="495"/>
                  <a:pt x="609" y="498"/>
                </a:cubicBezTo>
                <a:cubicBezTo>
                  <a:pt x="603" y="500"/>
                  <a:pt x="596" y="502"/>
                  <a:pt x="589" y="504"/>
                </a:cubicBezTo>
                <a:cubicBezTo>
                  <a:pt x="589" y="504"/>
                  <a:pt x="589" y="504"/>
                  <a:pt x="589" y="504"/>
                </a:cubicBezTo>
                <a:cubicBezTo>
                  <a:pt x="589" y="512"/>
                  <a:pt x="586" y="520"/>
                  <a:pt x="582" y="526"/>
                </a:cubicBezTo>
                <a:cubicBezTo>
                  <a:pt x="595" y="542"/>
                  <a:pt x="606" y="560"/>
                  <a:pt x="616" y="576"/>
                </a:cubicBezTo>
                <a:cubicBezTo>
                  <a:pt x="619" y="580"/>
                  <a:pt x="622" y="584"/>
                  <a:pt x="624" y="588"/>
                </a:cubicBezTo>
                <a:cubicBezTo>
                  <a:pt x="627" y="591"/>
                  <a:pt x="629" y="595"/>
                  <a:pt x="631" y="599"/>
                </a:cubicBezTo>
                <a:cubicBezTo>
                  <a:pt x="635" y="607"/>
                  <a:pt x="639" y="614"/>
                  <a:pt x="643" y="621"/>
                </a:cubicBezTo>
                <a:cubicBezTo>
                  <a:pt x="647" y="628"/>
                  <a:pt x="651" y="634"/>
                  <a:pt x="654" y="640"/>
                </a:cubicBezTo>
                <a:cubicBezTo>
                  <a:pt x="657" y="646"/>
                  <a:pt x="659" y="652"/>
                  <a:pt x="662" y="657"/>
                </a:cubicBezTo>
                <a:cubicBezTo>
                  <a:pt x="667" y="667"/>
                  <a:pt x="671" y="675"/>
                  <a:pt x="673" y="680"/>
                </a:cubicBezTo>
                <a:cubicBezTo>
                  <a:pt x="675" y="685"/>
                  <a:pt x="677" y="688"/>
                  <a:pt x="677" y="688"/>
                </a:cubicBezTo>
                <a:cubicBezTo>
                  <a:pt x="677" y="688"/>
                  <a:pt x="675" y="685"/>
                  <a:pt x="672" y="681"/>
                </a:cubicBezTo>
                <a:cubicBezTo>
                  <a:pt x="669" y="676"/>
                  <a:pt x="664" y="668"/>
                  <a:pt x="658" y="659"/>
                </a:cubicBezTo>
                <a:cubicBezTo>
                  <a:pt x="655" y="654"/>
                  <a:pt x="652" y="649"/>
                  <a:pt x="649" y="643"/>
                </a:cubicBezTo>
                <a:cubicBezTo>
                  <a:pt x="645" y="637"/>
                  <a:pt x="641" y="631"/>
                  <a:pt x="636" y="625"/>
                </a:cubicBezTo>
                <a:cubicBezTo>
                  <a:pt x="632" y="619"/>
                  <a:pt x="627" y="612"/>
                  <a:pt x="622" y="605"/>
                </a:cubicBezTo>
                <a:cubicBezTo>
                  <a:pt x="620" y="601"/>
                  <a:pt x="618" y="597"/>
                  <a:pt x="615" y="594"/>
                </a:cubicBezTo>
                <a:cubicBezTo>
                  <a:pt x="612" y="590"/>
                  <a:pt x="609" y="586"/>
                  <a:pt x="606" y="583"/>
                </a:cubicBezTo>
                <a:cubicBezTo>
                  <a:pt x="601" y="575"/>
                  <a:pt x="595" y="567"/>
                  <a:pt x="589" y="559"/>
                </a:cubicBezTo>
                <a:cubicBezTo>
                  <a:pt x="586" y="555"/>
                  <a:pt x="582" y="551"/>
                  <a:pt x="579" y="547"/>
                </a:cubicBezTo>
                <a:cubicBezTo>
                  <a:pt x="576" y="543"/>
                  <a:pt x="573" y="539"/>
                  <a:pt x="569" y="535"/>
                </a:cubicBezTo>
                <a:cubicBezTo>
                  <a:pt x="565" y="537"/>
                  <a:pt x="560" y="539"/>
                  <a:pt x="554" y="539"/>
                </a:cubicBezTo>
                <a:cubicBezTo>
                  <a:pt x="542" y="539"/>
                  <a:pt x="532" y="533"/>
                  <a:pt x="526" y="523"/>
                </a:cubicBezTo>
                <a:cubicBezTo>
                  <a:pt x="524" y="524"/>
                  <a:pt x="523" y="524"/>
                  <a:pt x="521" y="525"/>
                </a:cubicBezTo>
                <a:cubicBezTo>
                  <a:pt x="511" y="529"/>
                  <a:pt x="501" y="532"/>
                  <a:pt x="491" y="536"/>
                </a:cubicBezTo>
                <a:cubicBezTo>
                  <a:pt x="481" y="540"/>
                  <a:pt x="472" y="544"/>
                  <a:pt x="462" y="548"/>
                </a:cubicBezTo>
                <a:cubicBezTo>
                  <a:pt x="452" y="552"/>
                  <a:pt x="442" y="557"/>
                  <a:pt x="432" y="561"/>
                </a:cubicBezTo>
                <a:cubicBezTo>
                  <a:pt x="427" y="563"/>
                  <a:pt x="422" y="565"/>
                  <a:pt x="418" y="567"/>
                </a:cubicBezTo>
                <a:cubicBezTo>
                  <a:pt x="413" y="570"/>
                  <a:pt x="408" y="572"/>
                  <a:pt x="403" y="574"/>
                </a:cubicBezTo>
                <a:cubicBezTo>
                  <a:pt x="394" y="579"/>
                  <a:pt x="384" y="584"/>
                  <a:pt x="375" y="589"/>
                </a:cubicBezTo>
                <a:cubicBezTo>
                  <a:pt x="366" y="594"/>
                  <a:pt x="357" y="598"/>
                  <a:pt x="348" y="603"/>
                </a:cubicBezTo>
                <a:cubicBezTo>
                  <a:pt x="340" y="608"/>
                  <a:pt x="331" y="613"/>
                  <a:pt x="323" y="618"/>
                </a:cubicBezTo>
                <a:cubicBezTo>
                  <a:pt x="321" y="619"/>
                  <a:pt x="320" y="620"/>
                  <a:pt x="318" y="621"/>
                </a:cubicBezTo>
                <a:cubicBezTo>
                  <a:pt x="319" y="624"/>
                  <a:pt x="320" y="628"/>
                  <a:pt x="320" y="632"/>
                </a:cubicBezTo>
                <a:cubicBezTo>
                  <a:pt x="320" y="632"/>
                  <a:pt x="320" y="633"/>
                  <a:pt x="320" y="634"/>
                </a:cubicBezTo>
                <a:cubicBezTo>
                  <a:pt x="328" y="638"/>
                  <a:pt x="337" y="641"/>
                  <a:pt x="346" y="644"/>
                </a:cubicBezTo>
                <a:cubicBezTo>
                  <a:pt x="366" y="652"/>
                  <a:pt x="366" y="652"/>
                  <a:pt x="366" y="652"/>
                </a:cubicBezTo>
                <a:cubicBezTo>
                  <a:pt x="373" y="654"/>
                  <a:pt x="380" y="657"/>
                  <a:pt x="387" y="659"/>
                </a:cubicBezTo>
                <a:cubicBezTo>
                  <a:pt x="408" y="666"/>
                  <a:pt x="408" y="666"/>
                  <a:pt x="408" y="666"/>
                </a:cubicBezTo>
                <a:cubicBezTo>
                  <a:pt x="412" y="667"/>
                  <a:pt x="415" y="668"/>
                  <a:pt x="419" y="669"/>
                </a:cubicBezTo>
                <a:cubicBezTo>
                  <a:pt x="429" y="672"/>
                  <a:pt x="429" y="672"/>
                  <a:pt x="429" y="672"/>
                </a:cubicBezTo>
                <a:cubicBezTo>
                  <a:pt x="437" y="674"/>
                  <a:pt x="444" y="676"/>
                  <a:pt x="451" y="678"/>
                </a:cubicBezTo>
                <a:cubicBezTo>
                  <a:pt x="462" y="681"/>
                  <a:pt x="462" y="681"/>
                  <a:pt x="462" y="681"/>
                </a:cubicBezTo>
                <a:cubicBezTo>
                  <a:pt x="472" y="684"/>
                  <a:pt x="472" y="684"/>
                  <a:pt x="472" y="684"/>
                </a:cubicBezTo>
                <a:cubicBezTo>
                  <a:pt x="494" y="689"/>
                  <a:pt x="494" y="689"/>
                  <a:pt x="494" y="689"/>
                </a:cubicBezTo>
                <a:cubicBezTo>
                  <a:pt x="501" y="690"/>
                  <a:pt x="508" y="692"/>
                  <a:pt x="516" y="693"/>
                </a:cubicBezTo>
                <a:cubicBezTo>
                  <a:pt x="530" y="696"/>
                  <a:pt x="545" y="699"/>
                  <a:pt x="560" y="702"/>
                </a:cubicBezTo>
                <a:cubicBezTo>
                  <a:pt x="604" y="708"/>
                  <a:pt x="604" y="708"/>
                  <a:pt x="604" y="708"/>
                </a:cubicBezTo>
                <a:cubicBezTo>
                  <a:pt x="619" y="710"/>
                  <a:pt x="633" y="712"/>
                  <a:pt x="648" y="714"/>
                </a:cubicBezTo>
                <a:cubicBezTo>
                  <a:pt x="648" y="704"/>
                  <a:pt x="648" y="704"/>
                  <a:pt x="648" y="704"/>
                </a:cubicBezTo>
                <a:cubicBezTo>
                  <a:pt x="648" y="714"/>
                  <a:pt x="648" y="714"/>
                  <a:pt x="648" y="7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endParaRPr>
          </a:p>
        </p:txBody>
      </p:sp>
    </p:spTree>
    <p:extLst>
      <p:ext uri="{BB962C8B-B14F-4D97-AF65-F5344CB8AC3E}">
        <p14:creationId xmlns:p14="http://schemas.microsoft.com/office/powerpoint/2010/main" val="427218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p:txBody>
          <a:bodyPr/>
          <a:lstStyle/>
          <a:p>
            <a:r>
              <a:rPr lang="zh-CN" altLang="en-US" dirty="0"/>
              <a:t>结论与展望</a:t>
            </a:r>
          </a:p>
        </p:txBody>
      </p:sp>
      <p:sp>
        <p:nvSpPr>
          <p:cNvPr id="23" name="文本占位符 2"/>
          <p:cNvSpPr txBox="1">
            <a:spLocks/>
          </p:cNvSpPr>
          <p:nvPr/>
        </p:nvSpPr>
        <p:spPr>
          <a:xfrm>
            <a:off x="10137539" y="212726"/>
            <a:ext cx="2054950"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2</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1600" dirty="0" smtClean="0">
                <a:latin typeface="Times New Roman" panose="02020603050405020304" pitchFamily="18" charset="0"/>
                <a:cs typeface="Times New Roman" panose="02020603050405020304" pitchFamily="18" charset="0"/>
                <a:sym typeface="+mn-lt"/>
              </a:rPr>
              <a:t>主要</a:t>
            </a:r>
            <a:r>
              <a:rPr lang="zh-CN" altLang="en-US" sz="1600" dirty="0">
                <a:latin typeface="Times New Roman" panose="02020603050405020304" pitchFamily="18" charset="0"/>
                <a:cs typeface="Times New Roman" panose="02020603050405020304" pitchFamily="18" charset="0"/>
                <a:sym typeface="+mn-lt"/>
              </a:rPr>
              <a:t>创新点</a:t>
            </a:r>
            <a:endParaRPr lang="zh-CN" altLang="en-US" sz="2000" dirty="0"/>
          </a:p>
        </p:txBody>
      </p:sp>
      <p:grpSp>
        <p:nvGrpSpPr>
          <p:cNvPr id="71" name="组合 14"/>
          <p:cNvGrpSpPr/>
          <p:nvPr/>
        </p:nvGrpSpPr>
        <p:grpSpPr>
          <a:xfrm>
            <a:off x="762148" y="1203478"/>
            <a:ext cx="10782442" cy="643467"/>
            <a:chOff x="715150" y="3107266"/>
            <a:chExt cx="10782442" cy="643467"/>
          </a:xfrm>
        </p:grpSpPr>
        <p:cxnSp>
          <p:nvCxnSpPr>
            <p:cNvPr id="72" name="直接连接符 2"/>
            <p:cNvCxnSpPr/>
            <p:nvPr/>
          </p:nvCxnSpPr>
          <p:spPr>
            <a:xfrm>
              <a:off x="1037167" y="3429000"/>
              <a:ext cx="10460425" cy="0"/>
            </a:xfrm>
            <a:prstGeom prst="line">
              <a:avLst/>
            </a:prstGeom>
            <a:ln w="50800">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3" name="组合 13"/>
            <p:cNvGrpSpPr/>
            <p:nvPr/>
          </p:nvGrpSpPr>
          <p:grpSpPr>
            <a:xfrm>
              <a:off x="715150" y="3107266"/>
              <a:ext cx="760724" cy="643467"/>
              <a:chOff x="877502" y="2895600"/>
              <a:chExt cx="1001802" cy="1066800"/>
            </a:xfrm>
          </p:grpSpPr>
          <p:sp>
            <p:nvSpPr>
              <p:cNvPr id="74" name="平行四边形 73"/>
              <p:cNvSpPr/>
              <p:nvPr/>
            </p:nvSpPr>
            <p:spPr>
              <a:xfrm flipH="1">
                <a:off x="877502" y="28956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平行四边形 74"/>
              <p:cNvSpPr/>
              <p:nvPr/>
            </p:nvSpPr>
            <p:spPr>
              <a:xfrm flipH="1">
                <a:off x="1164601" y="28956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平行四边形 75"/>
              <p:cNvSpPr/>
              <p:nvPr/>
            </p:nvSpPr>
            <p:spPr>
              <a:xfrm flipH="1">
                <a:off x="1464437" y="28956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平行四边形 76"/>
              <p:cNvSpPr/>
              <p:nvPr/>
            </p:nvSpPr>
            <p:spPr>
              <a:xfrm>
                <a:off x="877502" y="34290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平行四边形 77"/>
              <p:cNvSpPr/>
              <p:nvPr/>
            </p:nvSpPr>
            <p:spPr>
              <a:xfrm>
                <a:off x="1164601" y="34290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平行四边形 78"/>
              <p:cNvSpPr/>
              <p:nvPr/>
            </p:nvSpPr>
            <p:spPr>
              <a:xfrm>
                <a:off x="1464437" y="34290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0" name="矩形 79"/>
          <p:cNvSpPr/>
          <p:nvPr/>
        </p:nvSpPr>
        <p:spPr>
          <a:xfrm>
            <a:off x="2092664" y="1343179"/>
            <a:ext cx="2175933" cy="100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5F0EA"/>
                </a:solidFill>
                <a:ea typeface="微软雅黑" charset="0"/>
              </a:rPr>
              <a:t>1</a:t>
            </a:r>
            <a:endParaRPr lang="zh-CN" altLang="en-US" b="1" dirty="0">
              <a:solidFill>
                <a:srgbClr val="F5F0EA"/>
              </a:solidFill>
              <a:ea typeface="微软雅黑" charset="0"/>
            </a:endParaRPr>
          </a:p>
        </p:txBody>
      </p:sp>
      <p:sp>
        <p:nvSpPr>
          <p:cNvPr id="81" name="矩形 80"/>
          <p:cNvSpPr/>
          <p:nvPr/>
        </p:nvSpPr>
        <p:spPr>
          <a:xfrm>
            <a:off x="5382401" y="1343178"/>
            <a:ext cx="2175933" cy="100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5F0EA"/>
                </a:solidFill>
                <a:ea typeface="微软雅黑" charset="0"/>
              </a:rPr>
              <a:t>2</a:t>
            </a:r>
            <a:endParaRPr lang="zh-CN" altLang="en-US" b="1" dirty="0">
              <a:solidFill>
                <a:srgbClr val="F5F0EA"/>
              </a:solidFill>
              <a:ea typeface="微软雅黑" charset="0"/>
            </a:endParaRPr>
          </a:p>
        </p:txBody>
      </p:sp>
      <p:sp>
        <p:nvSpPr>
          <p:cNvPr id="82" name="矩形 81"/>
          <p:cNvSpPr/>
          <p:nvPr/>
        </p:nvSpPr>
        <p:spPr>
          <a:xfrm>
            <a:off x="8672138" y="1343178"/>
            <a:ext cx="2175933" cy="100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5F0EA"/>
                </a:solidFill>
                <a:ea typeface="微软雅黑" charset="0"/>
              </a:rPr>
              <a:t>3</a:t>
            </a:r>
            <a:endParaRPr lang="zh-CN" altLang="en-US" b="1" dirty="0">
              <a:solidFill>
                <a:srgbClr val="F5F0EA"/>
              </a:solidFill>
              <a:ea typeface="微软雅黑" charset="0"/>
            </a:endParaRPr>
          </a:p>
        </p:txBody>
      </p:sp>
      <p:sp>
        <p:nvSpPr>
          <p:cNvPr id="83" name="等腰三角形 18"/>
          <p:cNvSpPr/>
          <p:nvPr/>
        </p:nvSpPr>
        <p:spPr>
          <a:xfrm flipH="1">
            <a:off x="1950551" y="1343178"/>
            <a:ext cx="142113" cy="182033"/>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20"/>
          <p:cNvSpPr/>
          <p:nvPr/>
        </p:nvSpPr>
        <p:spPr>
          <a:xfrm flipH="1">
            <a:off x="5240288" y="1343178"/>
            <a:ext cx="142113" cy="182033"/>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21"/>
          <p:cNvSpPr/>
          <p:nvPr/>
        </p:nvSpPr>
        <p:spPr>
          <a:xfrm flipH="1">
            <a:off x="8530025" y="1343178"/>
            <a:ext cx="142113" cy="182033"/>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073697" y="2476030"/>
            <a:ext cx="2175933" cy="1456515"/>
            <a:chOff x="2092663" y="2493841"/>
            <a:chExt cx="2175933" cy="1456515"/>
          </a:xfrm>
        </p:grpSpPr>
        <p:sp>
          <p:nvSpPr>
            <p:cNvPr id="86" name="矩形 85"/>
            <p:cNvSpPr/>
            <p:nvPr/>
          </p:nvSpPr>
          <p:spPr>
            <a:xfrm>
              <a:off x="2092663" y="2493841"/>
              <a:ext cx="2175933" cy="1274195"/>
            </a:xfrm>
            <a:prstGeom prst="rect">
              <a:avLst/>
            </a:prstGeom>
          </p:spPr>
          <p:txBody>
            <a:bodyPr wrap="square">
              <a:spAutoFit/>
            </a:bodyPr>
            <a:lstStyle/>
            <a:p>
              <a:pPr algn="just">
                <a:lnSpc>
                  <a:spcPct val="120000"/>
                </a:lnSpc>
              </a:pPr>
              <a:r>
                <a:rPr lang="zh-CN" altLang="en-US" sz="1600" dirty="0">
                  <a:solidFill>
                    <a:srgbClr val="FF0000"/>
                  </a:solidFill>
                </a:rPr>
                <a:t>改进原有光学方向反射测量系统</a:t>
              </a:r>
              <a:r>
                <a:rPr lang="zh-CN" altLang="en-US" sz="1600" dirty="0">
                  <a:solidFill>
                    <a:schemeClr val="tx1">
                      <a:lumMod val="85000"/>
                      <a:lumOff val="15000"/>
                    </a:schemeClr>
                  </a:solidFill>
                </a:rPr>
                <a:t>，使得测量过程时耗缩短、测量效率提高</a:t>
              </a:r>
            </a:p>
          </p:txBody>
        </p:sp>
        <p:grpSp>
          <p:nvGrpSpPr>
            <p:cNvPr id="89" name="组 3"/>
            <p:cNvGrpSpPr/>
            <p:nvPr/>
          </p:nvGrpSpPr>
          <p:grpSpPr>
            <a:xfrm>
              <a:off x="2186940" y="3789142"/>
              <a:ext cx="1981835" cy="161214"/>
              <a:chOff x="2186940" y="5110307"/>
              <a:chExt cx="1981835" cy="161214"/>
            </a:xfrm>
          </p:grpSpPr>
          <p:cxnSp>
            <p:nvCxnSpPr>
              <p:cNvPr id="90" name="直接连接符 31"/>
              <p:cNvCxnSpPr/>
              <p:nvPr/>
            </p:nvCxnSpPr>
            <p:spPr>
              <a:xfrm>
                <a:off x="2186940" y="5190914"/>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34"/>
              <p:cNvCxnSpPr/>
              <p:nvPr/>
            </p:nvCxnSpPr>
            <p:spPr>
              <a:xfrm>
                <a:off x="3406140" y="5190914"/>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92" name="平行四边形 91"/>
              <p:cNvSpPr/>
              <p:nvPr/>
            </p:nvSpPr>
            <p:spPr>
              <a:xfrm flipH="1">
                <a:off x="3131018" y="5110307"/>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平行四边形 92"/>
              <p:cNvSpPr/>
              <p:nvPr/>
            </p:nvSpPr>
            <p:spPr>
              <a:xfrm flipH="1">
                <a:off x="3067986" y="5110307"/>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平行四边形 93"/>
              <p:cNvSpPr/>
              <p:nvPr/>
            </p:nvSpPr>
            <p:spPr>
              <a:xfrm flipH="1">
                <a:off x="3191343" y="5110307"/>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 name="组合 3"/>
          <p:cNvGrpSpPr/>
          <p:nvPr/>
        </p:nvGrpSpPr>
        <p:grpSpPr>
          <a:xfrm>
            <a:off x="8629663" y="2476030"/>
            <a:ext cx="2175933" cy="3516634"/>
            <a:chOff x="5382400" y="2493841"/>
            <a:chExt cx="2175933" cy="3516634"/>
          </a:xfrm>
        </p:grpSpPr>
        <p:sp>
          <p:nvSpPr>
            <p:cNvPr id="87" name="矩形 86"/>
            <p:cNvSpPr/>
            <p:nvPr/>
          </p:nvSpPr>
          <p:spPr>
            <a:xfrm>
              <a:off x="5382400" y="2493841"/>
              <a:ext cx="2175933" cy="3342453"/>
            </a:xfrm>
            <a:prstGeom prst="rect">
              <a:avLst/>
            </a:prstGeom>
          </p:spPr>
          <p:txBody>
            <a:bodyPr wrap="square">
              <a:spAutoFit/>
            </a:bodyPr>
            <a:lstStyle/>
            <a:p>
              <a:pPr algn="just">
                <a:lnSpc>
                  <a:spcPct val="120000"/>
                </a:lnSpc>
              </a:pPr>
              <a:r>
                <a:rPr lang="zh-CN" altLang="en-US" sz="1600" dirty="0">
                  <a:solidFill>
                    <a:schemeClr val="tx1">
                      <a:lumMod val="85000"/>
                      <a:lumOff val="15000"/>
                    </a:schemeClr>
                  </a:solidFill>
                </a:rPr>
                <a:t>探究了</a:t>
              </a:r>
              <a:r>
                <a:rPr lang="en-US" altLang="zh-CN" sz="1600" dirty="0">
                  <a:solidFill>
                    <a:schemeClr val="tx1">
                      <a:lumMod val="85000"/>
                      <a:lumOff val="15000"/>
                    </a:schemeClr>
                  </a:solidFill>
                </a:rPr>
                <a:t>30°</a:t>
              </a:r>
              <a:r>
                <a:rPr lang="zh-CN" altLang="en-US" sz="1600" dirty="0">
                  <a:solidFill>
                    <a:schemeClr val="tx1">
                      <a:lumMod val="85000"/>
                      <a:lumOff val="15000"/>
                    </a:schemeClr>
                  </a:solidFill>
                </a:rPr>
                <a:t>入射条件下的小麦叶片叶绿素光谱模型的最佳接收角度（</a:t>
              </a:r>
              <a:r>
                <a:rPr lang="en-US" altLang="zh-CN" sz="1600" dirty="0">
                  <a:solidFill>
                    <a:schemeClr val="tx1">
                      <a:lumMod val="85000"/>
                      <a:lumOff val="15000"/>
                    </a:schemeClr>
                  </a:solidFill>
                </a:rPr>
                <a:t>50°</a:t>
              </a:r>
              <a:r>
                <a:rPr lang="zh-CN" altLang="en-US" sz="1600" dirty="0">
                  <a:solidFill>
                    <a:schemeClr val="tx1">
                      <a:lumMod val="85000"/>
                      <a:lumOff val="15000"/>
                    </a:schemeClr>
                  </a:solidFill>
                </a:rPr>
                <a:t>，</a:t>
              </a:r>
              <a:r>
                <a:rPr lang="en-US" altLang="zh-CN" sz="1600" dirty="0">
                  <a:solidFill>
                    <a:schemeClr val="tx1">
                      <a:lumMod val="85000"/>
                      <a:lumOff val="15000"/>
                    </a:schemeClr>
                  </a:solidFill>
                </a:rPr>
                <a:t>15°</a:t>
              </a:r>
              <a:r>
                <a:rPr lang="zh-CN" altLang="en-US" sz="1600" dirty="0">
                  <a:solidFill>
                    <a:schemeClr val="tx1">
                      <a:lumMod val="85000"/>
                      <a:lumOff val="15000"/>
                    </a:schemeClr>
                  </a:solidFill>
                </a:rPr>
                <a:t>）。</a:t>
              </a:r>
              <a:r>
                <a:rPr lang="zh-CN" altLang="en-US" sz="1600" dirty="0">
                  <a:solidFill>
                    <a:srgbClr val="FF0000"/>
                  </a:solidFill>
                </a:rPr>
                <a:t>叶绿素光谱模型稳定性受接收天顶角和方位角的共同影响</a:t>
              </a:r>
              <a:r>
                <a:rPr lang="zh-CN" altLang="en-US" sz="1600" dirty="0">
                  <a:solidFill>
                    <a:schemeClr val="tx1">
                      <a:lumMod val="85000"/>
                      <a:lumOff val="15000"/>
                    </a:schemeClr>
                  </a:solidFill>
                </a:rPr>
                <a:t>。当光源位置与接收方位角在同一侧时，叶绿素光谱模型稳定性受接收方向影响较小</a:t>
              </a:r>
            </a:p>
          </p:txBody>
        </p:sp>
        <p:grpSp>
          <p:nvGrpSpPr>
            <p:cNvPr id="95" name="组 4"/>
            <p:cNvGrpSpPr/>
            <p:nvPr/>
          </p:nvGrpSpPr>
          <p:grpSpPr>
            <a:xfrm>
              <a:off x="5479448" y="5849261"/>
              <a:ext cx="1981835" cy="161214"/>
              <a:chOff x="5479448" y="5109821"/>
              <a:chExt cx="1981835" cy="161214"/>
            </a:xfrm>
          </p:grpSpPr>
          <p:cxnSp>
            <p:nvCxnSpPr>
              <p:cNvPr id="96" name="直接连接符 41"/>
              <p:cNvCxnSpPr/>
              <p:nvPr/>
            </p:nvCxnSpPr>
            <p:spPr>
              <a:xfrm>
                <a:off x="5479448"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42"/>
              <p:cNvCxnSpPr/>
              <p:nvPr/>
            </p:nvCxnSpPr>
            <p:spPr>
              <a:xfrm>
                <a:off x="6698648"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98" name="平行四边形 97"/>
              <p:cNvSpPr/>
              <p:nvPr/>
            </p:nvSpPr>
            <p:spPr>
              <a:xfrm flipH="1">
                <a:off x="6423526"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平行四边形 98"/>
              <p:cNvSpPr/>
              <p:nvPr/>
            </p:nvSpPr>
            <p:spPr>
              <a:xfrm flipH="1">
                <a:off x="6360494"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平行四边形 99"/>
              <p:cNvSpPr/>
              <p:nvPr/>
            </p:nvSpPr>
            <p:spPr>
              <a:xfrm flipH="1">
                <a:off x="6483851"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 name="组合 4"/>
          <p:cNvGrpSpPr/>
          <p:nvPr/>
        </p:nvGrpSpPr>
        <p:grpSpPr>
          <a:xfrm>
            <a:off x="5361163" y="2476030"/>
            <a:ext cx="2175933" cy="2926221"/>
            <a:chOff x="8691649" y="2493841"/>
            <a:chExt cx="2175933" cy="2926221"/>
          </a:xfrm>
        </p:grpSpPr>
        <p:sp>
          <p:nvSpPr>
            <p:cNvPr id="88" name="矩形 87"/>
            <p:cNvSpPr/>
            <p:nvPr/>
          </p:nvSpPr>
          <p:spPr>
            <a:xfrm>
              <a:off x="8691649" y="2493841"/>
              <a:ext cx="2175933" cy="2751522"/>
            </a:xfrm>
            <a:prstGeom prst="rect">
              <a:avLst/>
            </a:prstGeom>
          </p:spPr>
          <p:txBody>
            <a:bodyPr wrap="square">
              <a:spAutoFit/>
            </a:bodyPr>
            <a:lstStyle/>
            <a:p>
              <a:pPr algn="just">
                <a:lnSpc>
                  <a:spcPct val="120000"/>
                </a:lnSpc>
              </a:pPr>
              <a:r>
                <a:rPr lang="zh-CN" altLang="en-US" sz="1600" dirty="0">
                  <a:solidFill>
                    <a:srgbClr val="FF0000"/>
                  </a:solidFill>
                </a:rPr>
                <a:t>获取了小麦和玉米叶片双向反射分布规律</a:t>
              </a:r>
              <a:r>
                <a:rPr lang="zh-CN" altLang="en-US" sz="1600" dirty="0">
                  <a:solidFill>
                    <a:schemeClr val="tx1">
                      <a:lumMod val="85000"/>
                      <a:lumOff val="15000"/>
                    </a:schemeClr>
                  </a:solidFill>
                </a:rPr>
                <a:t>，同时，结合叶片电镜扫描图分析得到</a:t>
              </a:r>
              <a:r>
                <a:rPr lang="zh-CN" altLang="en-US" sz="1600" dirty="0">
                  <a:solidFill>
                    <a:srgbClr val="FF0000"/>
                  </a:solidFill>
                </a:rPr>
                <a:t>叶片叶脉间距及其微观表面叶毛的分布状况</a:t>
              </a:r>
              <a:r>
                <a:rPr lang="zh-CN" altLang="en-US" sz="1600" dirty="0">
                  <a:solidFill>
                    <a:schemeClr val="tx1">
                      <a:lumMod val="85000"/>
                      <a:lumOff val="15000"/>
                    </a:schemeClr>
                  </a:solidFill>
                </a:rPr>
                <a:t>通过改变叶片表面粗糙度进而影响</a:t>
              </a:r>
              <a:r>
                <a:rPr lang="zh-CN" altLang="en-US" sz="1600" dirty="0" smtClean="0">
                  <a:solidFill>
                    <a:schemeClr val="tx1">
                      <a:lumMod val="85000"/>
                      <a:lumOff val="15000"/>
                    </a:schemeClr>
                  </a:solidFill>
                </a:rPr>
                <a:t>叶片双向</a:t>
              </a:r>
              <a:r>
                <a:rPr lang="zh-CN" altLang="en-US" sz="1600" dirty="0">
                  <a:solidFill>
                    <a:schemeClr val="tx1">
                      <a:lumMod val="85000"/>
                      <a:lumOff val="15000"/>
                    </a:schemeClr>
                  </a:solidFill>
                </a:rPr>
                <a:t>反射分布</a:t>
              </a:r>
            </a:p>
          </p:txBody>
        </p:sp>
        <p:grpSp>
          <p:nvGrpSpPr>
            <p:cNvPr id="101" name="组 5"/>
            <p:cNvGrpSpPr/>
            <p:nvPr/>
          </p:nvGrpSpPr>
          <p:grpSpPr>
            <a:xfrm>
              <a:off x="8769186" y="5258848"/>
              <a:ext cx="1981835" cy="161214"/>
              <a:chOff x="8769186" y="5109821"/>
              <a:chExt cx="1981835" cy="161214"/>
            </a:xfrm>
          </p:grpSpPr>
          <p:cxnSp>
            <p:nvCxnSpPr>
              <p:cNvPr id="102" name="直接连接符 47"/>
              <p:cNvCxnSpPr/>
              <p:nvPr/>
            </p:nvCxnSpPr>
            <p:spPr>
              <a:xfrm>
                <a:off x="8769186"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48"/>
              <p:cNvCxnSpPr/>
              <p:nvPr/>
            </p:nvCxnSpPr>
            <p:spPr>
              <a:xfrm>
                <a:off x="9988386"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平行四边形 103"/>
              <p:cNvSpPr/>
              <p:nvPr/>
            </p:nvSpPr>
            <p:spPr>
              <a:xfrm flipH="1">
                <a:off x="9713264"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flipH="1">
                <a:off x="9650232"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flipH="1">
                <a:off x="9773589"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7" name="Freeform 98"/>
          <p:cNvSpPr>
            <a:spLocks noEditPoints="1"/>
          </p:cNvSpPr>
          <p:nvPr/>
        </p:nvSpPr>
        <p:spPr bwMode="auto">
          <a:xfrm>
            <a:off x="2576730" y="1600883"/>
            <a:ext cx="491256" cy="492124"/>
          </a:xfrm>
          <a:custGeom>
            <a:avLst/>
            <a:gdLst>
              <a:gd name="T0" fmla="*/ 516 w 800"/>
              <a:gd name="T1" fmla="*/ 118 h 800"/>
              <a:gd name="T2" fmla="*/ 451 w 800"/>
              <a:gd name="T3" fmla="*/ 3 h 800"/>
              <a:gd name="T4" fmla="*/ 365 w 800"/>
              <a:gd name="T5" fmla="*/ 123 h 800"/>
              <a:gd name="T6" fmla="*/ 278 w 800"/>
              <a:gd name="T7" fmla="*/ 225 h 800"/>
              <a:gd name="T8" fmla="*/ 303 w 800"/>
              <a:gd name="T9" fmla="*/ 280 h 800"/>
              <a:gd name="T10" fmla="*/ 394 w 800"/>
              <a:gd name="T11" fmla="*/ 303 h 800"/>
              <a:gd name="T12" fmla="*/ 482 w 800"/>
              <a:gd name="T13" fmla="*/ 180 h 800"/>
              <a:gd name="T14" fmla="*/ 462 w 800"/>
              <a:gd name="T15" fmla="*/ 43 h 800"/>
              <a:gd name="T16" fmla="*/ 511 w 800"/>
              <a:gd name="T17" fmla="*/ 470 h 800"/>
              <a:gd name="T18" fmla="*/ 429 w 800"/>
              <a:gd name="T19" fmla="*/ 394 h 800"/>
              <a:gd name="T20" fmla="*/ 365 w 800"/>
              <a:gd name="T21" fmla="*/ 409 h 800"/>
              <a:gd name="T22" fmla="*/ 320 w 800"/>
              <a:gd name="T23" fmla="*/ 528 h 800"/>
              <a:gd name="T24" fmla="*/ 313 w 800"/>
              <a:gd name="T25" fmla="*/ 603 h 800"/>
              <a:gd name="T26" fmla="*/ 484 w 800"/>
              <a:gd name="T27" fmla="*/ 517 h 800"/>
              <a:gd name="T28" fmla="*/ 20 w 800"/>
              <a:gd name="T29" fmla="*/ 456 h 800"/>
              <a:gd name="T30" fmla="*/ 147 w 800"/>
              <a:gd name="T31" fmla="*/ 546 h 800"/>
              <a:gd name="T32" fmla="*/ 224 w 800"/>
              <a:gd name="T33" fmla="*/ 590 h 800"/>
              <a:gd name="T34" fmla="*/ 313 w 800"/>
              <a:gd name="T35" fmla="*/ 481 h 800"/>
              <a:gd name="T36" fmla="*/ 350 w 800"/>
              <a:gd name="T37" fmla="*/ 334 h 800"/>
              <a:gd name="T38" fmla="*/ 232 w 800"/>
              <a:gd name="T39" fmla="*/ 287 h 800"/>
              <a:gd name="T40" fmla="*/ 52 w 800"/>
              <a:gd name="T41" fmla="*/ 383 h 800"/>
              <a:gd name="T42" fmla="*/ 554 w 800"/>
              <a:gd name="T43" fmla="*/ 469 h 800"/>
              <a:gd name="T44" fmla="*/ 710 w 800"/>
              <a:gd name="T45" fmla="*/ 467 h 800"/>
              <a:gd name="T46" fmla="*/ 728 w 800"/>
              <a:gd name="T47" fmla="*/ 427 h 800"/>
              <a:gd name="T48" fmla="*/ 630 w 800"/>
              <a:gd name="T49" fmla="*/ 334 h 800"/>
              <a:gd name="T50" fmla="*/ 579 w 800"/>
              <a:gd name="T51" fmla="*/ 271 h 800"/>
              <a:gd name="T52" fmla="*/ 501 w 800"/>
              <a:gd name="T53" fmla="*/ 184 h 800"/>
              <a:gd name="T54" fmla="*/ 423 w 800"/>
              <a:gd name="T55" fmla="*/ 296 h 800"/>
              <a:gd name="T56" fmla="*/ 443 w 800"/>
              <a:gd name="T57" fmla="*/ 377 h 800"/>
              <a:gd name="T58" fmla="*/ 525 w 800"/>
              <a:gd name="T59" fmla="*/ 457 h 800"/>
              <a:gd name="T60" fmla="*/ 800 w 800"/>
              <a:gd name="T61" fmla="*/ 400 h 800"/>
              <a:gd name="T62" fmla="*/ 541 w 800"/>
              <a:gd name="T63" fmla="*/ 177 h 800"/>
              <a:gd name="T64" fmla="*/ 611 w 800"/>
              <a:gd name="T65" fmla="*/ 281 h 800"/>
              <a:gd name="T66" fmla="*/ 679 w 800"/>
              <a:gd name="T67" fmla="*/ 362 h 800"/>
              <a:gd name="T68" fmla="*/ 754 w 800"/>
              <a:gd name="T69" fmla="*/ 438 h 800"/>
              <a:gd name="T70" fmla="*/ 271 w 800"/>
              <a:gd name="T71" fmla="*/ 703 h 800"/>
              <a:gd name="T72" fmla="*/ 236 w 800"/>
              <a:gd name="T73" fmla="*/ 675 h 800"/>
              <a:gd name="T74" fmla="*/ 168 w 800"/>
              <a:gd name="T75" fmla="*/ 725 h 800"/>
              <a:gd name="T76" fmla="*/ 251 w 800"/>
              <a:gd name="T77" fmla="*/ 627 h 800"/>
              <a:gd name="T78" fmla="*/ 156 w 800"/>
              <a:gd name="T79" fmla="*/ 574 h 800"/>
              <a:gd name="T80" fmla="*/ 49 w 800"/>
              <a:gd name="T81" fmla="*/ 490 h 800"/>
              <a:gd name="T82" fmla="*/ 0 w 800"/>
              <a:gd name="T83" fmla="*/ 404 h 800"/>
              <a:gd name="T84" fmla="*/ 117 w 800"/>
              <a:gd name="T85" fmla="*/ 329 h 800"/>
              <a:gd name="T86" fmla="*/ 198 w 800"/>
              <a:gd name="T87" fmla="*/ 245 h 800"/>
              <a:gd name="T88" fmla="*/ 95 w 800"/>
              <a:gd name="T89" fmla="*/ 197 h 800"/>
              <a:gd name="T90" fmla="*/ 248 w 800"/>
              <a:gd name="T91" fmla="*/ 222 h 800"/>
              <a:gd name="T92" fmla="*/ 318 w 800"/>
              <a:gd name="T93" fmla="*/ 150 h 800"/>
              <a:gd name="T94" fmla="*/ 380 w 800"/>
              <a:gd name="T95" fmla="*/ 77 h 800"/>
              <a:gd name="T96" fmla="*/ 400 w 800"/>
              <a:gd name="T97" fmla="*/ 0 h 800"/>
              <a:gd name="T98" fmla="*/ 536 w 800"/>
              <a:gd name="T99" fmla="*/ 710 h 800"/>
              <a:gd name="T100" fmla="*/ 425 w 800"/>
              <a:gd name="T101" fmla="*/ 690 h 800"/>
              <a:gd name="T102" fmla="*/ 286 w 800"/>
              <a:gd name="T103" fmla="*/ 666 h 800"/>
              <a:gd name="T104" fmla="*/ 400 w 800"/>
              <a:gd name="T105" fmla="*/ 800 h 800"/>
              <a:gd name="T106" fmla="*/ 747 w 800"/>
              <a:gd name="T107" fmla="*/ 471 h 800"/>
              <a:gd name="T108" fmla="*/ 609 w 800"/>
              <a:gd name="T109" fmla="*/ 498 h 800"/>
              <a:gd name="T110" fmla="*/ 631 w 800"/>
              <a:gd name="T111" fmla="*/ 599 h 800"/>
              <a:gd name="T112" fmla="*/ 672 w 800"/>
              <a:gd name="T113" fmla="*/ 681 h 800"/>
              <a:gd name="T114" fmla="*/ 606 w 800"/>
              <a:gd name="T115" fmla="*/ 583 h 800"/>
              <a:gd name="T116" fmla="*/ 521 w 800"/>
              <a:gd name="T117" fmla="*/ 525 h 800"/>
              <a:gd name="T118" fmla="*/ 375 w 800"/>
              <a:gd name="T119" fmla="*/ 589 h 800"/>
              <a:gd name="T120" fmla="*/ 346 w 800"/>
              <a:gd name="T121" fmla="*/ 644 h 800"/>
              <a:gd name="T122" fmla="*/ 451 w 800"/>
              <a:gd name="T123" fmla="*/ 678 h 800"/>
              <a:gd name="T124" fmla="*/ 604 w 800"/>
              <a:gd name="T125" fmla="*/ 70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800">
                <a:moveTo>
                  <a:pt x="451" y="3"/>
                </a:moveTo>
                <a:cubicBezTo>
                  <a:pt x="509" y="11"/>
                  <a:pt x="563" y="30"/>
                  <a:pt x="610" y="60"/>
                </a:cubicBezTo>
                <a:cubicBezTo>
                  <a:pt x="602" y="66"/>
                  <a:pt x="593" y="73"/>
                  <a:pt x="584" y="80"/>
                </a:cubicBezTo>
                <a:cubicBezTo>
                  <a:pt x="576" y="87"/>
                  <a:pt x="567" y="94"/>
                  <a:pt x="559" y="102"/>
                </a:cubicBezTo>
                <a:cubicBezTo>
                  <a:pt x="535" y="124"/>
                  <a:pt x="535" y="124"/>
                  <a:pt x="535" y="124"/>
                </a:cubicBezTo>
                <a:cubicBezTo>
                  <a:pt x="530" y="120"/>
                  <a:pt x="523" y="118"/>
                  <a:pt x="516" y="118"/>
                </a:cubicBezTo>
                <a:cubicBezTo>
                  <a:pt x="513" y="118"/>
                  <a:pt x="510" y="118"/>
                  <a:pt x="507" y="119"/>
                </a:cubicBezTo>
                <a:cubicBezTo>
                  <a:pt x="506" y="117"/>
                  <a:pt x="505" y="115"/>
                  <a:pt x="504" y="113"/>
                </a:cubicBezTo>
                <a:cubicBezTo>
                  <a:pt x="498" y="101"/>
                  <a:pt x="492" y="89"/>
                  <a:pt x="486" y="77"/>
                </a:cubicBezTo>
                <a:cubicBezTo>
                  <a:pt x="480" y="65"/>
                  <a:pt x="474" y="53"/>
                  <a:pt x="468" y="40"/>
                </a:cubicBezTo>
                <a:cubicBezTo>
                  <a:pt x="460" y="22"/>
                  <a:pt x="460" y="22"/>
                  <a:pt x="460" y="22"/>
                </a:cubicBezTo>
                <a:cubicBezTo>
                  <a:pt x="457" y="16"/>
                  <a:pt x="454" y="9"/>
                  <a:pt x="451" y="3"/>
                </a:cubicBezTo>
                <a:close/>
                <a:moveTo>
                  <a:pt x="433" y="8"/>
                </a:moveTo>
                <a:cubicBezTo>
                  <a:pt x="431" y="12"/>
                  <a:pt x="428" y="18"/>
                  <a:pt x="425" y="25"/>
                </a:cubicBezTo>
                <a:cubicBezTo>
                  <a:pt x="423" y="29"/>
                  <a:pt x="421" y="33"/>
                  <a:pt x="418" y="37"/>
                </a:cubicBezTo>
                <a:cubicBezTo>
                  <a:pt x="416" y="42"/>
                  <a:pt x="413" y="46"/>
                  <a:pt x="411" y="51"/>
                </a:cubicBezTo>
                <a:cubicBezTo>
                  <a:pt x="405" y="61"/>
                  <a:pt x="399" y="73"/>
                  <a:pt x="391" y="85"/>
                </a:cubicBezTo>
                <a:cubicBezTo>
                  <a:pt x="383" y="97"/>
                  <a:pt x="375" y="110"/>
                  <a:pt x="365" y="123"/>
                </a:cubicBezTo>
                <a:cubicBezTo>
                  <a:pt x="360" y="130"/>
                  <a:pt x="355" y="136"/>
                  <a:pt x="350" y="143"/>
                </a:cubicBezTo>
                <a:cubicBezTo>
                  <a:pt x="345" y="150"/>
                  <a:pt x="339" y="157"/>
                  <a:pt x="334" y="164"/>
                </a:cubicBezTo>
                <a:cubicBezTo>
                  <a:pt x="331" y="167"/>
                  <a:pt x="328" y="171"/>
                  <a:pt x="325" y="174"/>
                </a:cubicBezTo>
                <a:cubicBezTo>
                  <a:pt x="322" y="178"/>
                  <a:pt x="319" y="181"/>
                  <a:pt x="316" y="184"/>
                </a:cubicBezTo>
                <a:cubicBezTo>
                  <a:pt x="310" y="191"/>
                  <a:pt x="304" y="198"/>
                  <a:pt x="297" y="205"/>
                </a:cubicBezTo>
                <a:cubicBezTo>
                  <a:pt x="291" y="212"/>
                  <a:pt x="284" y="219"/>
                  <a:pt x="278" y="225"/>
                </a:cubicBezTo>
                <a:cubicBezTo>
                  <a:pt x="274" y="229"/>
                  <a:pt x="271" y="232"/>
                  <a:pt x="267" y="235"/>
                </a:cubicBezTo>
                <a:cubicBezTo>
                  <a:pt x="264" y="239"/>
                  <a:pt x="264" y="239"/>
                  <a:pt x="264" y="239"/>
                </a:cubicBezTo>
                <a:cubicBezTo>
                  <a:pt x="265" y="243"/>
                  <a:pt x="266" y="248"/>
                  <a:pt x="266" y="253"/>
                </a:cubicBezTo>
                <a:cubicBezTo>
                  <a:pt x="266" y="255"/>
                  <a:pt x="266" y="257"/>
                  <a:pt x="266" y="260"/>
                </a:cubicBezTo>
                <a:cubicBezTo>
                  <a:pt x="268" y="261"/>
                  <a:pt x="270" y="262"/>
                  <a:pt x="272" y="263"/>
                </a:cubicBezTo>
                <a:cubicBezTo>
                  <a:pt x="282" y="268"/>
                  <a:pt x="292" y="274"/>
                  <a:pt x="303" y="280"/>
                </a:cubicBezTo>
                <a:cubicBezTo>
                  <a:pt x="314" y="285"/>
                  <a:pt x="324" y="292"/>
                  <a:pt x="335" y="298"/>
                </a:cubicBezTo>
                <a:cubicBezTo>
                  <a:pt x="340" y="302"/>
                  <a:pt x="345" y="305"/>
                  <a:pt x="351" y="308"/>
                </a:cubicBezTo>
                <a:cubicBezTo>
                  <a:pt x="355" y="311"/>
                  <a:pt x="359" y="314"/>
                  <a:pt x="362" y="316"/>
                </a:cubicBezTo>
                <a:cubicBezTo>
                  <a:pt x="368" y="312"/>
                  <a:pt x="376" y="309"/>
                  <a:pt x="383" y="309"/>
                </a:cubicBezTo>
                <a:cubicBezTo>
                  <a:pt x="386" y="309"/>
                  <a:pt x="388" y="309"/>
                  <a:pt x="390" y="310"/>
                </a:cubicBezTo>
                <a:cubicBezTo>
                  <a:pt x="394" y="303"/>
                  <a:pt x="394" y="303"/>
                  <a:pt x="394" y="303"/>
                </a:cubicBezTo>
                <a:cubicBezTo>
                  <a:pt x="397" y="297"/>
                  <a:pt x="401" y="291"/>
                  <a:pt x="405" y="285"/>
                </a:cubicBezTo>
                <a:cubicBezTo>
                  <a:pt x="429" y="249"/>
                  <a:pt x="429" y="249"/>
                  <a:pt x="429" y="249"/>
                </a:cubicBezTo>
                <a:cubicBezTo>
                  <a:pt x="435" y="240"/>
                  <a:pt x="435" y="240"/>
                  <a:pt x="435" y="240"/>
                </a:cubicBezTo>
                <a:cubicBezTo>
                  <a:pt x="437" y="237"/>
                  <a:pt x="439" y="234"/>
                  <a:pt x="442" y="231"/>
                </a:cubicBezTo>
                <a:cubicBezTo>
                  <a:pt x="446" y="225"/>
                  <a:pt x="450" y="220"/>
                  <a:pt x="455" y="214"/>
                </a:cubicBezTo>
                <a:cubicBezTo>
                  <a:pt x="464" y="202"/>
                  <a:pt x="472" y="191"/>
                  <a:pt x="482" y="180"/>
                </a:cubicBezTo>
                <a:cubicBezTo>
                  <a:pt x="484" y="178"/>
                  <a:pt x="486" y="176"/>
                  <a:pt x="488" y="173"/>
                </a:cubicBezTo>
                <a:cubicBezTo>
                  <a:pt x="484" y="168"/>
                  <a:pt x="481" y="160"/>
                  <a:pt x="481" y="153"/>
                </a:cubicBezTo>
                <a:cubicBezTo>
                  <a:pt x="481" y="142"/>
                  <a:pt x="486" y="132"/>
                  <a:pt x="494" y="126"/>
                </a:cubicBezTo>
                <a:cubicBezTo>
                  <a:pt x="491" y="119"/>
                  <a:pt x="491" y="119"/>
                  <a:pt x="491" y="119"/>
                </a:cubicBezTo>
                <a:cubicBezTo>
                  <a:pt x="486" y="107"/>
                  <a:pt x="480" y="94"/>
                  <a:pt x="475" y="81"/>
                </a:cubicBezTo>
                <a:cubicBezTo>
                  <a:pt x="471" y="69"/>
                  <a:pt x="466" y="56"/>
                  <a:pt x="462" y="43"/>
                </a:cubicBezTo>
                <a:cubicBezTo>
                  <a:pt x="456" y="23"/>
                  <a:pt x="456" y="23"/>
                  <a:pt x="456" y="23"/>
                </a:cubicBezTo>
                <a:cubicBezTo>
                  <a:pt x="455" y="16"/>
                  <a:pt x="453" y="10"/>
                  <a:pt x="451" y="3"/>
                </a:cubicBezTo>
                <a:cubicBezTo>
                  <a:pt x="446" y="3"/>
                  <a:pt x="441" y="2"/>
                  <a:pt x="436" y="2"/>
                </a:cubicBezTo>
                <a:cubicBezTo>
                  <a:pt x="436" y="2"/>
                  <a:pt x="435" y="4"/>
                  <a:pt x="433" y="8"/>
                </a:cubicBezTo>
                <a:close/>
                <a:moveTo>
                  <a:pt x="523" y="483"/>
                </a:moveTo>
                <a:cubicBezTo>
                  <a:pt x="519" y="479"/>
                  <a:pt x="515" y="474"/>
                  <a:pt x="511" y="470"/>
                </a:cubicBezTo>
                <a:cubicBezTo>
                  <a:pt x="509" y="468"/>
                  <a:pt x="507" y="465"/>
                  <a:pt x="505" y="463"/>
                </a:cubicBezTo>
                <a:cubicBezTo>
                  <a:pt x="502" y="461"/>
                  <a:pt x="500" y="459"/>
                  <a:pt x="498" y="457"/>
                </a:cubicBezTo>
                <a:cubicBezTo>
                  <a:pt x="489" y="449"/>
                  <a:pt x="480" y="440"/>
                  <a:pt x="471" y="431"/>
                </a:cubicBezTo>
                <a:cubicBezTo>
                  <a:pt x="467" y="427"/>
                  <a:pt x="462" y="423"/>
                  <a:pt x="458" y="419"/>
                </a:cubicBezTo>
                <a:cubicBezTo>
                  <a:pt x="453" y="415"/>
                  <a:pt x="448" y="411"/>
                  <a:pt x="444" y="406"/>
                </a:cubicBezTo>
                <a:cubicBezTo>
                  <a:pt x="439" y="402"/>
                  <a:pt x="434" y="398"/>
                  <a:pt x="429" y="394"/>
                </a:cubicBezTo>
                <a:cubicBezTo>
                  <a:pt x="427" y="392"/>
                  <a:pt x="425" y="390"/>
                  <a:pt x="422" y="388"/>
                </a:cubicBezTo>
                <a:cubicBezTo>
                  <a:pt x="415" y="382"/>
                  <a:pt x="415" y="382"/>
                  <a:pt x="415" y="382"/>
                </a:cubicBezTo>
                <a:cubicBezTo>
                  <a:pt x="411" y="379"/>
                  <a:pt x="407" y="376"/>
                  <a:pt x="403" y="373"/>
                </a:cubicBezTo>
                <a:cubicBezTo>
                  <a:pt x="397" y="377"/>
                  <a:pt x="391" y="379"/>
                  <a:pt x="383" y="379"/>
                </a:cubicBezTo>
                <a:cubicBezTo>
                  <a:pt x="382" y="379"/>
                  <a:pt x="380" y="379"/>
                  <a:pt x="379" y="378"/>
                </a:cubicBezTo>
                <a:cubicBezTo>
                  <a:pt x="374" y="389"/>
                  <a:pt x="369" y="399"/>
                  <a:pt x="365" y="409"/>
                </a:cubicBezTo>
                <a:cubicBezTo>
                  <a:pt x="362" y="415"/>
                  <a:pt x="359" y="422"/>
                  <a:pt x="356" y="428"/>
                </a:cubicBezTo>
                <a:cubicBezTo>
                  <a:pt x="348" y="448"/>
                  <a:pt x="348" y="448"/>
                  <a:pt x="348" y="448"/>
                </a:cubicBezTo>
                <a:cubicBezTo>
                  <a:pt x="345" y="454"/>
                  <a:pt x="343" y="461"/>
                  <a:pt x="341" y="468"/>
                </a:cubicBezTo>
                <a:cubicBezTo>
                  <a:pt x="333" y="488"/>
                  <a:pt x="333" y="488"/>
                  <a:pt x="333" y="488"/>
                </a:cubicBezTo>
                <a:cubicBezTo>
                  <a:pt x="326" y="508"/>
                  <a:pt x="326" y="508"/>
                  <a:pt x="326" y="508"/>
                </a:cubicBezTo>
                <a:cubicBezTo>
                  <a:pt x="324" y="514"/>
                  <a:pt x="322" y="521"/>
                  <a:pt x="320" y="528"/>
                </a:cubicBezTo>
                <a:cubicBezTo>
                  <a:pt x="314" y="548"/>
                  <a:pt x="314" y="548"/>
                  <a:pt x="314" y="548"/>
                </a:cubicBezTo>
                <a:cubicBezTo>
                  <a:pt x="311" y="558"/>
                  <a:pt x="311" y="558"/>
                  <a:pt x="311" y="558"/>
                </a:cubicBezTo>
                <a:cubicBezTo>
                  <a:pt x="308" y="569"/>
                  <a:pt x="308" y="569"/>
                  <a:pt x="308" y="569"/>
                </a:cubicBezTo>
                <a:cubicBezTo>
                  <a:pt x="305" y="579"/>
                  <a:pt x="302" y="590"/>
                  <a:pt x="300" y="600"/>
                </a:cubicBezTo>
                <a:cubicBezTo>
                  <a:pt x="303" y="602"/>
                  <a:pt x="306" y="604"/>
                  <a:pt x="308" y="606"/>
                </a:cubicBezTo>
                <a:cubicBezTo>
                  <a:pt x="310" y="605"/>
                  <a:pt x="312" y="604"/>
                  <a:pt x="313" y="603"/>
                </a:cubicBezTo>
                <a:cubicBezTo>
                  <a:pt x="322" y="598"/>
                  <a:pt x="330" y="592"/>
                  <a:pt x="339" y="587"/>
                </a:cubicBezTo>
                <a:cubicBezTo>
                  <a:pt x="356" y="576"/>
                  <a:pt x="375" y="566"/>
                  <a:pt x="394" y="556"/>
                </a:cubicBezTo>
                <a:cubicBezTo>
                  <a:pt x="399" y="554"/>
                  <a:pt x="404" y="551"/>
                  <a:pt x="409" y="549"/>
                </a:cubicBezTo>
                <a:cubicBezTo>
                  <a:pt x="414" y="547"/>
                  <a:pt x="419" y="544"/>
                  <a:pt x="424" y="542"/>
                </a:cubicBezTo>
                <a:cubicBezTo>
                  <a:pt x="434" y="538"/>
                  <a:pt x="443" y="533"/>
                  <a:pt x="454" y="529"/>
                </a:cubicBezTo>
                <a:cubicBezTo>
                  <a:pt x="464" y="525"/>
                  <a:pt x="474" y="521"/>
                  <a:pt x="484" y="517"/>
                </a:cubicBezTo>
                <a:cubicBezTo>
                  <a:pt x="495" y="513"/>
                  <a:pt x="505" y="510"/>
                  <a:pt x="515" y="506"/>
                </a:cubicBezTo>
                <a:cubicBezTo>
                  <a:pt x="517" y="506"/>
                  <a:pt x="518" y="505"/>
                  <a:pt x="520" y="505"/>
                </a:cubicBezTo>
                <a:cubicBezTo>
                  <a:pt x="520" y="504"/>
                  <a:pt x="520" y="504"/>
                  <a:pt x="520" y="504"/>
                </a:cubicBezTo>
                <a:cubicBezTo>
                  <a:pt x="520" y="497"/>
                  <a:pt x="522" y="491"/>
                  <a:pt x="525" y="485"/>
                </a:cubicBezTo>
                <a:cubicBezTo>
                  <a:pt x="525" y="484"/>
                  <a:pt x="524" y="484"/>
                  <a:pt x="523" y="483"/>
                </a:cubicBezTo>
                <a:close/>
                <a:moveTo>
                  <a:pt x="20" y="456"/>
                </a:moveTo>
                <a:cubicBezTo>
                  <a:pt x="26" y="461"/>
                  <a:pt x="31" y="465"/>
                  <a:pt x="37" y="470"/>
                </a:cubicBezTo>
                <a:cubicBezTo>
                  <a:pt x="49" y="479"/>
                  <a:pt x="61" y="488"/>
                  <a:pt x="73" y="497"/>
                </a:cubicBezTo>
                <a:cubicBezTo>
                  <a:pt x="91" y="509"/>
                  <a:pt x="91" y="509"/>
                  <a:pt x="91" y="509"/>
                </a:cubicBezTo>
                <a:cubicBezTo>
                  <a:pt x="97" y="514"/>
                  <a:pt x="103" y="518"/>
                  <a:pt x="110" y="522"/>
                </a:cubicBezTo>
                <a:cubicBezTo>
                  <a:pt x="128" y="534"/>
                  <a:pt x="128" y="534"/>
                  <a:pt x="128" y="534"/>
                </a:cubicBezTo>
                <a:cubicBezTo>
                  <a:pt x="134" y="538"/>
                  <a:pt x="141" y="542"/>
                  <a:pt x="147" y="546"/>
                </a:cubicBezTo>
                <a:cubicBezTo>
                  <a:pt x="153" y="550"/>
                  <a:pt x="160" y="554"/>
                  <a:pt x="166" y="558"/>
                </a:cubicBezTo>
                <a:cubicBezTo>
                  <a:pt x="175" y="563"/>
                  <a:pt x="175" y="563"/>
                  <a:pt x="175" y="563"/>
                </a:cubicBezTo>
                <a:cubicBezTo>
                  <a:pt x="185" y="569"/>
                  <a:pt x="185" y="569"/>
                  <a:pt x="185" y="569"/>
                </a:cubicBezTo>
                <a:cubicBezTo>
                  <a:pt x="204" y="580"/>
                  <a:pt x="204" y="580"/>
                  <a:pt x="204" y="580"/>
                </a:cubicBezTo>
                <a:cubicBezTo>
                  <a:pt x="208" y="581"/>
                  <a:pt x="211" y="583"/>
                  <a:pt x="214" y="585"/>
                </a:cubicBezTo>
                <a:cubicBezTo>
                  <a:pt x="224" y="590"/>
                  <a:pt x="224" y="590"/>
                  <a:pt x="224" y="590"/>
                </a:cubicBezTo>
                <a:cubicBezTo>
                  <a:pt x="236" y="596"/>
                  <a:pt x="248" y="602"/>
                  <a:pt x="260" y="608"/>
                </a:cubicBezTo>
                <a:cubicBezTo>
                  <a:pt x="266" y="602"/>
                  <a:pt x="274" y="597"/>
                  <a:pt x="283" y="597"/>
                </a:cubicBezTo>
                <a:cubicBezTo>
                  <a:pt x="285" y="586"/>
                  <a:pt x="288" y="575"/>
                  <a:pt x="290" y="564"/>
                </a:cubicBezTo>
                <a:cubicBezTo>
                  <a:pt x="293" y="550"/>
                  <a:pt x="297" y="536"/>
                  <a:pt x="300" y="522"/>
                </a:cubicBezTo>
                <a:cubicBezTo>
                  <a:pt x="302" y="515"/>
                  <a:pt x="304" y="508"/>
                  <a:pt x="306" y="501"/>
                </a:cubicBezTo>
                <a:cubicBezTo>
                  <a:pt x="313" y="481"/>
                  <a:pt x="313" y="481"/>
                  <a:pt x="313" y="481"/>
                </a:cubicBezTo>
                <a:cubicBezTo>
                  <a:pt x="317" y="467"/>
                  <a:pt x="322" y="453"/>
                  <a:pt x="327" y="440"/>
                </a:cubicBezTo>
                <a:cubicBezTo>
                  <a:pt x="335" y="420"/>
                  <a:pt x="335" y="420"/>
                  <a:pt x="335" y="420"/>
                </a:cubicBezTo>
                <a:cubicBezTo>
                  <a:pt x="338" y="413"/>
                  <a:pt x="341" y="406"/>
                  <a:pt x="344" y="400"/>
                </a:cubicBezTo>
                <a:cubicBezTo>
                  <a:pt x="349" y="389"/>
                  <a:pt x="353" y="378"/>
                  <a:pt x="358" y="368"/>
                </a:cubicBezTo>
                <a:cubicBezTo>
                  <a:pt x="352" y="362"/>
                  <a:pt x="349" y="353"/>
                  <a:pt x="349" y="344"/>
                </a:cubicBezTo>
                <a:cubicBezTo>
                  <a:pt x="349" y="340"/>
                  <a:pt x="349" y="337"/>
                  <a:pt x="350" y="334"/>
                </a:cubicBezTo>
                <a:cubicBezTo>
                  <a:pt x="347" y="331"/>
                  <a:pt x="343" y="328"/>
                  <a:pt x="339" y="326"/>
                </a:cubicBezTo>
                <a:cubicBezTo>
                  <a:pt x="334" y="323"/>
                  <a:pt x="329" y="319"/>
                  <a:pt x="324" y="316"/>
                </a:cubicBezTo>
                <a:cubicBezTo>
                  <a:pt x="313" y="309"/>
                  <a:pt x="303" y="303"/>
                  <a:pt x="293" y="297"/>
                </a:cubicBezTo>
                <a:cubicBezTo>
                  <a:pt x="283" y="291"/>
                  <a:pt x="273" y="285"/>
                  <a:pt x="263" y="279"/>
                </a:cubicBezTo>
                <a:cubicBezTo>
                  <a:pt x="261" y="278"/>
                  <a:pt x="259" y="277"/>
                  <a:pt x="257" y="276"/>
                </a:cubicBezTo>
                <a:cubicBezTo>
                  <a:pt x="251" y="283"/>
                  <a:pt x="242" y="287"/>
                  <a:pt x="232" y="287"/>
                </a:cubicBezTo>
                <a:cubicBezTo>
                  <a:pt x="225" y="287"/>
                  <a:pt x="219" y="286"/>
                  <a:pt x="214" y="283"/>
                </a:cubicBezTo>
                <a:cubicBezTo>
                  <a:pt x="199" y="294"/>
                  <a:pt x="185" y="306"/>
                  <a:pt x="170" y="316"/>
                </a:cubicBezTo>
                <a:cubicBezTo>
                  <a:pt x="156" y="326"/>
                  <a:pt x="141" y="335"/>
                  <a:pt x="127" y="344"/>
                </a:cubicBezTo>
                <a:cubicBezTo>
                  <a:pt x="113" y="352"/>
                  <a:pt x="100" y="360"/>
                  <a:pt x="87" y="366"/>
                </a:cubicBezTo>
                <a:cubicBezTo>
                  <a:pt x="80" y="370"/>
                  <a:pt x="74" y="373"/>
                  <a:pt x="69" y="376"/>
                </a:cubicBezTo>
                <a:cubicBezTo>
                  <a:pt x="63" y="379"/>
                  <a:pt x="57" y="381"/>
                  <a:pt x="52" y="383"/>
                </a:cubicBezTo>
                <a:cubicBezTo>
                  <a:pt x="41" y="388"/>
                  <a:pt x="32" y="392"/>
                  <a:pt x="24" y="395"/>
                </a:cubicBezTo>
                <a:cubicBezTo>
                  <a:pt x="9" y="401"/>
                  <a:pt x="0" y="404"/>
                  <a:pt x="0" y="404"/>
                </a:cubicBezTo>
                <a:cubicBezTo>
                  <a:pt x="0" y="417"/>
                  <a:pt x="1" y="430"/>
                  <a:pt x="2" y="442"/>
                </a:cubicBezTo>
                <a:cubicBezTo>
                  <a:pt x="8" y="447"/>
                  <a:pt x="14" y="451"/>
                  <a:pt x="20" y="456"/>
                </a:cubicBezTo>
                <a:close/>
                <a:moveTo>
                  <a:pt x="539" y="473"/>
                </a:moveTo>
                <a:cubicBezTo>
                  <a:pt x="544" y="470"/>
                  <a:pt x="549" y="469"/>
                  <a:pt x="554" y="469"/>
                </a:cubicBezTo>
                <a:cubicBezTo>
                  <a:pt x="567" y="469"/>
                  <a:pt x="579" y="476"/>
                  <a:pt x="585" y="487"/>
                </a:cubicBezTo>
                <a:cubicBezTo>
                  <a:pt x="592" y="485"/>
                  <a:pt x="599" y="484"/>
                  <a:pt x="605" y="482"/>
                </a:cubicBezTo>
                <a:cubicBezTo>
                  <a:pt x="615" y="480"/>
                  <a:pt x="625" y="478"/>
                  <a:pt x="634" y="477"/>
                </a:cubicBezTo>
                <a:cubicBezTo>
                  <a:pt x="643" y="475"/>
                  <a:pt x="652" y="474"/>
                  <a:pt x="661" y="472"/>
                </a:cubicBezTo>
                <a:cubicBezTo>
                  <a:pt x="669" y="471"/>
                  <a:pt x="678" y="470"/>
                  <a:pt x="686" y="469"/>
                </a:cubicBezTo>
                <a:cubicBezTo>
                  <a:pt x="694" y="468"/>
                  <a:pt x="702" y="467"/>
                  <a:pt x="710" y="467"/>
                </a:cubicBezTo>
                <a:cubicBezTo>
                  <a:pt x="717" y="466"/>
                  <a:pt x="724" y="465"/>
                  <a:pt x="731" y="465"/>
                </a:cubicBezTo>
                <a:cubicBezTo>
                  <a:pt x="736" y="465"/>
                  <a:pt x="742" y="465"/>
                  <a:pt x="747" y="465"/>
                </a:cubicBezTo>
                <a:cubicBezTo>
                  <a:pt x="747" y="458"/>
                  <a:pt x="749" y="451"/>
                  <a:pt x="752" y="446"/>
                </a:cubicBezTo>
                <a:cubicBezTo>
                  <a:pt x="751" y="445"/>
                  <a:pt x="750" y="444"/>
                  <a:pt x="749" y="443"/>
                </a:cubicBezTo>
                <a:cubicBezTo>
                  <a:pt x="738" y="435"/>
                  <a:pt x="738" y="435"/>
                  <a:pt x="738" y="435"/>
                </a:cubicBezTo>
                <a:cubicBezTo>
                  <a:pt x="728" y="427"/>
                  <a:pt x="728" y="427"/>
                  <a:pt x="728" y="427"/>
                </a:cubicBezTo>
                <a:cubicBezTo>
                  <a:pt x="707" y="410"/>
                  <a:pt x="707" y="410"/>
                  <a:pt x="707" y="410"/>
                </a:cubicBezTo>
                <a:cubicBezTo>
                  <a:pt x="704" y="407"/>
                  <a:pt x="700" y="404"/>
                  <a:pt x="697" y="401"/>
                </a:cubicBezTo>
                <a:cubicBezTo>
                  <a:pt x="687" y="392"/>
                  <a:pt x="687" y="392"/>
                  <a:pt x="687" y="392"/>
                </a:cubicBezTo>
                <a:cubicBezTo>
                  <a:pt x="667" y="373"/>
                  <a:pt x="667" y="373"/>
                  <a:pt x="667" y="373"/>
                </a:cubicBezTo>
                <a:cubicBezTo>
                  <a:pt x="661" y="367"/>
                  <a:pt x="655" y="361"/>
                  <a:pt x="649" y="354"/>
                </a:cubicBezTo>
                <a:cubicBezTo>
                  <a:pt x="630" y="334"/>
                  <a:pt x="630" y="334"/>
                  <a:pt x="630" y="334"/>
                </a:cubicBezTo>
                <a:cubicBezTo>
                  <a:pt x="626" y="329"/>
                  <a:pt x="626" y="329"/>
                  <a:pt x="626" y="329"/>
                </a:cubicBezTo>
                <a:cubicBezTo>
                  <a:pt x="621" y="324"/>
                  <a:pt x="621" y="324"/>
                  <a:pt x="621" y="324"/>
                </a:cubicBezTo>
                <a:cubicBezTo>
                  <a:pt x="613" y="314"/>
                  <a:pt x="613" y="314"/>
                  <a:pt x="613" y="314"/>
                </a:cubicBezTo>
                <a:cubicBezTo>
                  <a:pt x="596" y="293"/>
                  <a:pt x="596" y="293"/>
                  <a:pt x="596" y="293"/>
                </a:cubicBezTo>
                <a:cubicBezTo>
                  <a:pt x="593" y="289"/>
                  <a:pt x="590" y="286"/>
                  <a:pt x="587" y="282"/>
                </a:cubicBezTo>
                <a:cubicBezTo>
                  <a:pt x="579" y="271"/>
                  <a:pt x="579" y="271"/>
                  <a:pt x="579" y="271"/>
                </a:cubicBezTo>
                <a:cubicBezTo>
                  <a:pt x="574" y="264"/>
                  <a:pt x="569" y="257"/>
                  <a:pt x="563" y="249"/>
                </a:cubicBezTo>
                <a:cubicBezTo>
                  <a:pt x="558" y="242"/>
                  <a:pt x="554" y="234"/>
                  <a:pt x="549" y="227"/>
                </a:cubicBezTo>
                <a:cubicBezTo>
                  <a:pt x="534" y="204"/>
                  <a:pt x="534" y="204"/>
                  <a:pt x="534" y="204"/>
                </a:cubicBezTo>
                <a:cubicBezTo>
                  <a:pt x="531" y="198"/>
                  <a:pt x="528" y="192"/>
                  <a:pt x="525" y="186"/>
                </a:cubicBezTo>
                <a:cubicBezTo>
                  <a:pt x="522" y="187"/>
                  <a:pt x="519" y="187"/>
                  <a:pt x="516" y="187"/>
                </a:cubicBezTo>
                <a:cubicBezTo>
                  <a:pt x="510" y="187"/>
                  <a:pt x="505" y="186"/>
                  <a:pt x="501" y="184"/>
                </a:cubicBezTo>
                <a:cubicBezTo>
                  <a:pt x="499" y="186"/>
                  <a:pt x="497" y="188"/>
                  <a:pt x="495" y="191"/>
                </a:cubicBezTo>
                <a:cubicBezTo>
                  <a:pt x="486" y="202"/>
                  <a:pt x="478" y="213"/>
                  <a:pt x="470" y="225"/>
                </a:cubicBezTo>
                <a:cubicBezTo>
                  <a:pt x="466" y="231"/>
                  <a:pt x="462" y="237"/>
                  <a:pt x="458" y="242"/>
                </a:cubicBezTo>
                <a:cubicBezTo>
                  <a:pt x="456" y="245"/>
                  <a:pt x="453" y="248"/>
                  <a:pt x="452" y="251"/>
                </a:cubicBezTo>
                <a:cubicBezTo>
                  <a:pt x="446" y="260"/>
                  <a:pt x="446" y="260"/>
                  <a:pt x="446" y="260"/>
                </a:cubicBezTo>
                <a:cubicBezTo>
                  <a:pt x="423" y="296"/>
                  <a:pt x="423" y="296"/>
                  <a:pt x="423" y="296"/>
                </a:cubicBezTo>
                <a:cubicBezTo>
                  <a:pt x="419" y="304"/>
                  <a:pt x="414" y="313"/>
                  <a:pt x="409" y="321"/>
                </a:cubicBezTo>
                <a:cubicBezTo>
                  <a:pt x="415" y="327"/>
                  <a:pt x="418" y="335"/>
                  <a:pt x="418" y="344"/>
                </a:cubicBezTo>
                <a:cubicBezTo>
                  <a:pt x="418" y="348"/>
                  <a:pt x="417" y="352"/>
                  <a:pt x="416" y="356"/>
                </a:cubicBezTo>
                <a:cubicBezTo>
                  <a:pt x="420" y="359"/>
                  <a:pt x="424" y="362"/>
                  <a:pt x="428" y="365"/>
                </a:cubicBezTo>
                <a:cubicBezTo>
                  <a:pt x="436" y="371"/>
                  <a:pt x="436" y="371"/>
                  <a:pt x="436" y="371"/>
                </a:cubicBezTo>
                <a:cubicBezTo>
                  <a:pt x="438" y="373"/>
                  <a:pt x="440" y="375"/>
                  <a:pt x="443" y="377"/>
                </a:cubicBezTo>
                <a:cubicBezTo>
                  <a:pt x="448" y="382"/>
                  <a:pt x="453" y="386"/>
                  <a:pt x="457" y="390"/>
                </a:cubicBezTo>
                <a:cubicBezTo>
                  <a:pt x="462" y="395"/>
                  <a:pt x="467" y="399"/>
                  <a:pt x="472" y="403"/>
                </a:cubicBezTo>
                <a:cubicBezTo>
                  <a:pt x="477" y="407"/>
                  <a:pt x="482" y="412"/>
                  <a:pt x="486" y="416"/>
                </a:cubicBezTo>
                <a:cubicBezTo>
                  <a:pt x="495" y="425"/>
                  <a:pt x="504" y="434"/>
                  <a:pt x="512" y="443"/>
                </a:cubicBezTo>
                <a:cubicBezTo>
                  <a:pt x="514" y="445"/>
                  <a:pt x="517" y="448"/>
                  <a:pt x="519" y="450"/>
                </a:cubicBezTo>
                <a:cubicBezTo>
                  <a:pt x="521" y="452"/>
                  <a:pt x="523" y="454"/>
                  <a:pt x="525" y="457"/>
                </a:cubicBezTo>
                <a:cubicBezTo>
                  <a:pt x="529" y="461"/>
                  <a:pt x="533" y="466"/>
                  <a:pt x="537" y="470"/>
                </a:cubicBezTo>
                <a:cubicBezTo>
                  <a:pt x="538" y="471"/>
                  <a:pt x="538" y="472"/>
                  <a:pt x="539" y="473"/>
                </a:cubicBezTo>
                <a:close/>
                <a:moveTo>
                  <a:pt x="757" y="440"/>
                </a:moveTo>
                <a:cubicBezTo>
                  <a:pt x="763" y="434"/>
                  <a:pt x="772" y="430"/>
                  <a:pt x="781" y="430"/>
                </a:cubicBezTo>
                <a:cubicBezTo>
                  <a:pt x="788" y="430"/>
                  <a:pt x="793" y="432"/>
                  <a:pt x="798" y="435"/>
                </a:cubicBezTo>
                <a:cubicBezTo>
                  <a:pt x="800" y="423"/>
                  <a:pt x="800" y="412"/>
                  <a:pt x="800" y="400"/>
                </a:cubicBezTo>
                <a:cubicBezTo>
                  <a:pt x="800" y="256"/>
                  <a:pt x="724" y="130"/>
                  <a:pt x="610" y="60"/>
                </a:cubicBezTo>
                <a:cubicBezTo>
                  <a:pt x="603" y="68"/>
                  <a:pt x="595" y="75"/>
                  <a:pt x="587" y="83"/>
                </a:cubicBezTo>
                <a:cubicBezTo>
                  <a:pt x="579" y="91"/>
                  <a:pt x="572" y="99"/>
                  <a:pt x="564" y="107"/>
                </a:cubicBezTo>
                <a:cubicBezTo>
                  <a:pt x="543" y="131"/>
                  <a:pt x="543" y="131"/>
                  <a:pt x="543" y="131"/>
                </a:cubicBezTo>
                <a:cubicBezTo>
                  <a:pt x="548" y="137"/>
                  <a:pt x="551" y="144"/>
                  <a:pt x="551" y="153"/>
                </a:cubicBezTo>
                <a:cubicBezTo>
                  <a:pt x="551" y="162"/>
                  <a:pt x="547" y="171"/>
                  <a:pt x="541" y="177"/>
                </a:cubicBezTo>
                <a:cubicBezTo>
                  <a:pt x="551" y="194"/>
                  <a:pt x="551" y="194"/>
                  <a:pt x="551" y="194"/>
                </a:cubicBezTo>
                <a:cubicBezTo>
                  <a:pt x="566" y="216"/>
                  <a:pt x="566" y="216"/>
                  <a:pt x="566" y="216"/>
                </a:cubicBezTo>
                <a:cubicBezTo>
                  <a:pt x="570" y="223"/>
                  <a:pt x="575" y="231"/>
                  <a:pt x="580" y="238"/>
                </a:cubicBezTo>
                <a:cubicBezTo>
                  <a:pt x="585" y="245"/>
                  <a:pt x="590" y="252"/>
                  <a:pt x="596" y="259"/>
                </a:cubicBezTo>
                <a:cubicBezTo>
                  <a:pt x="603" y="270"/>
                  <a:pt x="603" y="270"/>
                  <a:pt x="603" y="270"/>
                </a:cubicBezTo>
                <a:cubicBezTo>
                  <a:pt x="606" y="274"/>
                  <a:pt x="608" y="277"/>
                  <a:pt x="611" y="281"/>
                </a:cubicBezTo>
                <a:cubicBezTo>
                  <a:pt x="628" y="302"/>
                  <a:pt x="628" y="302"/>
                  <a:pt x="628" y="302"/>
                </a:cubicBezTo>
                <a:cubicBezTo>
                  <a:pt x="636" y="312"/>
                  <a:pt x="636" y="312"/>
                  <a:pt x="636" y="312"/>
                </a:cubicBezTo>
                <a:cubicBezTo>
                  <a:pt x="640" y="317"/>
                  <a:pt x="640" y="317"/>
                  <a:pt x="640" y="317"/>
                </a:cubicBezTo>
                <a:cubicBezTo>
                  <a:pt x="644" y="322"/>
                  <a:pt x="644" y="322"/>
                  <a:pt x="644" y="322"/>
                </a:cubicBezTo>
                <a:cubicBezTo>
                  <a:pt x="661" y="342"/>
                  <a:pt x="661" y="342"/>
                  <a:pt x="661" y="342"/>
                </a:cubicBezTo>
                <a:cubicBezTo>
                  <a:pt x="667" y="349"/>
                  <a:pt x="673" y="356"/>
                  <a:pt x="679" y="362"/>
                </a:cubicBezTo>
                <a:cubicBezTo>
                  <a:pt x="697" y="381"/>
                  <a:pt x="697" y="381"/>
                  <a:pt x="697" y="381"/>
                </a:cubicBezTo>
                <a:cubicBezTo>
                  <a:pt x="706" y="391"/>
                  <a:pt x="706" y="391"/>
                  <a:pt x="706" y="391"/>
                </a:cubicBezTo>
                <a:cubicBezTo>
                  <a:pt x="709" y="394"/>
                  <a:pt x="712" y="397"/>
                  <a:pt x="716" y="401"/>
                </a:cubicBezTo>
                <a:cubicBezTo>
                  <a:pt x="735" y="419"/>
                  <a:pt x="735" y="419"/>
                  <a:pt x="735" y="419"/>
                </a:cubicBezTo>
                <a:cubicBezTo>
                  <a:pt x="744" y="429"/>
                  <a:pt x="744" y="429"/>
                  <a:pt x="744" y="429"/>
                </a:cubicBezTo>
                <a:cubicBezTo>
                  <a:pt x="754" y="438"/>
                  <a:pt x="754" y="438"/>
                  <a:pt x="754" y="438"/>
                </a:cubicBezTo>
                <a:cubicBezTo>
                  <a:pt x="755" y="439"/>
                  <a:pt x="756" y="439"/>
                  <a:pt x="757" y="440"/>
                </a:cubicBezTo>
                <a:close/>
                <a:moveTo>
                  <a:pt x="167" y="725"/>
                </a:moveTo>
                <a:cubicBezTo>
                  <a:pt x="199" y="748"/>
                  <a:pt x="234" y="766"/>
                  <a:pt x="271" y="779"/>
                </a:cubicBezTo>
                <a:cubicBezTo>
                  <a:pt x="270" y="764"/>
                  <a:pt x="270" y="750"/>
                  <a:pt x="270" y="736"/>
                </a:cubicBezTo>
                <a:cubicBezTo>
                  <a:pt x="271" y="714"/>
                  <a:pt x="271" y="714"/>
                  <a:pt x="271" y="714"/>
                </a:cubicBezTo>
                <a:cubicBezTo>
                  <a:pt x="271" y="703"/>
                  <a:pt x="271" y="703"/>
                  <a:pt x="271" y="703"/>
                </a:cubicBezTo>
                <a:cubicBezTo>
                  <a:pt x="272" y="693"/>
                  <a:pt x="272" y="693"/>
                  <a:pt x="272" y="693"/>
                </a:cubicBezTo>
                <a:cubicBezTo>
                  <a:pt x="273" y="671"/>
                  <a:pt x="273" y="671"/>
                  <a:pt x="273" y="671"/>
                </a:cubicBezTo>
                <a:cubicBezTo>
                  <a:pt x="273" y="669"/>
                  <a:pt x="274" y="667"/>
                  <a:pt x="274" y="665"/>
                </a:cubicBezTo>
                <a:cubicBezTo>
                  <a:pt x="269" y="663"/>
                  <a:pt x="265" y="660"/>
                  <a:pt x="261" y="657"/>
                </a:cubicBezTo>
                <a:cubicBezTo>
                  <a:pt x="259" y="658"/>
                  <a:pt x="257" y="660"/>
                  <a:pt x="254" y="661"/>
                </a:cubicBezTo>
                <a:cubicBezTo>
                  <a:pt x="248" y="666"/>
                  <a:pt x="242" y="670"/>
                  <a:pt x="236" y="675"/>
                </a:cubicBezTo>
                <a:cubicBezTo>
                  <a:pt x="232" y="677"/>
                  <a:pt x="230" y="679"/>
                  <a:pt x="227" y="681"/>
                </a:cubicBezTo>
                <a:cubicBezTo>
                  <a:pt x="224" y="683"/>
                  <a:pt x="221" y="685"/>
                  <a:pt x="219" y="687"/>
                </a:cubicBezTo>
                <a:cubicBezTo>
                  <a:pt x="213" y="691"/>
                  <a:pt x="208" y="694"/>
                  <a:pt x="204" y="698"/>
                </a:cubicBezTo>
                <a:cubicBezTo>
                  <a:pt x="201" y="699"/>
                  <a:pt x="199" y="701"/>
                  <a:pt x="197" y="703"/>
                </a:cubicBezTo>
                <a:cubicBezTo>
                  <a:pt x="195" y="704"/>
                  <a:pt x="193" y="706"/>
                  <a:pt x="191" y="707"/>
                </a:cubicBezTo>
                <a:cubicBezTo>
                  <a:pt x="177" y="718"/>
                  <a:pt x="168" y="725"/>
                  <a:pt x="168" y="725"/>
                </a:cubicBezTo>
                <a:cubicBezTo>
                  <a:pt x="168" y="724"/>
                  <a:pt x="176" y="717"/>
                  <a:pt x="188" y="704"/>
                </a:cubicBezTo>
                <a:cubicBezTo>
                  <a:pt x="195" y="697"/>
                  <a:pt x="203" y="689"/>
                  <a:pt x="213" y="680"/>
                </a:cubicBezTo>
                <a:cubicBezTo>
                  <a:pt x="223" y="671"/>
                  <a:pt x="235" y="662"/>
                  <a:pt x="247" y="651"/>
                </a:cubicBezTo>
                <a:cubicBezTo>
                  <a:pt x="249" y="649"/>
                  <a:pt x="251" y="648"/>
                  <a:pt x="253" y="646"/>
                </a:cubicBezTo>
                <a:cubicBezTo>
                  <a:pt x="251" y="642"/>
                  <a:pt x="250" y="637"/>
                  <a:pt x="250" y="632"/>
                </a:cubicBezTo>
                <a:cubicBezTo>
                  <a:pt x="250" y="630"/>
                  <a:pt x="250" y="629"/>
                  <a:pt x="251" y="627"/>
                </a:cubicBezTo>
                <a:cubicBezTo>
                  <a:pt x="238" y="622"/>
                  <a:pt x="226" y="615"/>
                  <a:pt x="214" y="609"/>
                </a:cubicBezTo>
                <a:cubicBezTo>
                  <a:pt x="204" y="603"/>
                  <a:pt x="204" y="603"/>
                  <a:pt x="204" y="603"/>
                </a:cubicBezTo>
                <a:cubicBezTo>
                  <a:pt x="201" y="601"/>
                  <a:pt x="198" y="599"/>
                  <a:pt x="194" y="597"/>
                </a:cubicBezTo>
                <a:cubicBezTo>
                  <a:pt x="175" y="586"/>
                  <a:pt x="175" y="586"/>
                  <a:pt x="175" y="586"/>
                </a:cubicBezTo>
                <a:cubicBezTo>
                  <a:pt x="165" y="580"/>
                  <a:pt x="165" y="580"/>
                  <a:pt x="165" y="580"/>
                </a:cubicBezTo>
                <a:cubicBezTo>
                  <a:pt x="156" y="574"/>
                  <a:pt x="156" y="574"/>
                  <a:pt x="156" y="574"/>
                </a:cubicBezTo>
                <a:cubicBezTo>
                  <a:pt x="150" y="569"/>
                  <a:pt x="143" y="565"/>
                  <a:pt x="137" y="561"/>
                </a:cubicBezTo>
                <a:cubicBezTo>
                  <a:pt x="131" y="557"/>
                  <a:pt x="125" y="552"/>
                  <a:pt x="119" y="548"/>
                </a:cubicBezTo>
                <a:cubicBezTo>
                  <a:pt x="101" y="534"/>
                  <a:pt x="101" y="534"/>
                  <a:pt x="101" y="534"/>
                </a:cubicBezTo>
                <a:cubicBezTo>
                  <a:pt x="95" y="530"/>
                  <a:pt x="89" y="525"/>
                  <a:pt x="83" y="520"/>
                </a:cubicBezTo>
                <a:cubicBezTo>
                  <a:pt x="66" y="505"/>
                  <a:pt x="66" y="505"/>
                  <a:pt x="66" y="505"/>
                </a:cubicBezTo>
                <a:cubicBezTo>
                  <a:pt x="60" y="501"/>
                  <a:pt x="55" y="495"/>
                  <a:pt x="49" y="490"/>
                </a:cubicBezTo>
                <a:cubicBezTo>
                  <a:pt x="44" y="485"/>
                  <a:pt x="38" y="480"/>
                  <a:pt x="33" y="475"/>
                </a:cubicBezTo>
                <a:cubicBezTo>
                  <a:pt x="23" y="464"/>
                  <a:pt x="12" y="453"/>
                  <a:pt x="2" y="442"/>
                </a:cubicBezTo>
                <a:cubicBezTo>
                  <a:pt x="14" y="559"/>
                  <a:pt x="77" y="661"/>
                  <a:pt x="167" y="725"/>
                </a:cubicBezTo>
                <a:close/>
                <a:moveTo>
                  <a:pt x="60" y="189"/>
                </a:moveTo>
                <a:cubicBezTo>
                  <a:pt x="22" y="250"/>
                  <a:pt x="0" y="322"/>
                  <a:pt x="0" y="400"/>
                </a:cubicBezTo>
                <a:cubicBezTo>
                  <a:pt x="0" y="402"/>
                  <a:pt x="0" y="403"/>
                  <a:pt x="0" y="404"/>
                </a:cubicBezTo>
                <a:cubicBezTo>
                  <a:pt x="0" y="404"/>
                  <a:pt x="8" y="399"/>
                  <a:pt x="22" y="391"/>
                </a:cubicBezTo>
                <a:cubicBezTo>
                  <a:pt x="29" y="387"/>
                  <a:pt x="38" y="381"/>
                  <a:pt x="47" y="375"/>
                </a:cubicBezTo>
                <a:cubicBezTo>
                  <a:pt x="57" y="369"/>
                  <a:pt x="68" y="362"/>
                  <a:pt x="80" y="354"/>
                </a:cubicBezTo>
                <a:cubicBezTo>
                  <a:pt x="83" y="352"/>
                  <a:pt x="86" y="350"/>
                  <a:pt x="89" y="348"/>
                </a:cubicBezTo>
                <a:cubicBezTo>
                  <a:pt x="92" y="346"/>
                  <a:pt x="95" y="344"/>
                  <a:pt x="98" y="342"/>
                </a:cubicBezTo>
                <a:cubicBezTo>
                  <a:pt x="104" y="338"/>
                  <a:pt x="110" y="333"/>
                  <a:pt x="117" y="329"/>
                </a:cubicBezTo>
                <a:cubicBezTo>
                  <a:pt x="124" y="324"/>
                  <a:pt x="130" y="319"/>
                  <a:pt x="137" y="314"/>
                </a:cubicBezTo>
                <a:cubicBezTo>
                  <a:pt x="144" y="309"/>
                  <a:pt x="151" y="304"/>
                  <a:pt x="157" y="299"/>
                </a:cubicBezTo>
                <a:cubicBezTo>
                  <a:pt x="164" y="293"/>
                  <a:pt x="172" y="288"/>
                  <a:pt x="178" y="282"/>
                </a:cubicBezTo>
                <a:cubicBezTo>
                  <a:pt x="185" y="276"/>
                  <a:pt x="192" y="271"/>
                  <a:pt x="199" y="265"/>
                </a:cubicBezTo>
                <a:cubicBezTo>
                  <a:pt x="198" y="261"/>
                  <a:pt x="197" y="257"/>
                  <a:pt x="197" y="253"/>
                </a:cubicBezTo>
                <a:cubicBezTo>
                  <a:pt x="197" y="250"/>
                  <a:pt x="197" y="248"/>
                  <a:pt x="198" y="245"/>
                </a:cubicBezTo>
                <a:cubicBezTo>
                  <a:pt x="191" y="242"/>
                  <a:pt x="185" y="239"/>
                  <a:pt x="178" y="236"/>
                </a:cubicBezTo>
                <a:cubicBezTo>
                  <a:pt x="161" y="229"/>
                  <a:pt x="145" y="221"/>
                  <a:pt x="131" y="216"/>
                </a:cubicBezTo>
                <a:cubicBezTo>
                  <a:pt x="124" y="213"/>
                  <a:pt x="117" y="210"/>
                  <a:pt x="111" y="207"/>
                </a:cubicBezTo>
                <a:cubicBezTo>
                  <a:pt x="104" y="205"/>
                  <a:pt x="99" y="203"/>
                  <a:pt x="93" y="201"/>
                </a:cubicBezTo>
                <a:cubicBezTo>
                  <a:pt x="74" y="194"/>
                  <a:pt x="62" y="189"/>
                  <a:pt x="60" y="189"/>
                </a:cubicBezTo>
                <a:cubicBezTo>
                  <a:pt x="62" y="189"/>
                  <a:pt x="74" y="192"/>
                  <a:pt x="95" y="197"/>
                </a:cubicBezTo>
                <a:cubicBezTo>
                  <a:pt x="106" y="199"/>
                  <a:pt x="119" y="203"/>
                  <a:pt x="134" y="207"/>
                </a:cubicBezTo>
                <a:cubicBezTo>
                  <a:pt x="141" y="209"/>
                  <a:pt x="149" y="212"/>
                  <a:pt x="157" y="215"/>
                </a:cubicBezTo>
                <a:cubicBezTo>
                  <a:pt x="166" y="218"/>
                  <a:pt x="174" y="221"/>
                  <a:pt x="184" y="224"/>
                </a:cubicBezTo>
                <a:cubicBezTo>
                  <a:pt x="190" y="226"/>
                  <a:pt x="197" y="229"/>
                  <a:pt x="204" y="232"/>
                </a:cubicBezTo>
                <a:cubicBezTo>
                  <a:pt x="210" y="223"/>
                  <a:pt x="220" y="218"/>
                  <a:pt x="232" y="218"/>
                </a:cubicBezTo>
                <a:cubicBezTo>
                  <a:pt x="237" y="218"/>
                  <a:pt x="243" y="219"/>
                  <a:pt x="248" y="222"/>
                </a:cubicBezTo>
                <a:cubicBezTo>
                  <a:pt x="251" y="219"/>
                  <a:pt x="251" y="219"/>
                  <a:pt x="251" y="219"/>
                </a:cubicBezTo>
                <a:cubicBezTo>
                  <a:pt x="255" y="216"/>
                  <a:pt x="258" y="212"/>
                  <a:pt x="261" y="209"/>
                </a:cubicBezTo>
                <a:cubicBezTo>
                  <a:pt x="268" y="202"/>
                  <a:pt x="275" y="196"/>
                  <a:pt x="281" y="190"/>
                </a:cubicBezTo>
                <a:cubicBezTo>
                  <a:pt x="288" y="183"/>
                  <a:pt x="294" y="176"/>
                  <a:pt x="300" y="170"/>
                </a:cubicBezTo>
                <a:cubicBezTo>
                  <a:pt x="303" y="167"/>
                  <a:pt x="306" y="164"/>
                  <a:pt x="309" y="160"/>
                </a:cubicBezTo>
                <a:cubicBezTo>
                  <a:pt x="312" y="157"/>
                  <a:pt x="315" y="154"/>
                  <a:pt x="318" y="150"/>
                </a:cubicBezTo>
                <a:cubicBezTo>
                  <a:pt x="324" y="144"/>
                  <a:pt x="330" y="138"/>
                  <a:pt x="336" y="131"/>
                </a:cubicBezTo>
                <a:cubicBezTo>
                  <a:pt x="341" y="125"/>
                  <a:pt x="346" y="119"/>
                  <a:pt x="351" y="112"/>
                </a:cubicBezTo>
                <a:cubicBezTo>
                  <a:pt x="354" y="109"/>
                  <a:pt x="357" y="106"/>
                  <a:pt x="359" y="103"/>
                </a:cubicBezTo>
                <a:cubicBezTo>
                  <a:pt x="360" y="102"/>
                  <a:pt x="362" y="100"/>
                  <a:pt x="363" y="99"/>
                </a:cubicBezTo>
                <a:cubicBezTo>
                  <a:pt x="364" y="97"/>
                  <a:pt x="365" y="96"/>
                  <a:pt x="366" y="94"/>
                </a:cubicBezTo>
                <a:cubicBezTo>
                  <a:pt x="371" y="89"/>
                  <a:pt x="376" y="83"/>
                  <a:pt x="380" y="77"/>
                </a:cubicBezTo>
                <a:cubicBezTo>
                  <a:pt x="389" y="66"/>
                  <a:pt x="396" y="56"/>
                  <a:pt x="403" y="47"/>
                </a:cubicBezTo>
                <a:cubicBezTo>
                  <a:pt x="407" y="42"/>
                  <a:pt x="410" y="38"/>
                  <a:pt x="413" y="34"/>
                </a:cubicBezTo>
                <a:cubicBezTo>
                  <a:pt x="416" y="30"/>
                  <a:pt x="418" y="26"/>
                  <a:pt x="421" y="23"/>
                </a:cubicBezTo>
                <a:cubicBezTo>
                  <a:pt x="425" y="16"/>
                  <a:pt x="429" y="11"/>
                  <a:pt x="432" y="7"/>
                </a:cubicBezTo>
                <a:cubicBezTo>
                  <a:pt x="435" y="4"/>
                  <a:pt x="436" y="2"/>
                  <a:pt x="436" y="2"/>
                </a:cubicBezTo>
                <a:cubicBezTo>
                  <a:pt x="424" y="1"/>
                  <a:pt x="412" y="0"/>
                  <a:pt x="400" y="0"/>
                </a:cubicBezTo>
                <a:cubicBezTo>
                  <a:pt x="257" y="0"/>
                  <a:pt x="131" y="75"/>
                  <a:pt x="60" y="189"/>
                </a:cubicBezTo>
                <a:close/>
                <a:moveTo>
                  <a:pt x="648" y="714"/>
                </a:moveTo>
                <a:cubicBezTo>
                  <a:pt x="633" y="714"/>
                  <a:pt x="618" y="714"/>
                  <a:pt x="603" y="714"/>
                </a:cubicBezTo>
                <a:cubicBezTo>
                  <a:pt x="596" y="714"/>
                  <a:pt x="588" y="713"/>
                  <a:pt x="581" y="713"/>
                </a:cubicBezTo>
                <a:cubicBezTo>
                  <a:pt x="558" y="712"/>
                  <a:pt x="558" y="712"/>
                  <a:pt x="558" y="712"/>
                </a:cubicBezTo>
                <a:cubicBezTo>
                  <a:pt x="551" y="712"/>
                  <a:pt x="543" y="710"/>
                  <a:pt x="536" y="710"/>
                </a:cubicBezTo>
                <a:cubicBezTo>
                  <a:pt x="513" y="707"/>
                  <a:pt x="513" y="707"/>
                  <a:pt x="513" y="707"/>
                </a:cubicBezTo>
                <a:cubicBezTo>
                  <a:pt x="506" y="706"/>
                  <a:pt x="499" y="705"/>
                  <a:pt x="491" y="704"/>
                </a:cubicBezTo>
                <a:cubicBezTo>
                  <a:pt x="469" y="700"/>
                  <a:pt x="469" y="700"/>
                  <a:pt x="469" y="700"/>
                </a:cubicBezTo>
                <a:cubicBezTo>
                  <a:pt x="458" y="698"/>
                  <a:pt x="458" y="698"/>
                  <a:pt x="458" y="698"/>
                </a:cubicBezTo>
                <a:cubicBezTo>
                  <a:pt x="447" y="695"/>
                  <a:pt x="447" y="695"/>
                  <a:pt x="447" y="695"/>
                </a:cubicBezTo>
                <a:cubicBezTo>
                  <a:pt x="439" y="694"/>
                  <a:pt x="432" y="692"/>
                  <a:pt x="425" y="690"/>
                </a:cubicBezTo>
                <a:cubicBezTo>
                  <a:pt x="414" y="688"/>
                  <a:pt x="414" y="688"/>
                  <a:pt x="414" y="688"/>
                </a:cubicBezTo>
                <a:cubicBezTo>
                  <a:pt x="410" y="687"/>
                  <a:pt x="406" y="686"/>
                  <a:pt x="403" y="685"/>
                </a:cubicBezTo>
                <a:cubicBezTo>
                  <a:pt x="381" y="678"/>
                  <a:pt x="381" y="678"/>
                  <a:pt x="381" y="678"/>
                </a:cubicBezTo>
                <a:cubicBezTo>
                  <a:pt x="366" y="675"/>
                  <a:pt x="352" y="669"/>
                  <a:pt x="338" y="664"/>
                </a:cubicBezTo>
                <a:cubicBezTo>
                  <a:pt x="329" y="661"/>
                  <a:pt x="320" y="658"/>
                  <a:pt x="311" y="654"/>
                </a:cubicBezTo>
                <a:cubicBezTo>
                  <a:pt x="305" y="661"/>
                  <a:pt x="296" y="666"/>
                  <a:pt x="286" y="666"/>
                </a:cubicBezTo>
                <a:cubicBezTo>
                  <a:pt x="284" y="675"/>
                  <a:pt x="283" y="685"/>
                  <a:pt x="281" y="694"/>
                </a:cubicBezTo>
                <a:cubicBezTo>
                  <a:pt x="280" y="704"/>
                  <a:pt x="280" y="704"/>
                  <a:pt x="280" y="704"/>
                </a:cubicBezTo>
                <a:cubicBezTo>
                  <a:pt x="278" y="715"/>
                  <a:pt x="278" y="715"/>
                  <a:pt x="278" y="715"/>
                </a:cubicBezTo>
                <a:cubicBezTo>
                  <a:pt x="275" y="736"/>
                  <a:pt x="275" y="736"/>
                  <a:pt x="275" y="736"/>
                </a:cubicBezTo>
                <a:cubicBezTo>
                  <a:pt x="274" y="750"/>
                  <a:pt x="273" y="764"/>
                  <a:pt x="271" y="779"/>
                </a:cubicBezTo>
                <a:cubicBezTo>
                  <a:pt x="311" y="793"/>
                  <a:pt x="355" y="800"/>
                  <a:pt x="400" y="800"/>
                </a:cubicBezTo>
                <a:cubicBezTo>
                  <a:pt x="494" y="800"/>
                  <a:pt x="580" y="768"/>
                  <a:pt x="648" y="714"/>
                </a:cubicBezTo>
                <a:close/>
                <a:moveTo>
                  <a:pt x="648" y="714"/>
                </a:moveTo>
                <a:cubicBezTo>
                  <a:pt x="658" y="706"/>
                  <a:pt x="668" y="697"/>
                  <a:pt x="677" y="689"/>
                </a:cubicBezTo>
                <a:cubicBezTo>
                  <a:pt x="730" y="638"/>
                  <a:pt x="769" y="572"/>
                  <a:pt x="788" y="499"/>
                </a:cubicBezTo>
                <a:cubicBezTo>
                  <a:pt x="786" y="499"/>
                  <a:pt x="784" y="500"/>
                  <a:pt x="781" y="500"/>
                </a:cubicBezTo>
                <a:cubicBezTo>
                  <a:pt x="764" y="500"/>
                  <a:pt x="750" y="487"/>
                  <a:pt x="747" y="471"/>
                </a:cubicBezTo>
                <a:cubicBezTo>
                  <a:pt x="742" y="471"/>
                  <a:pt x="737" y="472"/>
                  <a:pt x="731" y="473"/>
                </a:cubicBezTo>
                <a:cubicBezTo>
                  <a:pt x="725" y="473"/>
                  <a:pt x="718" y="475"/>
                  <a:pt x="711" y="476"/>
                </a:cubicBezTo>
                <a:cubicBezTo>
                  <a:pt x="703" y="478"/>
                  <a:pt x="696" y="479"/>
                  <a:pt x="688" y="480"/>
                </a:cubicBezTo>
                <a:cubicBezTo>
                  <a:pt x="680" y="482"/>
                  <a:pt x="671" y="483"/>
                  <a:pt x="663" y="485"/>
                </a:cubicBezTo>
                <a:cubicBezTo>
                  <a:pt x="655" y="487"/>
                  <a:pt x="646" y="489"/>
                  <a:pt x="637" y="491"/>
                </a:cubicBezTo>
                <a:cubicBezTo>
                  <a:pt x="628" y="493"/>
                  <a:pt x="618" y="495"/>
                  <a:pt x="609" y="498"/>
                </a:cubicBezTo>
                <a:cubicBezTo>
                  <a:pt x="603" y="500"/>
                  <a:pt x="596" y="502"/>
                  <a:pt x="589" y="504"/>
                </a:cubicBezTo>
                <a:cubicBezTo>
                  <a:pt x="589" y="504"/>
                  <a:pt x="589" y="504"/>
                  <a:pt x="589" y="504"/>
                </a:cubicBezTo>
                <a:cubicBezTo>
                  <a:pt x="589" y="512"/>
                  <a:pt x="586" y="520"/>
                  <a:pt x="582" y="526"/>
                </a:cubicBezTo>
                <a:cubicBezTo>
                  <a:pt x="595" y="542"/>
                  <a:pt x="606" y="560"/>
                  <a:pt x="616" y="576"/>
                </a:cubicBezTo>
                <a:cubicBezTo>
                  <a:pt x="619" y="580"/>
                  <a:pt x="622" y="584"/>
                  <a:pt x="624" y="588"/>
                </a:cubicBezTo>
                <a:cubicBezTo>
                  <a:pt x="627" y="591"/>
                  <a:pt x="629" y="595"/>
                  <a:pt x="631" y="599"/>
                </a:cubicBezTo>
                <a:cubicBezTo>
                  <a:pt x="635" y="607"/>
                  <a:pt x="639" y="614"/>
                  <a:pt x="643" y="621"/>
                </a:cubicBezTo>
                <a:cubicBezTo>
                  <a:pt x="647" y="628"/>
                  <a:pt x="651" y="634"/>
                  <a:pt x="654" y="640"/>
                </a:cubicBezTo>
                <a:cubicBezTo>
                  <a:pt x="657" y="646"/>
                  <a:pt x="659" y="652"/>
                  <a:pt x="662" y="657"/>
                </a:cubicBezTo>
                <a:cubicBezTo>
                  <a:pt x="667" y="667"/>
                  <a:pt x="671" y="675"/>
                  <a:pt x="673" y="680"/>
                </a:cubicBezTo>
                <a:cubicBezTo>
                  <a:pt x="675" y="685"/>
                  <a:pt x="677" y="688"/>
                  <a:pt x="677" y="688"/>
                </a:cubicBezTo>
                <a:cubicBezTo>
                  <a:pt x="677" y="688"/>
                  <a:pt x="675" y="685"/>
                  <a:pt x="672" y="681"/>
                </a:cubicBezTo>
                <a:cubicBezTo>
                  <a:pt x="669" y="676"/>
                  <a:pt x="664" y="668"/>
                  <a:pt x="658" y="659"/>
                </a:cubicBezTo>
                <a:cubicBezTo>
                  <a:pt x="655" y="654"/>
                  <a:pt x="652" y="649"/>
                  <a:pt x="649" y="643"/>
                </a:cubicBezTo>
                <a:cubicBezTo>
                  <a:pt x="645" y="637"/>
                  <a:pt x="641" y="631"/>
                  <a:pt x="636" y="625"/>
                </a:cubicBezTo>
                <a:cubicBezTo>
                  <a:pt x="632" y="619"/>
                  <a:pt x="627" y="612"/>
                  <a:pt x="622" y="605"/>
                </a:cubicBezTo>
                <a:cubicBezTo>
                  <a:pt x="620" y="601"/>
                  <a:pt x="618" y="597"/>
                  <a:pt x="615" y="594"/>
                </a:cubicBezTo>
                <a:cubicBezTo>
                  <a:pt x="612" y="590"/>
                  <a:pt x="609" y="586"/>
                  <a:pt x="606" y="583"/>
                </a:cubicBezTo>
                <a:cubicBezTo>
                  <a:pt x="601" y="575"/>
                  <a:pt x="595" y="567"/>
                  <a:pt x="589" y="559"/>
                </a:cubicBezTo>
                <a:cubicBezTo>
                  <a:pt x="586" y="555"/>
                  <a:pt x="582" y="551"/>
                  <a:pt x="579" y="547"/>
                </a:cubicBezTo>
                <a:cubicBezTo>
                  <a:pt x="576" y="543"/>
                  <a:pt x="573" y="539"/>
                  <a:pt x="569" y="535"/>
                </a:cubicBezTo>
                <a:cubicBezTo>
                  <a:pt x="565" y="537"/>
                  <a:pt x="560" y="539"/>
                  <a:pt x="554" y="539"/>
                </a:cubicBezTo>
                <a:cubicBezTo>
                  <a:pt x="542" y="539"/>
                  <a:pt x="532" y="533"/>
                  <a:pt x="526" y="523"/>
                </a:cubicBezTo>
                <a:cubicBezTo>
                  <a:pt x="524" y="524"/>
                  <a:pt x="523" y="524"/>
                  <a:pt x="521" y="525"/>
                </a:cubicBezTo>
                <a:cubicBezTo>
                  <a:pt x="511" y="529"/>
                  <a:pt x="501" y="532"/>
                  <a:pt x="491" y="536"/>
                </a:cubicBezTo>
                <a:cubicBezTo>
                  <a:pt x="481" y="540"/>
                  <a:pt x="472" y="544"/>
                  <a:pt x="462" y="548"/>
                </a:cubicBezTo>
                <a:cubicBezTo>
                  <a:pt x="452" y="552"/>
                  <a:pt x="442" y="557"/>
                  <a:pt x="432" y="561"/>
                </a:cubicBezTo>
                <a:cubicBezTo>
                  <a:pt x="427" y="563"/>
                  <a:pt x="422" y="565"/>
                  <a:pt x="418" y="567"/>
                </a:cubicBezTo>
                <a:cubicBezTo>
                  <a:pt x="413" y="570"/>
                  <a:pt x="408" y="572"/>
                  <a:pt x="403" y="574"/>
                </a:cubicBezTo>
                <a:cubicBezTo>
                  <a:pt x="394" y="579"/>
                  <a:pt x="384" y="584"/>
                  <a:pt x="375" y="589"/>
                </a:cubicBezTo>
                <a:cubicBezTo>
                  <a:pt x="366" y="594"/>
                  <a:pt x="357" y="598"/>
                  <a:pt x="348" y="603"/>
                </a:cubicBezTo>
                <a:cubicBezTo>
                  <a:pt x="340" y="608"/>
                  <a:pt x="331" y="613"/>
                  <a:pt x="323" y="618"/>
                </a:cubicBezTo>
                <a:cubicBezTo>
                  <a:pt x="321" y="619"/>
                  <a:pt x="320" y="620"/>
                  <a:pt x="318" y="621"/>
                </a:cubicBezTo>
                <a:cubicBezTo>
                  <a:pt x="319" y="624"/>
                  <a:pt x="320" y="628"/>
                  <a:pt x="320" y="632"/>
                </a:cubicBezTo>
                <a:cubicBezTo>
                  <a:pt x="320" y="632"/>
                  <a:pt x="320" y="633"/>
                  <a:pt x="320" y="634"/>
                </a:cubicBezTo>
                <a:cubicBezTo>
                  <a:pt x="328" y="638"/>
                  <a:pt x="337" y="641"/>
                  <a:pt x="346" y="644"/>
                </a:cubicBezTo>
                <a:cubicBezTo>
                  <a:pt x="366" y="652"/>
                  <a:pt x="366" y="652"/>
                  <a:pt x="366" y="652"/>
                </a:cubicBezTo>
                <a:cubicBezTo>
                  <a:pt x="373" y="654"/>
                  <a:pt x="380" y="657"/>
                  <a:pt x="387" y="659"/>
                </a:cubicBezTo>
                <a:cubicBezTo>
                  <a:pt x="408" y="666"/>
                  <a:pt x="408" y="666"/>
                  <a:pt x="408" y="666"/>
                </a:cubicBezTo>
                <a:cubicBezTo>
                  <a:pt x="412" y="667"/>
                  <a:pt x="415" y="668"/>
                  <a:pt x="419" y="669"/>
                </a:cubicBezTo>
                <a:cubicBezTo>
                  <a:pt x="429" y="672"/>
                  <a:pt x="429" y="672"/>
                  <a:pt x="429" y="672"/>
                </a:cubicBezTo>
                <a:cubicBezTo>
                  <a:pt x="437" y="674"/>
                  <a:pt x="444" y="676"/>
                  <a:pt x="451" y="678"/>
                </a:cubicBezTo>
                <a:cubicBezTo>
                  <a:pt x="462" y="681"/>
                  <a:pt x="462" y="681"/>
                  <a:pt x="462" y="681"/>
                </a:cubicBezTo>
                <a:cubicBezTo>
                  <a:pt x="472" y="684"/>
                  <a:pt x="472" y="684"/>
                  <a:pt x="472" y="684"/>
                </a:cubicBezTo>
                <a:cubicBezTo>
                  <a:pt x="494" y="689"/>
                  <a:pt x="494" y="689"/>
                  <a:pt x="494" y="689"/>
                </a:cubicBezTo>
                <a:cubicBezTo>
                  <a:pt x="501" y="690"/>
                  <a:pt x="508" y="692"/>
                  <a:pt x="516" y="693"/>
                </a:cubicBezTo>
                <a:cubicBezTo>
                  <a:pt x="530" y="696"/>
                  <a:pt x="545" y="699"/>
                  <a:pt x="560" y="702"/>
                </a:cubicBezTo>
                <a:cubicBezTo>
                  <a:pt x="604" y="708"/>
                  <a:pt x="604" y="708"/>
                  <a:pt x="604" y="708"/>
                </a:cubicBezTo>
                <a:cubicBezTo>
                  <a:pt x="619" y="710"/>
                  <a:pt x="633" y="712"/>
                  <a:pt x="648" y="714"/>
                </a:cubicBezTo>
                <a:cubicBezTo>
                  <a:pt x="648" y="704"/>
                  <a:pt x="648" y="704"/>
                  <a:pt x="648" y="704"/>
                </a:cubicBezTo>
                <a:cubicBezTo>
                  <a:pt x="648" y="714"/>
                  <a:pt x="648" y="714"/>
                  <a:pt x="648" y="7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endParaRPr>
          </a:p>
        </p:txBody>
      </p:sp>
      <p:sp>
        <p:nvSpPr>
          <p:cNvPr id="108" name="Freeform 98"/>
          <p:cNvSpPr>
            <a:spLocks noEditPoints="1"/>
          </p:cNvSpPr>
          <p:nvPr/>
        </p:nvSpPr>
        <p:spPr bwMode="auto">
          <a:xfrm>
            <a:off x="5860765" y="1598967"/>
            <a:ext cx="491256" cy="492124"/>
          </a:xfrm>
          <a:custGeom>
            <a:avLst/>
            <a:gdLst>
              <a:gd name="T0" fmla="*/ 516 w 800"/>
              <a:gd name="T1" fmla="*/ 118 h 800"/>
              <a:gd name="T2" fmla="*/ 451 w 800"/>
              <a:gd name="T3" fmla="*/ 3 h 800"/>
              <a:gd name="T4" fmla="*/ 365 w 800"/>
              <a:gd name="T5" fmla="*/ 123 h 800"/>
              <a:gd name="T6" fmla="*/ 278 w 800"/>
              <a:gd name="T7" fmla="*/ 225 h 800"/>
              <a:gd name="T8" fmla="*/ 303 w 800"/>
              <a:gd name="T9" fmla="*/ 280 h 800"/>
              <a:gd name="T10" fmla="*/ 394 w 800"/>
              <a:gd name="T11" fmla="*/ 303 h 800"/>
              <a:gd name="T12" fmla="*/ 482 w 800"/>
              <a:gd name="T13" fmla="*/ 180 h 800"/>
              <a:gd name="T14" fmla="*/ 462 w 800"/>
              <a:gd name="T15" fmla="*/ 43 h 800"/>
              <a:gd name="T16" fmla="*/ 511 w 800"/>
              <a:gd name="T17" fmla="*/ 470 h 800"/>
              <a:gd name="T18" fmla="*/ 429 w 800"/>
              <a:gd name="T19" fmla="*/ 394 h 800"/>
              <a:gd name="T20" fmla="*/ 365 w 800"/>
              <a:gd name="T21" fmla="*/ 409 h 800"/>
              <a:gd name="T22" fmla="*/ 320 w 800"/>
              <a:gd name="T23" fmla="*/ 528 h 800"/>
              <a:gd name="T24" fmla="*/ 313 w 800"/>
              <a:gd name="T25" fmla="*/ 603 h 800"/>
              <a:gd name="T26" fmla="*/ 484 w 800"/>
              <a:gd name="T27" fmla="*/ 517 h 800"/>
              <a:gd name="T28" fmla="*/ 20 w 800"/>
              <a:gd name="T29" fmla="*/ 456 h 800"/>
              <a:gd name="T30" fmla="*/ 147 w 800"/>
              <a:gd name="T31" fmla="*/ 546 h 800"/>
              <a:gd name="T32" fmla="*/ 224 w 800"/>
              <a:gd name="T33" fmla="*/ 590 h 800"/>
              <a:gd name="T34" fmla="*/ 313 w 800"/>
              <a:gd name="T35" fmla="*/ 481 h 800"/>
              <a:gd name="T36" fmla="*/ 350 w 800"/>
              <a:gd name="T37" fmla="*/ 334 h 800"/>
              <a:gd name="T38" fmla="*/ 232 w 800"/>
              <a:gd name="T39" fmla="*/ 287 h 800"/>
              <a:gd name="T40" fmla="*/ 52 w 800"/>
              <a:gd name="T41" fmla="*/ 383 h 800"/>
              <a:gd name="T42" fmla="*/ 554 w 800"/>
              <a:gd name="T43" fmla="*/ 469 h 800"/>
              <a:gd name="T44" fmla="*/ 710 w 800"/>
              <a:gd name="T45" fmla="*/ 467 h 800"/>
              <a:gd name="T46" fmla="*/ 728 w 800"/>
              <a:gd name="T47" fmla="*/ 427 h 800"/>
              <a:gd name="T48" fmla="*/ 630 w 800"/>
              <a:gd name="T49" fmla="*/ 334 h 800"/>
              <a:gd name="T50" fmla="*/ 579 w 800"/>
              <a:gd name="T51" fmla="*/ 271 h 800"/>
              <a:gd name="T52" fmla="*/ 501 w 800"/>
              <a:gd name="T53" fmla="*/ 184 h 800"/>
              <a:gd name="T54" fmla="*/ 423 w 800"/>
              <a:gd name="T55" fmla="*/ 296 h 800"/>
              <a:gd name="T56" fmla="*/ 443 w 800"/>
              <a:gd name="T57" fmla="*/ 377 h 800"/>
              <a:gd name="T58" fmla="*/ 525 w 800"/>
              <a:gd name="T59" fmla="*/ 457 h 800"/>
              <a:gd name="T60" fmla="*/ 800 w 800"/>
              <a:gd name="T61" fmla="*/ 400 h 800"/>
              <a:gd name="T62" fmla="*/ 541 w 800"/>
              <a:gd name="T63" fmla="*/ 177 h 800"/>
              <a:gd name="T64" fmla="*/ 611 w 800"/>
              <a:gd name="T65" fmla="*/ 281 h 800"/>
              <a:gd name="T66" fmla="*/ 679 w 800"/>
              <a:gd name="T67" fmla="*/ 362 h 800"/>
              <a:gd name="T68" fmla="*/ 754 w 800"/>
              <a:gd name="T69" fmla="*/ 438 h 800"/>
              <a:gd name="T70" fmla="*/ 271 w 800"/>
              <a:gd name="T71" fmla="*/ 703 h 800"/>
              <a:gd name="T72" fmla="*/ 236 w 800"/>
              <a:gd name="T73" fmla="*/ 675 h 800"/>
              <a:gd name="T74" fmla="*/ 168 w 800"/>
              <a:gd name="T75" fmla="*/ 725 h 800"/>
              <a:gd name="T76" fmla="*/ 251 w 800"/>
              <a:gd name="T77" fmla="*/ 627 h 800"/>
              <a:gd name="T78" fmla="*/ 156 w 800"/>
              <a:gd name="T79" fmla="*/ 574 h 800"/>
              <a:gd name="T80" fmla="*/ 49 w 800"/>
              <a:gd name="T81" fmla="*/ 490 h 800"/>
              <a:gd name="T82" fmla="*/ 0 w 800"/>
              <a:gd name="T83" fmla="*/ 404 h 800"/>
              <a:gd name="T84" fmla="*/ 117 w 800"/>
              <a:gd name="T85" fmla="*/ 329 h 800"/>
              <a:gd name="T86" fmla="*/ 198 w 800"/>
              <a:gd name="T87" fmla="*/ 245 h 800"/>
              <a:gd name="T88" fmla="*/ 95 w 800"/>
              <a:gd name="T89" fmla="*/ 197 h 800"/>
              <a:gd name="T90" fmla="*/ 248 w 800"/>
              <a:gd name="T91" fmla="*/ 222 h 800"/>
              <a:gd name="T92" fmla="*/ 318 w 800"/>
              <a:gd name="T93" fmla="*/ 150 h 800"/>
              <a:gd name="T94" fmla="*/ 380 w 800"/>
              <a:gd name="T95" fmla="*/ 77 h 800"/>
              <a:gd name="T96" fmla="*/ 400 w 800"/>
              <a:gd name="T97" fmla="*/ 0 h 800"/>
              <a:gd name="T98" fmla="*/ 536 w 800"/>
              <a:gd name="T99" fmla="*/ 710 h 800"/>
              <a:gd name="T100" fmla="*/ 425 w 800"/>
              <a:gd name="T101" fmla="*/ 690 h 800"/>
              <a:gd name="T102" fmla="*/ 286 w 800"/>
              <a:gd name="T103" fmla="*/ 666 h 800"/>
              <a:gd name="T104" fmla="*/ 400 w 800"/>
              <a:gd name="T105" fmla="*/ 800 h 800"/>
              <a:gd name="T106" fmla="*/ 747 w 800"/>
              <a:gd name="T107" fmla="*/ 471 h 800"/>
              <a:gd name="T108" fmla="*/ 609 w 800"/>
              <a:gd name="T109" fmla="*/ 498 h 800"/>
              <a:gd name="T110" fmla="*/ 631 w 800"/>
              <a:gd name="T111" fmla="*/ 599 h 800"/>
              <a:gd name="T112" fmla="*/ 672 w 800"/>
              <a:gd name="T113" fmla="*/ 681 h 800"/>
              <a:gd name="T114" fmla="*/ 606 w 800"/>
              <a:gd name="T115" fmla="*/ 583 h 800"/>
              <a:gd name="T116" fmla="*/ 521 w 800"/>
              <a:gd name="T117" fmla="*/ 525 h 800"/>
              <a:gd name="T118" fmla="*/ 375 w 800"/>
              <a:gd name="T119" fmla="*/ 589 h 800"/>
              <a:gd name="T120" fmla="*/ 346 w 800"/>
              <a:gd name="T121" fmla="*/ 644 h 800"/>
              <a:gd name="T122" fmla="*/ 451 w 800"/>
              <a:gd name="T123" fmla="*/ 678 h 800"/>
              <a:gd name="T124" fmla="*/ 604 w 800"/>
              <a:gd name="T125" fmla="*/ 70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800">
                <a:moveTo>
                  <a:pt x="451" y="3"/>
                </a:moveTo>
                <a:cubicBezTo>
                  <a:pt x="509" y="11"/>
                  <a:pt x="563" y="30"/>
                  <a:pt x="610" y="60"/>
                </a:cubicBezTo>
                <a:cubicBezTo>
                  <a:pt x="602" y="66"/>
                  <a:pt x="593" y="73"/>
                  <a:pt x="584" y="80"/>
                </a:cubicBezTo>
                <a:cubicBezTo>
                  <a:pt x="576" y="87"/>
                  <a:pt x="567" y="94"/>
                  <a:pt x="559" y="102"/>
                </a:cubicBezTo>
                <a:cubicBezTo>
                  <a:pt x="535" y="124"/>
                  <a:pt x="535" y="124"/>
                  <a:pt x="535" y="124"/>
                </a:cubicBezTo>
                <a:cubicBezTo>
                  <a:pt x="530" y="120"/>
                  <a:pt x="523" y="118"/>
                  <a:pt x="516" y="118"/>
                </a:cubicBezTo>
                <a:cubicBezTo>
                  <a:pt x="513" y="118"/>
                  <a:pt x="510" y="118"/>
                  <a:pt x="507" y="119"/>
                </a:cubicBezTo>
                <a:cubicBezTo>
                  <a:pt x="506" y="117"/>
                  <a:pt x="505" y="115"/>
                  <a:pt x="504" y="113"/>
                </a:cubicBezTo>
                <a:cubicBezTo>
                  <a:pt x="498" y="101"/>
                  <a:pt x="492" y="89"/>
                  <a:pt x="486" y="77"/>
                </a:cubicBezTo>
                <a:cubicBezTo>
                  <a:pt x="480" y="65"/>
                  <a:pt x="474" y="53"/>
                  <a:pt x="468" y="40"/>
                </a:cubicBezTo>
                <a:cubicBezTo>
                  <a:pt x="460" y="22"/>
                  <a:pt x="460" y="22"/>
                  <a:pt x="460" y="22"/>
                </a:cubicBezTo>
                <a:cubicBezTo>
                  <a:pt x="457" y="16"/>
                  <a:pt x="454" y="9"/>
                  <a:pt x="451" y="3"/>
                </a:cubicBezTo>
                <a:close/>
                <a:moveTo>
                  <a:pt x="433" y="8"/>
                </a:moveTo>
                <a:cubicBezTo>
                  <a:pt x="431" y="12"/>
                  <a:pt x="428" y="18"/>
                  <a:pt x="425" y="25"/>
                </a:cubicBezTo>
                <a:cubicBezTo>
                  <a:pt x="423" y="29"/>
                  <a:pt x="421" y="33"/>
                  <a:pt x="418" y="37"/>
                </a:cubicBezTo>
                <a:cubicBezTo>
                  <a:pt x="416" y="42"/>
                  <a:pt x="413" y="46"/>
                  <a:pt x="411" y="51"/>
                </a:cubicBezTo>
                <a:cubicBezTo>
                  <a:pt x="405" y="61"/>
                  <a:pt x="399" y="73"/>
                  <a:pt x="391" y="85"/>
                </a:cubicBezTo>
                <a:cubicBezTo>
                  <a:pt x="383" y="97"/>
                  <a:pt x="375" y="110"/>
                  <a:pt x="365" y="123"/>
                </a:cubicBezTo>
                <a:cubicBezTo>
                  <a:pt x="360" y="130"/>
                  <a:pt x="355" y="136"/>
                  <a:pt x="350" y="143"/>
                </a:cubicBezTo>
                <a:cubicBezTo>
                  <a:pt x="345" y="150"/>
                  <a:pt x="339" y="157"/>
                  <a:pt x="334" y="164"/>
                </a:cubicBezTo>
                <a:cubicBezTo>
                  <a:pt x="331" y="167"/>
                  <a:pt x="328" y="171"/>
                  <a:pt x="325" y="174"/>
                </a:cubicBezTo>
                <a:cubicBezTo>
                  <a:pt x="322" y="178"/>
                  <a:pt x="319" y="181"/>
                  <a:pt x="316" y="184"/>
                </a:cubicBezTo>
                <a:cubicBezTo>
                  <a:pt x="310" y="191"/>
                  <a:pt x="304" y="198"/>
                  <a:pt x="297" y="205"/>
                </a:cubicBezTo>
                <a:cubicBezTo>
                  <a:pt x="291" y="212"/>
                  <a:pt x="284" y="219"/>
                  <a:pt x="278" y="225"/>
                </a:cubicBezTo>
                <a:cubicBezTo>
                  <a:pt x="274" y="229"/>
                  <a:pt x="271" y="232"/>
                  <a:pt x="267" y="235"/>
                </a:cubicBezTo>
                <a:cubicBezTo>
                  <a:pt x="264" y="239"/>
                  <a:pt x="264" y="239"/>
                  <a:pt x="264" y="239"/>
                </a:cubicBezTo>
                <a:cubicBezTo>
                  <a:pt x="265" y="243"/>
                  <a:pt x="266" y="248"/>
                  <a:pt x="266" y="253"/>
                </a:cubicBezTo>
                <a:cubicBezTo>
                  <a:pt x="266" y="255"/>
                  <a:pt x="266" y="257"/>
                  <a:pt x="266" y="260"/>
                </a:cubicBezTo>
                <a:cubicBezTo>
                  <a:pt x="268" y="261"/>
                  <a:pt x="270" y="262"/>
                  <a:pt x="272" y="263"/>
                </a:cubicBezTo>
                <a:cubicBezTo>
                  <a:pt x="282" y="268"/>
                  <a:pt x="292" y="274"/>
                  <a:pt x="303" y="280"/>
                </a:cubicBezTo>
                <a:cubicBezTo>
                  <a:pt x="314" y="285"/>
                  <a:pt x="324" y="292"/>
                  <a:pt x="335" y="298"/>
                </a:cubicBezTo>
                <a:cubicBezTo>
                  <a:pt x="340" y="302"/>
                  <a:pt x="345" y="305"/>
                  <a:pt x="351" y="308"/>
                </a:cubicBezTo>
                <a:cubicBezTo>
                  <a:pt x="355" y="311"/>
                  <a:pt x="359" y="314"/>
                  <a:pt x="362" y="316"/>
                </a:cubicBezTo>
                <a:cubicBezTo>
                  <a:pt x="368" y="312"/>
                  <a:pt x="376" y="309"/>
                  <a:pt x="383" y="309"/>
                </a:cubicBezTo>
                <a:cubicBezTo>
                  <a:pt x="386" y="309"/>
                  <a:pt x="388" y="309"/>
                  <a:pt x="390" y="310"/>
                </a:cubicBezTo>
                <a:cubicBezTo>
                  <a:pt x="394" y="303"/>
                  <a:pt x="394" y="303"/>
                  <a:pt x="394" y="303"/>
                </a:cubicBezTo>
                <a:cubicBezTo>
                  <a:pt x="397" y="297"/>
                  <a:pt x="401" y="291"/>
                  <a:pt x="405" y="285"/>
                </a:cubicBezTo>
                <a:cubicBezTo>
                  <a:pt x="429" y="249"/>
                  <a:pt x="429" y="249"/>
                  <a:pt x="429" y="249"/>
                </a:cubicBezTo>
                <a:cubicBezTo>
                  <a:pt x="435" y="240"/>
                  <a:pt x="435" y="240"/>
                  <a:pt x="435" y="240"/>
                </a:cubicBezTo>
                <a:cubicBezTo>
                  <a:pt x="437" y="237"/>
                  <a:pt x="439" y="234"/>
                  <a:pt x="442" y="231"/>
                </a:cubicBezTo>
                <a:cubicBezTo>
                  <a:pt x="446" y="225"/>
                  <a:pt x="450" y="220"/>
                  <a:pt x="455" y="214"/>
                </a:cubicBezTo>
                <a:cubicBezTo>
                  <a:pt x="464" y="202"/>
                  <a:pt x="472" y="191"/>
                  <a:pt x="482" y="180"/>
                </a:cubicBezTo>
                <a:cubicBezTo>
                  <a:pt x="484" y="178"/>
                  <a:pt x="486" y="176"/>
                  <a:pt x="488" y="173"/>
                </a:cubicBezTo>
                <a:cubicBezTo>
                  <a:pt x="484" y="168"/>
                  <a:pt x="481" y="160"/>
                  <a:pt x="481" y="153"/>
                </a:cubicBezTo>
                <a:cubicBezTo>
                  <a:pt x="481" y="142"/>
                  <a:pt x="486" y="132"/>
                  <a:pt x="494" y="126"/>
                </a:cubicBezTo>
                <a:cubicBezTo>
                  <a:pt x="491" y="119"/>
                  <a:pt x="491" y="119"/>
                  <a:pt x="491" y="119"/>
                </a:cubicBezTo>
                <a:cubicBezTo>
                  <a:pt x="486" y="107"/>
                  <a:pt x="480" y="94"/>
                  <a:pt x="475" y="81"/>
                </a:cubicBezTo>
                <a:cubicBezTo>
                  <a:pt x="471" y="69"/>
                  <a:pt x="466" y="56"/>
                  <a:pt x="462" y="43"/>
                </a:cubicBezTo>
                <a:cubicBezTo>
                  <a:pt x="456" y="23"/>
                  <a:pt x="456" y="23"/>
                  <a:pt x="456" y="23"/>
                </a:cubicBezTo>
                <a:cubicBezTo>
                  <a:pt x="455" y="16"/>
                  <a:pt x="453" y="10"/>
                  <a:pt x="451" y="3"/>
                </a:cubicBezTo>
                <a:cubicBezTo>
                  <a:pt x="446" y="3"/>
                  <a:pt x="441" y="2"/>
                  <a:pt x="436" y="2"/>
                </a:cubicBezTo>
                <a:cubicBezTo>
                  <a:pt x="436" y="2"/>
                  <a:pt x="435" y="4"/>
                  <a:pt x="433" y="8"/>
                </a:cubicBezTo>
                <a:close/>
                <a:moveTo>
                  <a:pt x="523" y="483"/>
                </a:moveTo>
                <a:cubicBezTo>
                  <a:pt x="519" y="479"/>
                  <a:pt x="515" y="474"/>
                  <a:pt x="511" y="470"/>
                </a:cubicBezTo>
                <a:cubicBezTo>
                  <a:pt x="509" y="468"/>
                  <a:pt x="507" y="465"/>
                  <a:pt x="505" y="463"/>
                </a:cubicBezTo>
                <a:cubicBezTo>
                  <a:pt x="502" y="461"/>
                  <a:pt x="500" y="459"/>
                  <a:pt x="498" y="457"/>
                </a:cubicBezTo>
                <a:cubicBezTo>
                  <a:pt x="489" y="449"/>
                  <a:pt x="480" y="440"/>
                  <a:pt x="471" y="431"/>
                </a:cubicBezTo>
                <a:cubicBezTo>
                  <a:pt x="467" y="427"/>
                  <a:pt x="462" y="423"/>
                  <a:pt x="458" y="419"/>
                </a:cubicBezTo>
                <a:cubicBezTo>
                  <a:pt x="453" y="415"/>
                  <a:pt x="448" y="411"/>
                  <a:pt x="444" y="406"/>
                </a:cubicBezTo>
                <a:cubicBezTo>
                  <a:pt x="439" y="402"/>
                  <a:pt x="434" y="398"/>
                  <a:pt x="429" y="394"/>
                </a:cubicBezTo>
                <a:cubicBezTo>
                  <a:pt x="427" y="392"/>
                  <a:pt x="425" y="390"/>
                  <a:pt x="422" y="388"/>
                </a:cubicBezTo>
                <a:cubicBezTo>
                  <a:pt x="415" y="382"/>
                  <a:pt x="415" y="382"/>
                  <a:pt x="415" y="382"/>
                </a:cubicBezTo>
                <a:cubicBezTo>
                  <a:pt x="411" y="379"/>
                  <a:pt x="407" y="376"/>
                  <a:pt x="403" y="373"/>
                </a:cubicBezTo>
                <a:cubicBezTo>
                  <a:pt x="397" y="377"/>
                  <a:pt x="391" y="379"/>
                  <a:pt x="383" y="379"/>
                </a:cubicBezTo>
                <a:cubicBezTo>
                  <a:pt x="382" y="379"/>
                  <a:pt x="380" y="379"/>
                  <a:pt x="379" y="378"/>
                </a:cubicBezTo>
                <a:cubicBezTo>
                  <a:pt x="374" y="389"/>
                  <a:pt x="369" y="399"/>
                  <a:pt x="365" y="409"/>
                </a:cubicBezTo>
                <a:cubicBezTo>
                  <a:pt x="362" y="415"/>
                  <a:pt x="359" y="422"/>
                  <a:pt x="356" y="428"/>
                </a:cubicBezTo>
                <a:cubicBezTo>
                  <a:pt x="348" y="448"/>
                  <a:pt x="348" y="448"/>
                  <a:pt x="348" y="448"/>
                </a:cubicBezTo>
                <a:cubicBezTo>
                  <a:pt x="345" y="454"/>
                  <a:pt x="343" y="461"/>
                  <a:pt x="341" y="468"/>
                </a:cubicBezTo>
                <a:cubicBezTo>
                  <a:pt x="333" y="488"/>
                  <a:pt x="333" y="488"/>
                  <a:pt x="333" y="488"/>
                </a:cubicBezTo>
                <a:cubicBezTo>
                  <a:pt x="326" y="508"/>
                  <a:pt x="326" y="508"/>
                  <a:pt x="326" y="508"/>
                </a:cubicBezTo>
                <a:cubicBezTo>
                  <a:pt x="324" y="514"/>
                  <a:pt x="322" y="521"/>
                  <a:pt x="320" y="528"/>
                </a:cubicBezTo>
                <a:cubicBezTo>
                  <a:pt x="314" y="548"/>
                  <a:pt x="314" y="548"/>
                  <a:pt x="314" y="548"/>
                </a:cubicBezTo>
                <a:cubicBezTo>
                  <a:pt x="311" y="558"/>
                  <a:pt x="311" y="558"/>
                  <a:pt x="311" y="558"/>
                </a:cubicBezTo>
                <a:cubicBezTo>
                  <a:pt x="308" y="569"/>
                  <a:pt x="308" y="569"/>
                  <a:pt x="308" y="569"/>
                </a:cubicBezTo>
                <a:cubicBezTo>
                  <a:pt x="305" y="579"/>
                  <a:pt x="302" y="590"/>
                  <a:pt x="300" y="600"/>
                </a:cubicBezTo>
                <a:cubicBezTo>
                  <a:pt x="303" y="602"/>
                  <a:pt x="306" y="604"/>
                  <a:pt x="308" y="606"/>
                </a:cubicBezTo>
                <a:cubicBezTo>
                  <a:pt x="310" y="605"/>
                  <a:pt x="312" y="604"/>
                  <a:pt x="313" y="603"/>
                </a:cubicBezTo>
                <a:cubicBezTo>
                  <a:pt x="322" y="598"/>
                  <a:pt x="330" y="592"/>
                  <a:pt x="339" y="587"/>
                </a:cubicBezTo>
                <a:cubicBezTo>
                  <a:pt x="356" y="576"/>
                  <a:pt x="375" y="566"/>
                  <a:pt x="394" y="556"/>
                </a:cubicBezTo>
                <a:cubicBezTo>
                  <a:pt x="399" y="554"/>
                  <a:pt x="404" y="551"/>
                  <a:pt x="409" y="549"/>
                </a:cubicBezTo>
                <a:cubicBezTo>
                  <a:pt x="414" y="547"/>
                  <a:pt x="419" y="544"/>
                  <a:pt x="424" y="542"/>
                </a:cubicBezTo>
                <a:cubicBezTo>
                  <a:pt x="434" y="538"/>
                  <a:pt x="443" y="533"/>
                  <a:pt x="454" y="529"/>
                </a:cubicBezTo>
                <a:cubicBezTo>
                  <a:pt x="464" y="525"/>
                  <a:pt x="474" y="521"/>
                  <a:pt x="484" y="517"/>
                </a:cubicBezTo>
                <a:cubicBezTo>
                  <a:pt x="495" y="513"/>
                  <a:pt x="505" y="510"/>
                  <a:pt x="515" y="506"/>
                </a:cubicBezTo>
                <a:cubicBezTo>
                  <a:pt x="517" y="506"/>
                  <a:pt x="518" y="505"/>
                  <a:pt x="520" y="505"/>
                </a:cubicBezTo>
                <a:cubicBezTo>
                  <a:pt x="520" y="504"/>
                  <a:pt x="520" y="504"/>
                  <a:pt x="520" y="504"/>
                </a:cubicBezTo>
                <a:cubicBezTo>
                  <a:pt x="520" y="497"/>
                  <a:pt x="522" y="491"/>
                  <a:pt x="525" y="485"/>
                </a:cubicBezTo>
                <a:cubicBezTo>
                  <a:pt x="525" y="484"/>
                  <a:pt x="524" y="484"/>
                  <a:pt x="523" y="483"/>
                </a:cubicBezTo>
                <a:close/>
                <a:moveTo>
                  <a:pt x="20" y="456"/>
                </a:moveTo>
                <a:cubicBezTo>
                  <a:pt x="26" y="461"/>
                  <a:pt x="31" y="465"/>
                  <a:pt x="37" y="470"/>
                </a:cubicBezTo>
                <a:cubicBezTo>
                  <a:pt x="49" y="479"/>
                  <a:pt x="61" y="488"/>
                  <a:pt x="73" y="497"/>
                </a:cubicBezTo>
                <a:cubicBezTo>
                  <a:pt x="91" y="509"/>
                  <a:pt x="91" y="509"/>
                  <a:pt x="91" y="509"/>
                </a:cubicBezTo>
                <a:cubicBezTo>
                  <a:pt x="97" y="514"/>
                  <a:pt x="103" y="518"/>
                  <a:pt x="110" y="522"/>
                </a:cubicBezTo>
                <a:cubicBezTo>
                  <a:pt x="128" y="534"/>
                  <a:pt x="128" y="534"/>
                  <a:pt x="128" y="534"/>
                </a:cubicBezTo>
                <a:cubicBezTo>
                  <a:pt x="134" y="538"/>
                  <a:pt x="141" y="542"/>
                  <a:pt x="147" y="546"/>
                </a:cubicBezTo>
                <a:cubicBezTo>
                  <a:pt x="153" y="550"/>
                  <a:pt x="160" y="554"/>
                  <a:pt x="166" y="558"/>
                </a:cubicBezTo>
                <a:cubicBezTo>
                  <a:pt x="175" y="563"/>
                  <a:pt x="175" y="563"/>
                  <a:pt x="175" y="563"/>
                </a:cubicBezTo>
                <a:cubicBezTo>
                  <a:pt x="185" y="569"/>
                  <a:pt x="185" y="569"/>
                  <a:pt x="185" y="569"/>
                </a:cubicBezTo>
                <a:cubicBezTo>
                  <a:pt x="204" y="580"/>
                  <a:pt x="204" y="580"/>
                  <a:pt x="204" y="580"/>
                </a:cubicBezTo>
                <a:cubicBezTo>
                  <a:pt x="208" y="581"/>
                  <a:pt x="211" y="583"/>
                  <a:pt x="214" y="585"/>
                </a:cubicBezTo>
                <a:cubicBezTo>
                  <a:pt x="224" y="590"/>
                  <a:pt x="224" y="590"/>
                  <a:pt x="224" y="590"/>
                </a:cubicBezTo>
                <a:cubicBezTo>
                  <a:pt x="236" y="596"/>
                  <a:pt x="248" y="602"/>
                  <a:pt x="260" y="608"/>
                </a:cubicBezTo>
                <a:cubicBezTo>
                  <a:pt x="266" y="602"/>
                  <a:pt x="274" y="597"/>
                  <a:pt x="283" y="597"/>
                </a:cubicBezTo>
                <a:cubicBezTo>
                  <a:pt x="285" y="586"/>
                  <a:pt x="288" y="575"/>
                  <a:pt x="290" y="564"/>
                </a:cubicBezTo>
                <a:cubicBezTo>
                  <a:pt x="293" y="550"/>
                  <a:pt x="297" y="536"/>
                  <a:pt x="300" y="522"/>
                </a:cubicBezTo>
                <a:cubicBezTo>
                  <a:pt x="302" y="515"/>
                  <a:pt x="304" y="508"/>
                  <a:pt x="306" y="501"/>
                </a:cubicBezTo>
                <a:cubicBezTo>
                  <a:pt x="313" y="481"/>
                  <a:pt x="313" y="481"/>
                  <a:pt x="313" y="481"/>
                </a:cubicBezTo>
                <a:cubicBezTo>
                  <a:pt x="317" y="467"/>
                  <a:pt x="322" y="453"/>
                  <a:pt x="327" y="440"/>
                </a:cubicBezTo>
                <a:cubicBezTo>
                  <a:pt x="335" y="420"/>
                  <a:pt x="335" y="420"/>
                  <a:pt x="335" y="420"/>
                </a:cubicBezTo>
                <a:cubicBezTo>
                  <a:pt x="338" y="413"/>
                  <a:pt x="341" y="406"/>
                  <a:pt x="344" y="400"/>
                </a:cubicBezTo>
                <a:cubicBezTo>
                  <a:pt x="349" y="389"/>
                  <a:pt x="353" y="378"/>
                  <a:pt x="358" y="368"/>
                </a:cubicBezTo>
                <a:cubicBezTo>
                  <a:pt x="352" y="362"/>
                  <a:pt x="349" y="353"/>
                  <a:pt x="349" y="344"/>
                </a:cubicBezTo>
                <a:cubicBezTo>
                  <a:pt x="349" y="340"/>
                  <a:pt x="349" y="337"/>
                  <a:pt x="350" y="334"/>
                </a:cubicBezTo>
                <a:cubicBezTo>
                  <a:pt x="347" y="331"/>
                  <a:pt x="343" y="328"/>
                  <a:pt x="339" y="326"/>
                </a:cubicBezTo>
                <a:cubicBezTo>
                  <a:pt x="334" y="323"/>
                  <a:pt x="329" y="319"/>
                  <a:pt x="324" y="316"/>
                </a:cubicBezTo>
                <a:cubicBezTo>
                  <a:pt x="313" y="309"/>
                  <a:pt x="303" y="303"/>
                  <a:pt x="293" y="297"/>
                </a:cubicBezTo>
                <a:cubicBezTo>
                  <a:pt x="283" y="291"/>
                  <a:pt x="273" y="285"/>
                  <a:pt x="263" y="279"/>
                </a:cubicBezTo>
                <a:cubicBezTo>
                  <a:pt x="261" y="278"/>
                  <a:pt x="259" y="277"/>
                  <a:pt x="257" y="276"/>
                </a:cubicBezTo>
                <a:cubicBezTo>
                  <a:pt x="251" y="283"/>
                  <a:pt x="242" y="287"/>
                  <a:pt x="232" y="287"/>
                </a:cubicBezTo>
                <a:cubicBezTo>
                  <a:pt x="225" y="287"/>
                  <a:pt x="219" y="286"/>
                  <a:pt x="214" y="283"/>
                </a:cubicBezTo>
                <a:cubicBezTo>
                  <a:pt x="199" y="294"/>
                  <a:pt x="185" y="306"/>
                  <a:pt x="170" y="316"/>
                </a:cubicBezTo>
                <a:cubicBezTo>
                  <a:pt x="156" y="326"/>
                  <a:pt x="141" y="335"/>
                  <a:pt x="127" y="344"/>
                </a:cubicBezTo>
                <a:cubicBezTo>
                  <a:pt x="113" y="352"/>
                  <a:pt x="100" y="360"/>
                  <a:pt x="87" y="366"/>
                </a:cubicBezTo>
                <a:cubicBezTo>
                  <a:pt x="80" y="370"/>
                  <a:pt x="74" y="373"/>
                  <a:pt x="69" y="376"/>
                </a:cubicBezTo>
                <a:cubicBezTo>
                  <a:pt x="63" y="379"/>
                  <a:pt x="57" y="381"/>
                  <a:pt x="52" y="383"/>
                </a:cubicBezTo>
                <a:cubicBezTo>
                  <a:pt x="41" y="388"/>
                  <a:pt x="32" y="392"/>
                  <a:pt x="24" y="395"/>
                </a:cubicBezTo>
                <a:cubicBezTo>
                  <a:pt x="9" y="401"/>
                  <a:pt x="0" y="404"/>
                  <a:pt x="0" y="404"/>
                </a:cubicBezTo>
                <a:cubicBezTo>
                  <a:pt x="0" y="417"/>
                  <a:pt x="1" y="430"/>
                  <a:pt x="2" y="442"/>
                </a:cubicBezTo>
                <a:cubicBezTo>
                  <a:pt x="8" y="447"/>
                  <a:pt x="14" y="451"/>
                  <a:pt x="20" y="456"/>
                </a:cubicBezTo>
                <a:close/>
                <a:moveTo>
                  <a:pt x="539" y="473"/>
                </a:moveTo>
                <a:cubicBezTo>
                  <a:pt x="544" y="470"/>
                  <a:pt x="549" y="469"/>
                  <a:pt x="554" y="469"/>
                </a:cubicBezTo>
                <a:cubicBezTo>
                  <a:pt x="567" y="469"/>
                  <a:pt x="579" y="476"/>
                  <a:pt x="585" y="487"/>
                </a:cubicBezTo>
                <a:cubicBezTo>
                  <a:pt x="592" y="485"/>
                  <a:pt x="599" y="484"/>
                  <a:pt x="605" y="482"/>
                </a:cubicBezTo>
                <a:cubicBezTo>
                  <a:pt x="615" y="480"/>
                  <a:pt x="625" y="478"/>
                  <a:pt x="634" y="477"/>
                </a:cubicBezTo>
                <a:cubicBezTo>
                  <a:pt x="643" y="475"/>
                  <a:pt x="652" y="474"/>
                  <a:pt x="661" y="472"/>
                </a:cubicBezTo>
                <a:cubicBezTo>
                  <a:pt x="669" y="471"/>
                  <a:pt x="678" y="470"/>
                  <a:pt x="686" y="469"/>
                </a:cubicBezTo>
                <a:cubicBezTo>
                  <a:pt x="694" y="468"/>
                  <a:pt x="702" y="467"/>
                  <a:pt x="710" y="467"/>
                </a:cubicBezTo>
                <a:cubicBezTo>
                  <a:pt x="717" y="466"/>
                  <a:pt x="724" y="465"/>
                  <a:pt x="731" y="465"/>
                </a:cubicBezTo>
                <a:cubicBezTo>
                  <a:pt x="736" y="465"/>
                  <a:pt x="742" y="465"/>
                  <a:pt x="747" y="465"/>
                </a:cubicBezTo>
                <a:cubicBezTo>
                  <a:pt x="747" y="458"/>
                  <a:pt x="749" y="451"/>
                  <a:pt x="752" y="446"/>
                </a:cubicBezTo>
                <a:cubicBezTo>
                  <a:pt x="751" y="445"/>
                  <a:pt x="750" y="444"/>
                  <a:pt x="749" y="443"/>
                </a:cubicBezTo>
                <a:cubicBezTo>
                  <a:pt x="738" y="435"/>
                  <a:pt x="738" y="435"/>
                  <a:pt x="738" y="435"/>
                </a:cubicBezTo>
                <a:cubicBezTo>
                  <a:pt x="728" y="427"/>
                  <a:pt x="728" y="427"/>
                  <a:pt x="728" y="427"/>
                </a:cubicBezTo>
                <a:cubicBezTo>
                  <a:pt x="707" y="410"/>
                  <a:pt x="707" y="410"/>
                  <a:pt x="707" y="410"/>
                </a:cubicBezTo>
                <a:cubicBezTo>
                  <a:pt x="704" y="407"/>
                  <a:pt x="700" y="404"/>
                  <a:pt x="697" y="401"/>
                </a:cubicBezTo>
                <a:cubicBezTo>
                  <a:pt x="687" y="392"/>
                  <a:pt x="687" y="392"/>
                  <a:pt x="687" y="392"/>
                </a:cubicBezTo>
                <a:cubicBezTo>
                  <a:pt x="667" y="373"/>
                  <a:pt x="667" y="373"/>
                  <a:pt x="667" y="373"/>
                </a:cubicBezTo>
                <a:cubicBezTo>
                  <a:pt x="661" y="367"/>
                  <a:pt x="655" y="361"/>
                  <a:pt x="649" y="354"/>
                </a:cubicBezTo>
                <a:cubicBezTo>
                  <a:pt x="630" y="334"/>
                  <a:pt x="630" y="334"/>
                  <a:pt x="630" y="334"/>
                </a:cubicBezTo>
                <a:cubicBezTo>
                  <a:pt x="626" y="329"/>
                  <a:pt x="626" y="329"/>
                  <a:pt x="626" y="329"/>
                </a:cubicBezTo>
                <a:cubicBezTo>
                  <a:pt x="621" y="324"/>
                  <a:pt x="621" y="324"/>
                  <a:pt x="621" y="324"/>
                </a:cubicBezTo>
                <a:cubicBezTo>
                  <a:pt x="613" y="314"/>
                  <a:pt x="613" y="314"/>
                  <a:pt x="613" y="314"/>
                </a:cubicBezTo>
                <a:cubicBezTo>
                  <a:pt x="596" y="293"/>
                  <a:pt x="596" y="293"/>
                  <a:pt x="596" y="293"/>
                </a:cubicBezTo>
                <a:cubicBezTo>
                  <a:pt x="593" y="289"/>
                  <a:pt x="590" y="286"/>
                  <a:pt x="587" y="282"/>
                </a:cubicBezTo>
                <a:cubicBezTo>
                  <a:pt x="579" y="271"/>
                  <a:pt x="579" y="271"/>
                  <a:pt x="579" y="271"/>
                </a:cubicBezTo>
                <a:cubicBezTo>
                  <a:pt x="574" y="264"/>
                  <a:pt x="569" y="257"/>
                  <a:pt x="563" y="249"/>
                </a:cubicBezTo>
                <a:cubicBezTo>
                  <a:pt x="558" y="242"/>
                  <a:pt x="554" y="234"/>
                  <a:pt x="549" y="227"/>
                </a:cubicBezTo>
                <a:cubicBezTo>
                  <a:pt x="534" y="204"/>
                  <a:pt x="534" y="204"/>
                  <a:pt x="534" y="204"/>
                </a:cubicBezTo>
                <a:cubicBezTo>
                  <a:pt x="531" y="198"/>
                  <a:pt x="528" y="192"/>
                  <a:pt x="525" y="186"/>
                </a:cubicBezTo>
                <a:cubicBezTo>
                  <a:pt x="522" y="187"/>
                  <a:pt x="519" y="187"/>
                  <a:pt x="516" y="187"/>
                </a:cubicBezTo>
                <a:cubicBezTo>
                  <a:pt x="510" y="187"/>
                  <a:pt x="505" y="186"/>
                  <a:pt x="501" y="184"/>
                </a:cubicBezTo>
                <a:cubicBezTo>
                  <a:pt x="499" y="186"/>
                  <a:pt x="497" y="188"/>
                  <a:pt x="495" y="191"/>
                </a:cubicBezTo>
                <a:cubicBezTo>
                  <a:pt x="486" y="202"/>
                  <a:pt x="478" y="213"/>
                  <a:pt x="470" y="225"/>
                </a:cubicBezTo>
                <a:cubicBezTo>
                  <a:pt x="466" y="231"/>
                  <a:pt x="462" y="237"/>
                  <a:pt x="458" y="242"/>
                </a:cubicBezTo>
                <a:cubicBezTo>
                  <a:pt x="456" y="245"/>
                  <a:pt x="453" y="248"/>
                  <a:pt x="452" y="251"/>
                </a:cubicBezTo>
                <a:cubicBezTo>
                  <a:pt x="446" y="260"/>
                  <a:pt x="446" y="260"/>
                  <a:pt x="446" y="260"/>
                </a:cubicBezTo>
                <a:cubicBezTo>
                  <a:pt x="423" y="296"/>
                  <a:pt x="423" y="296"/>
                  <a:pt x="423" y="296"/>
                </a:cubicBezTo>
                <a:cubicBezTo>
                  <a:pt x="419" y="304"/>
                  <a:pt x="414" y="313"/>
                  <a:pt x="409" y="321"/>
                </a:cubicBezTo>
                <a:cubicBezTo>
                  <a:pt x="415" y="327"/>
                  <a:pt x="418" y="335"/>
                  <a:pt x="418" y="344"/>
                </a:cubicBezTo>
                <a:cubicBezTo>
                  <a:pt x="418" y="348"/>
                  <a:pt x="417" y="352"/>
                  <a:pt x="416" y="356"/>
                </a:cubicBezTo>
                <a:cubicBezTo>
                  <a:pt x="420" y="359"/>
                  <a:pt x="424" y="362"/>
                  <a:pt x="428" y="365"/>
                </a:cubicBezTo>
                <a:cubicBezTo>
                  <a:pt x="436" y="371"/>
                  <a:pt x="436" y="371"/>
                  <a:pt x="436" y="371"/>
                </a:cubicBezTo>
                <a:cubicBezTo>
                  <a:pt x="438" y="373"/>
                  <a:pt x="440" y="375"/>
                  <a:pt x="443" y="377"/>
                </a:cubicBezTo>
                <a:cubicBezTo>
                  <a:pt x="448" y="382"/>
                  <a:pt x="453" y="386"/>
                  <a:pt x="457" y="390"/>
                </a:cubicBezTo>
                <a:cubicBezTo>
                  <a:pt x="462" y="395"/>
                  <a:pt x="467" y="399"/>
                  <a:pt x="472" y="403"/>
                </a:cubicBezTo>
                <a:cubicBezTo>
                  <a:pt x="477" y="407"/>
                  <a:pt x="482" y="412"/>
                  <a:pt x="486" y="416"/>
                </a:cubicBezTo>
                <a:cubicBezTo>
                  <a:pt x="495" y="425"/>
                  <a:pt x="504" y="434"/>
                  <a:pt x="512" y="443"/>
                </a:cubicBezTo>
                <a:cubicBezTo>
                  <a:pt x="514" y="445"/>
                  <a:pt x="517" y="448"/>
                  <a:pt x="519" y="450"/>
                </a:cubicBezTo>
                <a:cubicBezTo>
                  <a:pt x="521" y="452"/>
                  <a:pt x="523" y="454"/>
                  <a:pt x="525" y="457"/>
                </a:cubicBezTo>
                <a:cubicBezTo>
                  <a:pt x="529" y="461"/>
                  <a:pt x="533" y="466"/>
                  <a:pt x="537" y="470"/>
                </a:cubicBezTo>
                <a:cubicBezTo>
                  <a:pt x="538" y="471"/>
                  <a:pt x="538" y="472"/>
                  <a:pt x="539" y="473"/>
                </a:cubicBezTo>
                <a:close/>
                <a:moveTo>
                  <a:pt x="757" y="440"/>
                </a:moveTo>
                <a:cubicBezTo>
                  <a:pt x="763" y="434"/>
                  <a:pt x="772" y="430"/>
                  <a:pt x="781" y="430"/>
                </a:cubicBezTo>
                <a:cubicBezTo>
                  <a:pt x="788" y="430"/>
                  <a:pt x="793" y="432"/>
                  <a:pt x="798" y="435"/>
                </a:cubicBezTo>
                <a:cubicBezTo>
                  <a:pt x="800" y="423"/>
                  <a:pt x="800" y="412"/>
                  <a:pt x="800" y="400"/>
                </a:cubicBezTo>
                <a:cubicBezTo>
                  <a:pt x="800" y="256"/>
                  <a:pt x="724" y="130"/>
                  <a:pt x="610" y="60"/>
                </a:cubicBezTo>
                <a:cubicBezTo>
                  <a:pt x="603" y="68"/>
                  <a:pt x="595" y="75"/>
                  <a:pt x="587" y="83"/>
                </a:cubicBezTo>
                <a:cubicBezTo>
                  <a:pt x="579" y="91"/>
                  <a:pt x="572" y="99"/>
                  <a:pt x="564" y="107"/>
                </a:cubicBezTo>
                <a:cubicBezTo>
                  <a:pt x="543" y="131"/>
                  <a:pt x="543" y="131"/>
                  <a:pt x="543" y="131"/>
                </a:cubicBezTo>
                <a:cubicBezTo>
                  <a:pt x="548" y="137"/>
                  <a:pt x="551" y="144"/>
                  <a:pt x="551" y="153"/>
                </a:cubicBezTo>
                <a:cubicBezTo>
                  <a:pt x="551" y="162"/>
                  <a:pt x="547" y="171"/>
                  <a:pt x="541" y="177"/>
                </a:cubicBezTo>
                <a:cubicBezTo>
                  <a:pt x="551" y="194"/>
                  <a:pt x="551" y="194"/>
                  <a:pt x="551" y="194"/>
                </a:cubicBezTo>
                <a:cubicBezTo>
                  <a:pt x="566" y="216"/>
                  <a:pt x="566" y="216"/>
                  <a:pt x="566" y="216"/>
                </a:cubicBezTo>
                <a:cubicBezTo>
                  <a:pt x="570" y="223"/>
                  <a:pt x="575" y="231"/>
                  <a:pt x="580" y="238"/>
                </a:cubicBezTo>
                <a:cubicBezTo>
                  <a:pt x="585" y="245"/>
                  <a:pt x="590" y="252"/>
                  <a:pt x="596" y="259"/>
                </a:cubicBezTo>
                <a:cubicBezTo>
                  <a:pt x="603" y="270"/>
                  <a:pt x="603" y="270"/>
                  <a:pt x="603" y="270"/>
                </a:cubicBezTo>
                <a:cubicBezTo>
                  <a:pt x="606" y="274"/>
                  <a:pt x="608" y="277"/>
                  <a:pt x="611" y="281"/>
                </a:cubicBezTo>
                <a:cubicBezTo>
                  <a:pt x="628" y="302"/>
                  <a:pt x="628" y="302"/>
                  <a:pt x="628" y="302"/>
                </a:cubicBezTo>
                <a:cubicBezTo>
                  <a:pt x="636" y="312"/>
                  <a:pt x="636" y="312"/>
                  <a:pt x="636" y="312"/>
                </a:cubicBezTo>
                <a:cubicBezTo>
                  <a:pt x="640" y="317"/>
                  <a:pt x="640" y="317"/>
                  <a:pt x="640" y="317"/>
                </a:cubicBezTo>
                <a:cubicBezTo>
                  <a:pt x="644" y="322"/>
                  <a:pt x="644" y="322"/>
                  <a:pt x="644" y="322"/>
                </a:cubicBezTo>
                <a:cubicBezTo>
                  <a:pt x="661" y="342"/>
                  <a:pt x="661" y="342"/>
                  <a:pt x="661" y="342"/>
                </a:cubicBezTo>
                <a:cubicBezTo>
                  <a:pt x="667" y="349"/>
                  <a:pt x="673" y="356"/>
                  <a:pt x="679" y="362"/>
                </a:cubicBezTo>
                <a:cubicBezTo>
                  <a:pt x="697" y="381"/>
                  <a:pt x="697" y="381"/>
                  <a:pt x="697" y="381"/>
                </a:cubicBezTo>
                <a:cubicBezTo>
                  <a:pt x="706" y="391"/>
                  <a:pt x="706" y="391"/>
                  <a:pt x="706" y="391"/>
                </a:cubicBezTo>
                <a:cubicBezTo>
                  <a:pt x="709" y="394"/>
                  <a:pt x="712" y="397"/>
                  <a:pt x="716" y="401"/>
                </a:cubicBezTo>
                <a:cubicBezTo>
                  <a:pt x="735" y="419"/>
                  <a:pt x="735" y="419"/>
                  <a:pt x="735" y="419"/>
                </a:cubicBezTo>
                <a:cubicBezTo>
                  <a:pt x="744" y="429"/>
                  <a:pt x="744" y="429"/>
                  <a:pt x="744" y="429"/>
                </a:cubicBezTo>
                <a:cubicBezTo>
                  <a:pt x="754" y="438"/>
                  <a:pt x="754" y="438"/>
                  <a:pt x="754" y="438"/>
                </a:cubicBezTo>
                <a:cubicBezTo>
                  <a:pt x="755" y="439"/>
                  <a:pt x="756" y="439"/>
                  <a:pt x="757" y="440"/>
                </a:cubicBezTo>
                <a:close/>
                <a:moveTo>
                  <a:pt x="167" y="725"/>
                </a:moveTo>
                <a:cubicBezTo>
                  <a:pt x="199" y="748"/>
                  <a:pt x="234" y="766"/>
                  <a:pt x="271" y="779"/>
                </a:cubicBezTo>
                <a:cubicBezTo>
                  <a:pt x="270" y="764"/>
                  <a:pt x="270" y="750"/>
                  <a:pt x="270" y="736"/>
                </a:cubicBezTo>
                <a:cubicBezTo>
                  <a:pt x="271" y="714"/>
                  <a:pt x="271" y="714"/>
                  <a:pt x="271" y="714"/>
                </a:cubicBezTo>
                <a:cubicBezTo>
                  <a:pt x="271" y="703"/>
                  <a:pt x="271" y="703"/>
                  <a:pt x="271" y="703"/>
                </a:cubicBezTo>
                <a:cubicBezTo>
                  <a:pt x="272" y="693"/>
                  <a:pt x="272" y="693"/>
                  <a:pt x="272" y="693"/>
                </a:cubicBezTo>
                <a:cubicBezTo>
                  <a:pt x="273" y="671"/>
                  <a:pt x="273" y="671"/>
                  <a:pt x="273" y="671"/>
                </a:cubicBezTo>
                <a:cubicBezTo>
                  <a:pt x="273" y="669"/>
                  <a:pt x="274" y="667"/>
                  <a:pt x="274" y="665"/>
                </a:cubicBezTo>
                <a:cubicBezTo>
                  <a:pt x="269" y="663"/>
                  <a:pt x="265" y="660"/>
                  <a:pt x="261" y="657"/>
                </a:cubicBezTo>
                <a:cubicBezTo>
                  <a:pt x="259" y="658"/>
                  <a:pt x="257" y="660"/>
                  <a:pt x="254" y="661"/>
                </a:cubicBezTo>
                <a:cubicBezTo>
                  <a:pt x="248" y="666"/>
                  <a:pt x="242" y="670"/>
                  <a:pt x="236" y="675"/>
                </a:cubicBezTo>
                <a:cubicBezTo>
                  <a:pt x="232" y="677"/>
                  <a:pt x="230" y="679"/>
                  <a:pt x="227" y="681"/>
                </a:cubicBezTo>
                <a:cubicBezTo>
                  <a:pt x="224" y="683"/>
                  <a:pt x="221" y="685"/>
                  <a:pt x="219" y="687"/>
                </a:cubicBezTo>
                <a:cubicBezTo>
                  <a:pt x="213" y="691"/>
                  <a:pt x="208" y="694"/>
                  <a:pt x="204" y="698"/>
                </a:cubicBezTo>
                <a:cubicBezTo>
                  <a:pt x="201" y="699"/>
                  <a:pt x="199" y="701"/>
                  <a:pt x="197" y="703"/>
                </a:cubicBezTo>
                <a:cubicBezTo>
                  <a:pt x="195" y="704"/>
                  <a:pt x="193" y="706"/>
                  <a:pt x="191" y="707"/>
                </a:cubicBezTo>
                <a:cubicBezTo>
                  <a:pt x="177" y="718"/>
                  <a:pt x="168" y="725"/>
                  <a:pt x="168" y="725"/>
                </a:cubicBezTo>
                <a:cubicBezTo>
                  <a:pt x="168" y="724"/>
                  <a:pt x="176" y="717"/>
                  <a:pt x="188" y="704"/>
                </a:cubicBezTo>
                <a:cubicBezTo>
                  <a:pt x="195" y="697"/>
                  <a:pt x="203" y="689"/>
                  <a:pt x="213" y="680"/>
                </a:cubicBezTo>
                <a:cubicBezTo>
                  <a:pt x="223" y="671"/>
                  <a:pt x="235" y="662"/>
                  <a:pt x="247" y="651"/>
                </a:cubicBezTo>
                <a:cubicBezTo>
                  <a:pt x="249" y="649"/>
                  <a:pt x="251" y="648"/>
                  <a:pt x="253" y="646"/>
                </a:cubicBezTo>
                <a:cubicBezTo>
                  <a:pt x="251" y="642"/>
                  <a:pt x="250" y="637"/>
                  <a:pt x="250" y="632"/>
                </a:cubicBezTo>
                <a:cubicBezTo>
                  <a:pt x="250" y="630"/>
                  <a:pt x="250" y="629"/>
                  <a:pt x="251" y="627"/>
                </a:cubicBezTo>
                <a:cubicBezTo>
                  <a:pt x="238" y="622"/>
                  <a:pt x="226" y="615"/>
                  <a:pt x="214" y="609"/>
                </a:cubicBezTo>
                <a:cubicBezTo>
                  <a:pt x="204" y="603"/>
                  <a:pt x="204" y="603"/>
                  <a:pt x="204" y="603"/>
                </a:cubicBezTo>
                <a:cubicBezTo>
                  <a:pt x="201" y="601"/>
                  <a:pt x="198" y="599"/>
                  <a:pt x="194" y="597"/>
                </a:cubicBezTo>
                <a:cubicBezTo>
                  <a:pt x="175" y="586"/>
                  <a:pt x="175" y="586"/>
                  <a:pt x="175" y="586"/>
                </a:cubicBezTo>
                <a:cubicBezTo>
                  <a:pt x="165" y="580"/>
                  <a:pt x="165" y="580"/>
                  <a:pt x="165" y="580"/>
                </a:cubicBezTo>
                <a:cubicBezTo>
                  <a:pt x="156" y="574"/>
                  <a:pt x="156" y="574"/>
                  <a:pt x="156" y="574"/>
                </a:cubicBezTo>
                <a:cubicBezTo>
                  <a:pt x="150" y="569"/>
                  <a:pt x="143" y="565"/>
                  <a:pt x="137" y="561"/>
                </a:cubicBezTo>
                <a:cubicBezTo>
                  <a:pt x="131" y="557"/>
                  <a:pt x="125" y="552"/>
                  <a:pt x="119" y="548"/>
                </a:cubicBezTo>
                <a:cubicBezTo>
                  <a:pt x="101" y="534"/>
                  <a:pt x="101" y="534"/>
                  <a:pt x="101" y="534"/>
                </a:cubicBezTo>
                <a:cubicBezTo>
                  <a:pt x="95" y="530"/>
                  <a:pt x="89" y="525"/>
                  <a:pt x="83" y="520"/>
                </a:cubicBezTo>
                <a:cubicBezTo>
                  <a:pt x="66" y="505"/>
                  <a:pt x="66" y="505"/>
                  <a:pt x="66" y="505"/>
                </a:cubicBezTo>
                <a:cubicBezTo>
                  <a:pt x="60" y="501"/>
                  <a:pt x="55" y="495"/>
                  <a:pt x="49" y="490"/>
                </a:cubicBezTo>
                <a:cubicBezTo>
                  <a:pt x="44" y="485"/>
                  <a:pt x="38" y="480"/>
                  <a:pt x="33" y="475"/>
                </a:cubicBezTo>
                <a:cubicBezTo>
                  <a:pt x="23" y="464"/>
                  <a:pt x="12" y="453"/>
                  <a:pt x="2" y="442"/>
                </a:cubicBezTo>
                <a:cubicBezTo>
                  <a:pt x="14" y="559"/>
                  <a:pt x="77" y="661"/>
                  <a:pt x="167" y="725"/>
                </a:cubicBezTo>
                <a:close/>
                <a:moveTo>
                  <a:pt x="60" y="189"/>
                </a:moveTo>
                <a:cubicBezTo>
                  <a:pt x="22" y="250"/>
                  <a:pt x="0" y="322"/>
                  <a:pt x="0" y="400"/>
                </a:cubicBezTo>
                <a:cubicBezTo>
                  <a:pt x="0" y="402"/>
                  <a:pt x="0" y="403"/>
                  <a:pt x="0" y="404"/>
                </a:cubicBezTo>
                <a:cubicBezTo>
                  <a:pt x="0" y="404"/>
                  <a:pt x="8" y="399"/>
                  <a:pt x="22" y="391"/>
                </a:cubicBezTo>
                <a:cubicBezTo>
                  <a:pt x="29" y="387"/>
                  <a:pt x="38" y="381"/>
                  <a:pt x="47" y="375"/>
                </a:cubicBezTo>
                <a:cubicBezTo>
                  <a:pt x="57" y="369"/>
                  <a:pt x="68" y="362"/>
                  <a:pt x="80" y="354"/>
                </a:cubicBezTo>
                <a:cubicBezTo>
                  <a:pt x="83" y="352"/>
                  <a:pt x="86" y="350"/>
                  <a:pt x="89" y="348"/>
                </a:cubicBezTo>
                <a:cubicBezTo>
                  <a:pt x="92" y="346"/>
                  <a:pt x="95" y="344"/>
                  <a:pt x="98" y="342"/>
                </a:cubicBezTo>
                <a:cubicBezTo>
                  <a:pt x="104" y="338"/>
                  <a:pt x="110" y="333"/>
                  <a:pt x="117" y="329"/>
                </a:cubicBezTo>
                <a:cubicBezTo>
                  <a:pt x="124" y="324"/>
                  <a:pt x="130" y="319"/>
                  <a:pt x="137" y="314"/>
                </a:cubicBezTo>
                <a:cubicBezTo>
                  <a:pt x="144" y="309"/>
                  <a:pt x="151" y="304"/>
                  <a:pt x="157" y="299"/>
                </a:cubicBezTo>
                <a:cubicBezTo>
                  <a:pt x="164" y="293"/>
                  <a:pt x="172" y="288"/>
                  <a:pt x="178" y="282"/>
                </a:cubicBezTo>
                <a:cubicBezTo>
                  <a:pt x="185" y="276"/>
                  <a:pt x="192" y="271"/>
                  <a:pt x="199" y="265"/>
                </a:cubicBezTo>
                <a:cubicBezTo>
                  <a:pt x="198" y="261"/>
                  <a:pt x="197" y="257"/>
                  <a:pt x="197" y="253"/>
                </a:cubicBezTo>
                <a:cubicBezTo>
                  <a:pt x="197" y="250"/>
                  <a:pt x="197" y="248"/>
                  <a:pt x="198" y="245"/>
                </a:cubicBezTo>
                <a:cubicBezTo>
                  <a:pt x="191" y="242"/>
                  <a:pt x="185" y="239"/>
                  <a:pt x="178" y="236"/>
                </a:cubicBezTo>
                <a:cubicBezTo>
                  <a:pt x="161" y="229"/>
                  <a:pt x="145" y="221"/>
                  <a:pt x="131" y="216"/>
                </a:cubicBezTo>
                <a:cubicBezTo>
                  <a:pt x="124" y="213"/>
                  <a:pt x="117" y="210"/>
                  <a:pt x="111" y="207"/>
                </a:cubicBezTo>
                <a:cubicBezTo>
                  <a:pt x="104" y="205"/>
                  <a:pt x="99" y="203"/>
                  <a:pt x="93" y="201"/>
                </a:cubicBezTo>
                <a:cubicBezTo>
                  <a:pt x="74" y="194"/>
                  <a:pt x="62" y="189"/>
                  <a:pt x="60" y="189"/>
                </a:cubicBezTo>
                <a:cubicBezTo>
                  <a:pt x="62" y="189"/>
                  <a:pt x="74" y="192"/>
                  <a:pt x="95" y="197"/>
                </a:cubicBezTo>
                <a:cubicBezTo>
                  <a:pt x="106" y="199"/>
                  <a:pt x="119" y="203"/>
                  <a:pt x="134" y="207"/>
                </a:cubicBezTo>
                <a:cubicBezTo>
                  <a:pt x="141" y="209"/>
                  <a:pt x="149" y="212"/>
                  <a:pt x="157" y="215"/>
                </a:cubicBezTo>
                <a:cubicBezTo>
                  <a:pt x="166" y="218"/>
                  <a:pt x="174" y="221"/>
                  <a:pt x="184" y="224"/>
                </a:cubicBezTo>
                <a:cubicBezTo>
                  <a:pt x="190" y="226"/>
                  <a:pt x="197" y="229"/>
                  <a:pt x="204" y="232"/>
                </a:cubicBezTo>
                <a:cubicBezTo>
                  <a:pt x="210" y="223"/>
                  <a:pt x="220" y="218"/>
                  <a:pt x="232" y="218"/>
                </a:cubicBezTo>
                <a:cubicBezTo>
                  <a:pt x="237" y="218"/>
                  <a:pt x="243" y="219"/>
                  <a:pt x="248" y="222"/>
                </a:cubicBezTo>
                <a:cubicBezTo>
                  <a:pt x="251" y="219"/>
                  <a:pt x="251" y="219"/>
                  <a:pt x="251" y="219"/>
                </a:cubicBezTo>
                <a:cubicBezTo>
                  <a:pt x="255" y="216"/>
                  <a:pt x="258" y="212"/>
                  <a:pt x="261" y="209"/>
                </a:cubicBezTo>
                <a:cubicBezTo>
                  <a:pt x="268" y="202"/>
                  <a:pt x="275" y="196"/>
                  <a:pt x="281" y="190"/>
                </a:cubicBezTo>
                <a:cubicBezTo>
                  <a:pt x="288" y="183"/>
                  <a:pt x="294" y="176"/>
                  <a:pt x="300" y="170"/>
                </a:cubicBezTo>
                <a:cubicBezTo>
                  <a:pt x="303" y="167"/>
                  <a:pt x="306" y="164"/>
                  <a:pt x="309" y="160"/>
                </a:cubicBezTo>
                <a:cubicBezTo>
                  <a:pt x="312" y="157"/>
                  <a:pt x="315" y="154"/>
                  <a:pt x="318" y="150"/>
                </a:cubicBezTo>
                <a:cubicBezTo>
                  <a:pt x="324" y="144"/>
                  <a:pt x="330" y="138"/>
                  <a:pt x="336" y="131"/>
                </a:cubicBezTo>
                <a:cubicBezTo>
                  <a:pt x="341" y="125"/>
                  <a:pt x="346" y="119"/>
                  <a:pt x="351" y="112"/>
                </a:cubicBezTo>
                <a:cubicBezTo>
                  <a:pt x="354" y="109"/>
                  <a:pt x="357" y="106"/>
                  <a:pt x="359" y="103"/>
                </a:cubicBezTo>
                <a:cubicBezTo>
                  <a:pt x="360" y="102"/>
                  <a:pt x="362" y="100"/>
                  <a:pt x="363" y="99"/>
                </a:cubicBezTo>
                <a:cubicBezTo>
                  <a:pt x="364" y="97"/>
                  <a:pt x="365" y="96"/>
                  <a:pt x="366" y="94"/>
                </a:cubicBezTo>
                <a:cubicBezTo>
                  <a:pt x="371" y="89"/>
                  <a:pt x="376" y="83"/>
                  <a:pt x="380" y="77"/>
                </a:cubicBezTo>
                <a:cubicBezTo>
                  <a:pt x="389" y="66"/>
                  <a:pt x="396" y="56"/>
                  <a:pt x="403" y="47"/>
                </a:cubicBezTo>
                <a:cubicBezTo>
                  <a:pt x="407" y="42"/>
                  <a:pt x="410" y="38"/>
                  <a:pt x="413" y="34"/>
                </a:cubicBezTo>
                <a:cubicBezTo>
                  <a:pt x="416" y="30"/>
                  <a:pt x="418" y="26"/>
                  <a:pt x="421" y="23"/>
                </a:cubicBezTo>
                <a:cubicBezTo>
                  <a:pt x="425" y="16"/>
                  <a:pt x="429" y="11"/>
                  <a:pt x="432" y="7"/>
                </a:cubicBezTo>
                <a:cubicBezTo>
                  <a:pt x="435" y="4"/>
                  <a:pt x="436" y="2"/>
                  <a:pt x="436" y="2"/>
                </a:cubicBezTo>
                <a:cubicBezTo>
                  <a:pt x="424" y="1"/>
                  <a:pt x="412" y="0"/>
                  <a:pt x="400" y="0"/>
                </a:cubicBezTo>
                <a:cubicBezTo>
                  <a:pt x="257" y="0"/>
                  <a:pt x="131" y="75"/>
                  <a:pt x="60" y="189"/>
                </a:cubicBezTo>
                <a:close/>
                <a:moveTo>
                  <a:pt x="648" y="714"/>
                </a:moveTo>
                <a:cubicBezTo>
                  <a:pt x="633" y="714"/>
                  <a:pt x="618" y="714"/>
                  <a:pt x="603" y="714"/>
                </a:cubicBezTo>
                <a:cubicBezTo>
                  <a:pt x="596" y="714"/>
                  <a:pt x="588" y="713"/>
                  <a:pt x="581" y="713"/>
                </a:cubicBezTo>
                <a:cubicBezTo>
                  <a:pt x="558" y="712"/>
                  <a:pt x="558" y="712"/>
                  <a:pt x="558" y="712"/>
                </a:cubicBezTo>
                <a:cubicBezTo>
                  <a:pt x="551" y="712"/>
                  <a:pt x="543" y="710"/>
                  <a:pt x="536" y="710"/>
                </a:cubicBezTo>
                <a:cubicBezTo>
                  <a:pt x="513" y="707"/>
                  <a:pt x="513" y="707"/>
                  <a:pt x="513" y="707"/>
                </a:cubicBezTo>
                <a:cubicBezTo>
                  <a:pt x="506" y="706"/>
                  <a:pt x="499" y="705"/>
                  <a:pt x="491" y="704"/>
                </a:cubicBezTo>
                <a:cubicBezTo>
                  <a:pt x="469" y="700"/>
                  <a:pt x="469" y="700"/>
                  <a:pt x="469" y="700"/>
                </a:cubicBezTo>
                <a:cubicBezTo>
                  <a:pt x="458" y="698"/>
                  <a:pt x="458" y="698"/>
                  <a:pt x="458" y="698"/>
                </a:cubicBezTo>
                <a:cubicBezTo>
                  <a:pt x="447" y="695"/>
                  <a:pt x="447" y="695"/>
                  <a:pt x="447" y="695"/>
                </a:cubicBezTo>
                <a:cubicBezTo>
                  <a:pt x="439" y="694"/>
                  <a:pt x="432" y="692"/>
                  <a:pt x="425" y="690"/>
                </a:cubicBezTo>
                <a:cubicBezTo>
                  <a:pt x="414" y="688"/>
                  <a:pt x="414" y="688"/>
                  <a:pt x="414" y="688"/>
                </a:cubicBezTo>
                <a:cubicBezTo>
                  <a:pt x="410" y="687"/>
                  <a:pt x="406" y="686"/>
                  <a:pt x="403" y="685"/>
                </a:cubicBezTo>
                <a:cubicBezTo>
                  <a:pt x="381" y="678"/>
                  <a:pt x="381" y="678"/>
                  <a:pt x="381" y="678"/>
                </a:cubicBezTo>
                <a:cubicBezTo>
                  <a:pt x="366" y="675"/>
                  <a:pt x="352" y="669"/>
                  <a:pt x="338" y="664"/>
                </a:cubicBezTo>
                <a:cubicBezTo>
                  <a:pt x="329" y="661"/>
                  <a:pt x="320" y="658"/>
                  <a:pt x="311" y="654"/>
                </a:cubicBezTo>
                <a:cubicBezTo>
                  <a:pt x="305" y="661"/>
                  <a:pt x="296" y="666"/>
                  <a:pt x="286" y="666"/>
                </a:cubicBezTo>
                <a:cubicBezTo>
                  <a:pt x="284" y="675"/>
                  <a:pt x="283" y="685"/>
                  <a:pt x="281" y="694"/>
                </a:cubicBezTo>
                <a:cubicBezTo>
                  <a:pt x="280" y="704"/>
                  <a:pt x="280" y="704"/>
                  <a:pt x="280" y="704"/>
                </a:cubicBezTo>
                <a:cubicBezTo>
                  <a:pt x="278" y="715"/>
                  <a:pt x="278" y="715"/>
                  <a:pt x="278" y="715"/>
                </a:cubicBezTo>
                <a:cubicBezTo>
                  <a:pt x="275" y="736"/>
                  <a:pt x="275" y="736"/>
                  <a:pt x="275" y="736"/>
                </a:cubicBezTo>
                <a:cubicBezTo>
                  <a:pt x="274" y="750"/>
                  <a:pt x="273" y="764"/>
                  <a:pt x="271" y="779"/>
                </a:cubicBezTo>
                <a:cubicBezTo>
                  <a:pt x="311" y="793"/>
                  <a:pt x="355" y="800"/>
                  <a:pt x="400" y="800"/>
                </a:cubicBezTo>
                <a:cubicBezTo>
                  <a:pt x="494" y="800"/>
                  <a:pt x="580" y="768"/>
                  <a:pt x="648" y="714"/>
                </a:cubicBezTo>
                <a:close/>
                <a:moveTo>
                  <a:pt x="648" y="714"/>
                </a:moveTo>
                <a:cubicBezTo>
                  <a:pt x="658" y="706"/>
                  <a:pt x="668" y="697"/>
                  <a:pt x="677" y="689"/>
                </a:cubicBezTo>
                <a:cubicBezTo>
                  <a:pt x="730" y="638"/>
                  <a:pt x="769" y="572"/>
                  <a:pt x="788" y="499"/>
                </a:cubicBezTo>
                <a:cubicBezTo>
                  <a:pt x="786" y="499"/>
                  <a:pt x="784" y="500"/>
                  <a:pt x="781" y="500"/>
                </a:cubicBezTo>
                <a:cubicBezTo>
                  <a:pt x="764" y="500"/>
                  <a:pt x="750" y="487"/>
                  <a:pt x="747" y="471"/>
                </a:cubicBezTo>
                <a:cubicBezTo>
                  <a:pt x="742" y="471"/>
                  <a:pt x="737" y="472"/>
                  <a:pt x="731" y="473"/>
                </a:cubicBezTo>
                <a:cubicBezTo>
                  <a:pt x="725" y="473"/>
                  <a:pt x="718" y="475"/>
                  <a:pt x="711" y="476"/>
                </a:cubicBezTo>
                <a:cubicBezTo>
                  <a:pt x="703" y="478"/>
                  <a:pt x="696" y="479"/>
                  <a:pt x="688" y="480"/>
                </a:cubicBezTo>
                <a:cubicBezTo>
                  <a:pt x="680" y="482"/>
                  <a:pt x="671" y="483"/>
                  <a:pt x="663" y="485"/>
                </a:cubicBezTo>
                <a:cubicBezTo>
                  <a:pt x="655" y="487"/>
                  <a:pt x="646" y="489"/>
                  <a:pt x="637" y="491"/>
                </a:cubicBezTo>
                <a:cubicBezTo>
                  <a:pt x="628" y="493"/>
                  <a:pt x="618" y="495"/>
                  <a:pt x="609" y="498"/>
                </a:cubicBezTo>
                <a:cubicBezTo>
                  <a:pt x="603" y="500"/>
                  <a:pt x="596" y="502"/>
                  <a:pt x="589" y="504"/>
                </a:cubicBezTo>
                <a:cubicBezTo>
                  <a:pt x="589" y="504"/>
                  <a:pt x="589" y="504"/>
                  <a:pt x="589" y="504"/>
                </a:cubicBezTo>
                <a:cubicBezTo>
                  <a:pt x="589" y="512"/>
                  <a:pt x="586" y="520"/>
                  <a:pt x="582" y="526"/>
                </a:cubicBezTo>
                <a:cubicBezTo>
                  <a:pt x="595" y="542"/>
                  <a:pt x="606" y="560"/>
                  <a:pt x="616" y="576"/>
                </a:cubicBezTo>
                <a:cubicBezTo>
                  <a:pt x="619" y="580"/>
                  <a:pt x="622" y="584"/>
                  <a:pt x="624" y="588"/>
                </a:cubicBezTo>
                <a:cubicBezTo>
                  <a:pt x="627" y="591"/>
                  <a:pt x="629" y="595"/>
                  <a:pt x="631" y="599"/>
                </a:cubicBezTo>
                <a:cubicBezTo>
                  <a:pt x="635" y="607"/>
                  <a:pt x="639" y="614"/>
                  <a:pt x="643" y="621"/>
                </a:cubicBezTo>
                <a:cubicBezTo>
                  <a:pt x="647" y="628"/>
                  <a:pt x="651" y="634"/>
                  <a:pt x="654" y="640"/>
                </a:cubicBezTo>
                <a:cubicBezTo>
                  <a:pt x="657" y="646"/>
                  <a:pt x="659" y="652"/>
                  <a:pt x="662" y="657"/>
                </a:cubicBezTo>
                <a:cubicBezTo>
                  <a:pt x="667" y="667"/>
                  <a:pt x="671" y="675"/>
                  <a:pt x="673" y="680"/>
                </a:cubicBezTo>
                <a:cubicBezTo>
                  <a:pt x="675" y="685"/>
                  <a:pt x="677" y="688"/>
                  <a:pt x="677" y="688"/>
                </a:cubicBezTo>
                <a:cubicBezTo>
                  <a:pt x="677" y="688"/>
                  <a:pt x="675" y="685"/>
                  <a:pt x="672" y="681"/>
                </a:cubicBezTo>
                <a:cubicBezTo>
                  <a:pt x="669" y="676"/>
                  <a:pt x="664" y="668"/>
                  <a:pt x="658" y="659"/>
                </a:cubicBezTo>
                <a:cubicBezTo>
                  <a:pt x="655" y="654"/>
                  <a:pt x="652" y="649"/>
                  <a:pt x="649" y="643"/>
                </a:cubicBezTo>
                <a:cubicBezTo>
                  <a:pt x="645" y="637"/>
                  <a:pt x="641" y="631"/>
                  <a:pt x="636" y="625"/>
                </a:cubicBezTo>
                <a:cubicBezTo>
                  <a:pt x="632" y="619"/>
                  <a:pt x="627" y="612"/>
                  <a:pt x="622" y="605"/>
                </a:cubicBezTo>
                <a:cubicBezTo>
                  <a:pt x="620" y="601"/>
                  <a:pt x="618" y="597"/>
                  <a:pt x="615" y="594"/>
                </a:cubicBezTo>
                <a:cubicBezTo>
                  <a:pt x="612" y="590"/>
                  <a:pt x="609" y="586"/>
                  <a:pt x="606" y="583"/>
                </a:cubicBezTo>
                <a:cubicBezTo>
                  <a:pt x="601" y="575"/>
                  <a:pt x="595" y="567"/>
                  <a:pt x="589" y="559"/>
                </a:cubicBezTo>
                <a:cubicBezTo>
                  <a:pt x="586" y="555"/>
                  <a:pt x="582" y="551"/>
                  <a:pt x="579" y="547"/>
                </a:cubicBezTo>
                <a:cubicBezTo>
                  <a:pt x="576" y="543"/>
                  <a:pt x="573" y="539"/>
                  <a:pt x="569" y="535"/>
                </a:cubicBezTo>
                <a:cubicBezTo>
                  <a:pt x="565" y="537"/>
                  <a:pt x="560" y="539"/>
                  <a:pt x="554" y="539"/>
                </a:cubicBezTo>
                <a:cubicBezTo>
                  <a:pt x="542" y="539"/>
                  <a:pt x="532" y="533"/>
                  <a:pt x="526" y="523"/>
                </a:cubicBezTo>
                <a:cubicBezTo>
                  <a:pt x="524" y="524"/>
                  <a:pt x="523" y="524"/>
                  <a:pt x="521" y="525"/>
                </a:cubicBezTo>
                <a:cubicBezTo>
                  <a:pt x="511" y="529"/>
                  <a:pt x="501" y="532"/>
                  <a:pt x="491" y="536"/>
                </a:cubicBezTo>
                <a:cubicBezTo>
                  <a:pt x="481" y="540"/>
                  <a:pt x="472" y="544"/>
                  <a:pt x="462" y="548"/>
                </a:cubicBezTo>
                <a:cubicBezTo>
                  <a:pt x="452" y="552"/>
                  <a:pt x="442" y="557"/>
                  <a:pt x="432" y="561"/>
                </a:cubicBezTo>
                <a:cubicBezTo>
                  <a:pt x="427" y="563"/>
                  <a:pt x="422" y="565"/>
                  <a:pt x="418" y="567"/>
                </a:cubicBezTo>
                <a:cubicBezTo>
                  <a:pt x="413" y="570"/>
                  <a:pt x="408" y="572"/>
                  <a:pt x="403" y="574"/>
                </a:cubicBezTo>
                <a:cubicBezTo>
                  <a:pt x="394" y="579"/>
                  <a:pt x="384" y="584"/>
                  <a:pt x="375" y="589"/>
                </a:cubicBezTo>
                <a:cubicBezTo>
                  <a:pt x="366" y="594"/>
                  <a:pt x="357" y="598"/>
                  <a:pt x="348" y="603"/>
                </a:cubicBezTo>
                <a:cubicBezTo>
                  <a:pt x="340" y="608"/>
                  <a:pt x="331" y="613"/>
                  <a:pt x="323" y="618"/>
                </a:cubicBezTo>
                <a:cubicBezTo>
                  <a:pt x="321" y="619"/>
                  <a:pt x="320" y="620"/>
                  <a:pt x="318" y="621"/>
                </a:cubicBezTo>
                <a:cubicBezTo>
                  <a:pt x="319" y="624"/>
                  <a:pt x="320" y="628"/>
                  <a:pt x="320" y="632"/>
                </a:cubicBezTo>
                <a:cubicBezTo>
                  <a:pt x="320" y="632"/>
                  <a:pt x="320" y="633"/>
                  <a:pt x="320" y="634"/>
                </a:cubicBezTo>
                <a:cubicBezTo>
                  <a:pt x="328" y="638"/>
                  <a:pt x="337" y="641"/>
                  <a:pt x="346" y="644"/>
                </a:cubicBezTo>
                <a:cubicBezTo>
                  <a:pt x="366" y="652"/>
                  <a:pt x="366" y="652"/>
                  <a:pt x="366" y="652"/>
                </a:cubicBezTo>
                <a:cubicBezTo>
                  <a:pt x="373" y="654"/>
                  <a:pt x="380" y="657"/>
                  <a:pt x="387" y="659"/>
                </a:cubicBezTo>
                <a:cubicBezTo>
                  <a:pt x="408" y="666"/>
                  <a:pt x="408" y="666"/>
                  <a:pt x="408" y="666"/>
                </a:cubicBezTo>
                <a:cubicBezTo>
                  <a:pt x="412" y="667"/>
                  <a:pt x="415" y="668"/>
                  <a:pt x="419" y="669"/>
                </a:cubicBezTo>
                <a:cubicBezTo>
                  <a:pt x="429" y="672"/>
                  <a:pt x="429" y="672"/>
                  <a:pt x="429" y="672"/>
                </a:cubicBezTo>
                <a:cubicBezTo>
                  <a:pt x="437" y="674"/>
                  <a:pt x="444" y="676"/>
                  <a:pt x="451" y="678"/>
                </a:cubicBezTo>
                <a:cubicBezTo>
                  <a:pt x="462" y="681"/>
                  <a:pt x="462" y="681"/>
                  <a:pt x="462" y="681"/>
                </a:cubicBezTo>
                <a:cubicBezTo>
                  <a:pt x="472" y="684"/>
                  <a:pt x="472" y="684"/>
                  <a:pt x="472" y="684"/>
                </a:cubicBezTo>
                <a:cubicBezTo>
                  <a:pt x="494" y="689"/>
                  <a:pt x="494" y="689"/>
                  <a:pt x="494" y="689"/>
                </a:cubicBezTo>
                <a:cubicBezTo>
                  <a:pt x="501" y="690"/>
                  <a:pt x="508" y="692"/>
                  <a:pt x="516" y="693"/>
                </a:cubicBezTo>
                <a:cubicBezTo>
                  <a:pt x="530" y="696"/>
                  <a:pt x="545" y="699"/>
                  <a:pt x="560" y="702"/>
                </a:cubicBezTo>
                <a:cubicBezTo>
                  <a:pt x="604" y="708"/>
                  <a:pt x="604" y="708"/>
                  <a:pt x="604" y="708"/>
                </a:cubicBezTo>
                <a:cubicBezTo>
                  <a:pt x="619" y="710"/>
                  <a:pt x="633" y="712"/>
                  <a:pt x="648" y="714"/>
                </a:cubicBezTo>
                <a:cubicBezTo>
                  <a:pt x="648" y="704"/>
                  <a:pt x="648" y="704"/>
                  <a:pt x="648" y="704"/>
                </a:cubicBezTo>
                <a:cubicBezTo>
                  <a:pt x="648" y="714"/>
                  <a:pt x="648" y="714"/>
                  <a:pt x="648" y="7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endParaRPr>
          </a:p>
        </p:txBody>
      </p:sp>
      <p:sp>
        <p:nvSpPr>
          <p:cNvPr id="109" name="Freeform 98"/>
          <p:cNvSpPr>
            <a:spLocks noEditPoints="1"/>
          </p:cNvSpPr>
          <p:nvPr/>
        </p:nvSpPr>
        <p:spPr bwMode="auto">
          <a:xfrm>
            <a:off x="9158976" y="1603875"/>
            <a:ext cx="491256" cy="492124"/>
          </a:xfrm>
          <a:custGeom>
            <a:avLst/>
            <a:gdLst>
              <a:gd name="T0" fmla="*/ 516 w 800"/>
              <a:gd name="T1" fmla="*/ 118 h 800"/>
              <a:gd name="T2" fmla="*/ 451 w 800"/>
              <a:gd name="T3" fmla="*/ 3 h 800"/>
              <a:gd name="T4" fmla="*/ 365 w 800"/>
              <a:gd name="T5" fmla="*/ 123 h 800"/>
              <a:gd name="T6" fmla="*/ 278 w 800"/>
              <a:gd name="T7" fmla="*/ 225 h 800"/>
              <a:gd name="T8" fmla="*/ 303 w 800"/>
              <a:gd name="T9" fmla="*/ 280 h 800"/>
              <a:gd name="T10" fmla="*/ 394 w 800"/>
              <a:gd name="T11" fmla="*/ 303 h 800"/>
              <a:gd name="T12" fmla="*/ 482 w 800"/>
              <a:gd name="T13" fmla="*/ 180 h 800"/>
              <a:gd name="T14" fmla="*/ 462 w 800"/>
              <a:gd name="T15" fmla="*/ 43 h 800"/>
              <a:gd name="T16" fmla="*/ 511 w 800"/>
              <a:gd name="T17" fmla="*/ 470 h 800"/>
              <a:gd name="T18" fmla="*/ 429 w 800"/>
              <a:gd name="T19" fmla="*/ 394 h 800"/>
              <a:gd name="T20" fmla="*/ 365 w 800"/>
              <a:gd name="T21" fmla="*/ 409 h 800"/>
              <a:gd name="T22" fmla="*/ 320 w 800"/>
              <a:gd name="T23" fmla="*/ 528 h 800"/>
              <a:gd name="T24" fmla="*/ 313 w 800"/>
              <a:gd name="T25" fmla="*/ 603 h 800"/>
              <a:gd name="T26" fmla="*/ 484 w 800"/>
              <a:gd name="T27" fmla="*/ 517 h 800"/>
              <a:gd name="T28" fmla="*/ 20 w 800"/>
              <a:gd name="T29" fmla="*/ 456 h 800"/>
              <a:gd name="T30" fmla="*/ 147 w 800"/>
              <a:gd name="T31" fmla="*/ 546 h 800"/>
              <a:gd name="T32" fmla="*/ 224 w 800"/>
              <a:gd name="T33" fmla="*/ 590 h 800"/>
              <a:gd name="T34" fmla="*/ 313 w 800"/>
              <a:gd name="T35" fmla="*/ 481 h 800"/>
              <a:gd name="T36" fmla="*/ 350 w 800"/>
              <a:gd name="T37" fmla="*/ 334 h 800"/>
              <a:gd name="T38" fmla="*/ 232 w 800"/>
              <a:gd name="T39" fmla="*/ 287 h 800"/>
              <a:gd name="T40" fmla="*/ 52 w 800"/>
              <a:gd name="T41" fmla="*/ 383 h 800"/>
              <a:gd name="T42" fmla="*/ 554 w 800"/>
              <a:gd name="T43" fmla="*/ 469 h 800"/>
              <a:gd name="T44" fmla="*/ 710 w 800"/>
              <a:gd name="T45" fmla="*/ 467 h 800"/>
              <a:gd name="T46" fmla="*/ 728 w 800"/>
              <a:gd name="T47" fmla="*/ 427 h 800"/>
              <a:gd name="T48" fmla="*/ 630 w 800"/>
              <a:gd name="T49" fmla="*/ 334 h 800"/>
              <a:gd name="T50" fmla="*/ 579 w 800"/>
              <a:gd name="T51" fmla="*/ 271 h 800"/>
              <a:gd name="T52" fmla="*/ 501 w 800"/>
              <a:gd name="T53" fmla="*/ 184 h 800"/>
              <a:gd name="T54" fmla="*/ 423 w 800"/>
              <a:gd name="T55" fmla="*/ 296 h 800"/>
              <a:gd name="T56" fmla="*/ 443 w 800"/>
              <a:gd name="T57" fmla="*/ 377 h 800"/>
              <a:gd name="T58" fmla="*/ 525 w 800"/>
              <a:gd name="T59" fmla="*/ 457 h 800"/>
              <a:gd name="T60" fmla="*/ 800 w 800"/>
              <a:gd name="T61" fmla="*/ 400 h 800"/>
              <a:gd name="T62" fmla="*/ 541 w 800"/>
              <a:gd name="T63" fmla="*/ 177 h 800"/>
              <a:gd name="T64" fmla="*/ 611 w 800"/>
              <a:gd name="T65" fmla="*/ 281 h 800"/>
              <a:gd name="T66" fmla="*/ 679 w 800"/>
              <a:gd name="T67" fmla="*/ 362 h 800"/>
              <a:gd name="T68" fmla="*/ 754 w 800"/>
              <a:gd name="T69" fmla="*/ 438 h 800"/>
              <a:gd name="T70" fmla="*/ 271 w 800"/>
              <a:gd name="T71" fmla="*/ 703 h 800"/>
              <a:gd name="T72" fmla="*/ 236 w 800"/>
              <a:gd name="T73" fmla="*/ 675 h 800"/>
              <a:gd name="T74" fmla="*/ 168 w 800"/>
              <a:gd name="T75" fmla="*/ 725 h 800"/>
              <a:gd name="T76" fmla="*/ 251 w 800"/>
              <a:gd name="T77" fmla="*/ 627 h 800"/>
              <a:gd name="T78" fmla="*/ 156 w 800"/>
              <a:gd name="T79" fmla="*/ 574 h 800"/>
              <a:gd name="T80" fmla="*/ 49 w 800"/>
              <a:gd name="T81" fmla="*/ 490 h 800"/>
              <a:gd name="T82" fmla="*/ 0 w 800"/>
              <a:gd name="T83" fmla="*/ 404 h 800"/>
              <a:gd name="T84" fmla="*/ 117 w 800"/>
              <a:gd name="T85" fmla="*/ 329 h 800"/>
              <a:gd name="T86" fmla="*/ 198 w 800"/>
              <a:gd name="T87" fmla="*/ 245 h 800"/>
              <a:gd name="T88" fmla="*/ 95 w 800"/>
              <a:gd name="T89" fmla="*/ 197 h 800"/>
              <a:gd name="T90" fmla="*/ 248 w 800"/>
              <a:gd name="T91" fmla="*/ 222 h 800"/>
              <a:gd name="T92" fmla="*/ 318 w 800"/>
              <a:gd name="T93" fmla="*/ 150 h 800"/>
              <a:gd name="T94" fmla="*/ 380 w 800"/>
              <a:gd name="T95" fmla="*/ 77 h 800"/>
              <a:gd name="T96" fmla="*/ 400 w 800"/>
              <a:gd name="T97" fmla="*/ 0 h 800"/>
              <a:gd name="T98" fmla="*/ 536 w 800"/>
              <a:gd name="T99" fmla="*/ 710 h 800"/>
              <a:gd name="T100" fmla="*/ 425 w 800"/>
              <a:gd name="T101" fmla="*/ 690 h 800"/>
              <a:gd name="T102" fmla="*/ 286 w 800"/>
              <a:gd name="T103" fmla="*/ 666 h 800"/>
              <a:gd name="T104" fmla="*/ 400 w 800"/>
              <a:gd name="T105" fmla="*/ 800 h 800"/>
              <a:gd name="T106" fmla="*/ 747 w 800"/>
              <a:gd name="T107" fmla="*/ 471 h 800"/>
              <a:gd name="T108" fmla="*/ 609 w 800"/>
              <a:gd name="T109" fmla="*/ 498 h 800"/>
              <a:gd name="T110" fmla="*/ 631 w 800"/>
              <a:gd name="T111" fmla="*/ 599 h 800"/>
              <a:gd name="T112" fmla="*/ 672 w 800"/>
              <a:gd name="T113" fmla="*/ 681 h 800"/>
              <a:gd name="T114" fmla="*/ 606 w 800"/>
              <a:gd name="T115" fmla="*/ 583 h 800"/>
              <a:gd name="T116" fmla="*/ 521 w 800"/>
              <a:gd name="T117" fmla="*/ 525 h 800"/>
              <a:gd name="T118" fmla="*/ 375 w 800"/>
              <a:gd name="T119" fmla="*/ 589 h 800"/>
              <a:gd name="T120" fmla="*/ 346 w 800"/>
              <a:gd name="T121" fmla="*/ 644 h 800"/>
              <a:gd name="T122" fmla="*/ 451 w 800"/>
              <a:gd name="T123" fmla="*/ 678 h 800"/>
              <a:gd name="T124" fmla="*/ 604 w 800"/>
              <a:gd name="T125" fmla="*/ 708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800">
                <a:moveTo>
                  <a:pt x="451" y="3"/>
                </a:moveTo>
                <a:cubicBezTo>
                  <a:pt x="509" y="11"/>
                  <a:pt x="563" y="30"/>
                  <a:pt x="610" y="60"/>
                </a:cubicBezTo>
                <a:cubicBezTo>
                  <a:pt x="602" y="66"/>
                  <a:pt x="593" y="73"/>
                  <a:pt x="584" y="80"/>
                </a:cubicBezTo>
                <a:cubicBezTo>
                  <a:pt x="576" y="87"/>
                  <a:pt x="567" y="94"/>
                  <a:pt x="559" y="102"/>
                </a:cubicBezTo>
                <a:cubicBezTo>
                  <a:pt x="535" y="124"/>
                  <a:pt x="535" y="124"/>
                  <a:pt x="535" y="124"/>
                </a:cubicBezTo>
                <a:cubicBezTo>
                  <a:pt x="530" y="120"/>
                  <a:pt x="523" y="118"/>
                  <a:pt x="516" y="118"/>
                </a:cubicBezTo>
                <a:cubicBezTo>
                  <a:pt x="513" y="118"/>
                  <a:pt x="510" y="118"/>
                  <a:pt x="507" y="119"/>
                </a:cubicBezTo>
                <a:cubicBezTo>
                  <a:pt x="506" y="117"/>
                  <a:pt x="505" y="115"/>
                  <a:pt x="504" y="113"/>
                </a:cubicBezTo>
                <a:cubicBezTo>
                  <a:pt x="498" y="101"/>
                  <a:pt x="492" y="89"/>
                  <a:pt x="486" y="77"/>
                </a:cubicBezTo>
                <a:cubicBezTo>
                  <a:pt x="480" y="65"/>
                  <a:pt x="474" y="53"/>
                  <a:pt x="468" y="40"/>
                </a:cubicBezTo>
                <a:cubicBezTo>
                  <a:pt x="460" y="22"/>
                  <a:pt x="460" y="22"/>
                  <a:pt x="460" y="22"/>
                </a:cubicBezTo>
                <a:cubicBezTo>
                  <a:pt x="457" y="16"/>
                  <a:pt x="454" y="9"/>
                  <a:pt x="451" y="3"/>
                </a:cubicBezTo>
                <a:close/>
                <a:moveTo>
                  <a:pt x="433" y="8"/>
                </a:moveTo>
                <a:cubicBezTo>
                  <a:pt x="431" y="12"/>
                  <a:pt x="428" y="18"/>
                  <a:pt x="425" y="25"/>
                </a:cubicBezTo>
                <a:cubicBezTo>
                  <a:pt x="423" y="29"/>
                  <a:pt x="421" y="33"/>
                  <a:pt x="418" y="37"/>
                </a:cubicBezTo>
                <a:cubicBezTo>
                  <a:pt x="416" y="42"/>
                  <a:pt x="413" y="46"/>
                  <a:pt x="411" y="51"/>
                </a:cubicBezTo>
                <a:cubicBezTo>
                  <a:pt x="405" y="61"/>
                  <a:pt x="399" y="73"/>
                  <a:pt x="391" y="85"/>
                </a:cubicBezTo>
                <a:cubicBezTo>
                  <a:pt x="383" y="97"/>
                  <a:pt x="375" y="110"/>
                  <a:pt x="365" y="123"/>
                </a:cubicBezTo>
                <a:cubicBezTo>
                  <a:pt x="360" y="130"/>
                  <a:pt x="355" y="136"/>
                  <a:pt x="350" y="143"/>
                </a:cubicBezTo>
                <a:cubicBezTo>
                  <a:pt x="345" y="150"/>
                  <a:pt x="339" y="157"/>
                  <a:pt x="334" y="164"/>
                </a:cubicBezTo>
                <a:cubicBezTo>
                  <a:pt x="331" y="167"/>
                  <a:pt x="328" y="171"/>
                  <a:pt x="325" y="174"/>
                </a:cubicBezTo>
                <a:cubicBezTo>
                  <a:pt x="322" y="178"/>
                  <a:pt x="319" y="181"/>
                  <a:pt x="316" y="184"/>
                </a:cubicBezTo>
                <a:cubicBezTo>
                  <a:pt x="310" y="191"/>
                  <a:pt x="304" y="198"/>
                  <a:pt x="297" y="205"/>
                </a:cubicBezTo>
                <a:cubicBezTo>
                  <a:pt x="291" y="212"/>
                  <a:pt x="284" y="219"/>
                  <a:pt x="278" y="225"/>
                </a:cubicBezTo>
                <a:cubicBezTo>
                  <a:pt x="274" y="229"/>
                  <a:pt x="271" y="232"/>
                  <a:pt x="267" y="235"/>
                </a:cubicBezTo>
                <a:cubicBezTo>
                  <a:pt x="264" y="239"/>
                  <a:pt x="264" y="239"/>
                  <a:pt x="264" y="239"/>
                </a:cubicBezTo>
                <a:cubicBezTo>
                  <a:pt x="265" y="243"/>
                  <a:pt x="266" y="248"/>
                  <a:pt x="266" y="253"/>
                </a:cubicBezTo>
                <a:cubicBezTo>
                  <a:pt x="266" y="255"/>
                  <a:pt x="266" y="257"/>
                  <a:pt x="266" y="260"/>
                </a:cubicBezTo>
                <a:cubicBezTo>
                  <a:pt x="268" y="261"/>
                  <a:pt x="270" y="262"/>
                  <a:pt x="272" y="263"/>
                </a:cubicBezTo>
                <a:cubicBezTo>
                  <a:pt x="282" y="268"/>
                  <a:pt x="292" y="274"/>
                  <a:pt x="303" y="280"/>
                </a:cubicBezTo>
                <a:cubicBezTo>
                  <a:pt x="314" y="285"/>
                  <a:pt x="324" y="292"/>
                  <a:pt x="335" y="298"/>
                </a:cubicBezTo>
                <a:cubicBezTo>
                  <a:pt x="340" y="302"/>
                  <a:pt x="345" y="305"/>
                  <a:pt x="351" y="308"/>
                </a:cubicBezTo>
                <a:cubicBezTo>
                  <a:pt x="355" y="311"/>
                  <a:pt x="359" y="314"/>
                  <a:pt x="362" y="316"/>
                </a:cubicBezTo>
                <a:cubicBezTo>
                  <a:pt x="368" y="312"/>
                  <a:pt x="376" y="309"/>
                  <a:pt x="383" y="309"/>
                </a:cubicBezTo>
                <a:cubicBezTo>
                  <a:pt x="386" y="309"/>
                  <a:pt x="388" y="309"/>
                  <a:pt x="390" y="310"/>
                </a:cubicBezTo>
                <a:cubicBezTo>
                  <a:pt x="394" y="303"/>
                  <a:pt x="394" y="303"/>
                  <a:pt x="394" y="303"/>
                </a:cubicBezTo>
                <a:cubicBezTo>
                  <a:pt x="397" y="297"/>
                  <a:pt x="401" y="291"/>
                  <a:pt x="405" y="285"/>
                </a:cubicBezTo>
                <a:cubicBezTo>
                  <a:pt x="429" y="249"/>
                  <a:pt x="429" y="249"/>
                  <a:pt x="429" y="249"/>
                </a:cubicBezTo>
                <a:cubicBezTo>
                  <a:pt x="435" y="240"/>
                  <a:pt x="435" y="240"/>
                  <a:pt x="435" y="240"/>
                </a:cubicBezTo>
                <a:cubicBezTo>
                  <a:pt x="437" y="237"/>
                  <a:pt x="439" y="234"/>
                  <a:pt x="442" y="231"/>
                </a:cubicBezTo>
                <a:cubicBezTo>
                  <a:pt x="446" y="225"/>
                  <a:pt x="450" y="220"/>
                  <a:pt x="455" y="214"/>
                </a:cubicBezTo>
                <a:cubicBezTo>
                  <a:pt x="464" y="202"/>
                  <a:pt x="472" y="191"/>
                  <a:pt x="482" y="180"/>
                </a:cubicBezTo>
                <a:cubicBezTo>
                  <a:pt x="484" y="178"/>
                  <a:pt x="486" y="176"/>
                  <a:pt x="488" y="173"/>
                </a:cubicBezTo>
                <a:cubicBezTo>
                  <a:pt x="484" y="168"/>
                  <a:pt x="481" y="160"/>
                  <a:pt x="481" y="153"/>
                </a:cubicBezTo>
                <a:cubicBezTo>
                  <a:pt x="481" y="142"/>
                  <a:pt x="486" y="132"/>
                  <a:pt x="494" y="126"/>
                </a:cubicBezTo>
                <a:cubicBezTo>
                  <a:pt x="491" y="119"/>
                  <a:pt x="491" y="119"/>
                  <a:pt x="491" y="119"/>
                </a:cubicBezTo>
                <a:cubicBezTo>
                  <a:pt x="486" y="107"/>
                  <a:pt x="480" y="94"/>
                  <a:pt x="475" y="81"/>
                </a:cubicBezTo>
                <a:cubicBezTo>
                  <a:pt x="471" y="69"/>
                  <a:pt x="466" y="56"/>
                  <a:pt x="462" y="43"/>
                </a:cubicBezTo>
                <a:cubicBezTo>
                  <a:pt x="456" y="23"/>
                  <a:pt x="456" y="23"/>
                  <a:pt x="456" y="23"/>
                </a:cubicBezTo>
                <a:cubicBezTo>
                  <a:pt x="455" y="16"/>
                  <a:pt x="453" y="10"/>
                  <a:pt x="451" y="3"/>
                </a:cubicBezTo>
                <a:cubicBezTo>
                  <a:pt x="446" y="3"/>
                  <a:pt x="441" y="2"/>
                  <a:pt x="436" y="2"/>
                </a:cubicBezTo>
                <a:cubicBezTo>
                  <a:pt x="436" y="2"/>
                  <a:pt x="435" y="4"/>
                  <a:pt x="433" y="8"/>
                </a:cubicBezTo>
                <a:close/>
                <a:moveTo>
                  <a:pt x="523" y="483"/>
                </a:moveTo>
                <a:cubicBezTo>
                  <a:pt x="519" y="479"/>
                  <a:pt x="515" y="474"/>
                  <a:pt x="511" y="470"/>
                </a:cubicBezTo>
                <a:cubicBezTo>
                  <a:pt x="509" y="468"/>
                  <a:pt x="507" y="465"/>
                  <a:pt x="505" y="463"/>
                </a:cubicBezTo>
                <a:cubicBezTo>
                  <a:pt x="502" y="461"/>
                  <a:pt x="500" y="459"/>
                  <a:pt x="498" y="457"/>
                </a:cubicBezTo>
                <a:cubicBezTo>
                  <a:pt x="489" y="449"/>
                  <a:pt x="480" y="440"/>
                  <a:pt x="471" y="431"/>
                </a:cubicBezTo>
                <a:cubicBezTo>
                  <a:pt x="467" y="427"/>
                  <a:pt x="462" y="423"/>
                  <a:pt x="458" y="419"/>
                </a:cubicBezTo>
                <a:cubicBezTo>
                  <a:pt x="453" y="415"/>
                  <a:pt x="448" y="411"/>
                  <a:pt x="444" y="406"/>
                </a:cubicBezTo>
                <a:cubicBezTo>
                  <a:pt x="439" y="402"/>
                  <a:pt x="434" y="398"/>
                  <a:pt x="429" y="394"/>
                </a:cubicBezTo>
                <a:cubicBezTo>
                  <a:pt x="427" y="392"/>
                  <a:pt x="425" y="390"/>
                  <a:pt x="422" y="388"/>
                </a:cubicBezTo>
                <a:cubicBezTo>
                  <a:pt x="415" y="382"/>
                  <a:pt x="415" y="382"/>
                  <a:pt x="415" y="382"/>
                </a:cubicBezTo>
                <a:cubicBezTo>
                  <a:pt x="411" y="379"/>
                  <a:pt x="407" y="376"/>
                  <a:pt x="403" y="373"/>
                </a:cubicBezTo>
                <a:cubicBezTo>
                  <a:pt x="397" y="377"/>
                  <a:pt x="391" y="379"/>
                  <a:pt x="383" y="379"/>
                </a:cubicBezTo>
                <a:cubicBezTo>
                  <a:pt x="382" y="379"/>
                  <a:pt x="380" y="379"/>
                  <a:pt x="379" y="378"/>
                </a:cubicBezTo>
                <a:cubicBezTo>
                  <a:pt x="374" y="389"/>
                  <a:pt x="369" y="399"/>
                  <a:pt x="365" y="409"/>
                </a:cubicBezTo>
                <a:cubicBezTo>
                  <a:pt x="362" y="415"/>
                  <a:pt x="359" y="422"/>
                  <a:pt x="356" y="428"/>
                </a:cubicBezTo>
                <a:cubicBezTo>
                  <a:pt x="348" y="448"/>
                  <a:pt x="348" y="448"/>
                  <a:pt x="348" y="448"/>
                </a:cubicBezTo>
                <a:cubicBezTo>
                  <a:pt x="345" y="454"/>
                  <a:pt x="343" y="461"/>
                  <a:pt x="341" y="468"/>
                </a:cubicBezTo>
                <a:cubicBezTo>
                  <a:pt x="333" y="488"/>
                  <a:pt x="333" y="488"/>
                  <a:pt x="333" y="488"/>
                </a:cubicBezTo>
                <a:cubicBezTo>
                  <a:pt x="326" y="508"/>
                  <a:pt x="326" y="508"/>
                  <a:pt x="326" y="508"/>
                </a:cubicBezTo>
                <a:cubicBezTo>
                  <a:pt x="324" y="514"/>
                  <a:pt x="322" y="521"/>
                  <a:pt x="320" y="528"/>
                </a:cubicBezTo>
                <a:cubicBezTo>
                  <a:pt x="314" y="548"/>
                  <a:pt x="314" y="548"/>
                  <a:pt x="314" y="548"/>
                </a:cubicBezTo>
                <a:cubicBezTo>
                  <a:pt x="311" y="558"/>
                  <a:pt x="311" y="558"/>
                  <a:pt x="311" y="558"/>
                </a:cubicBezTo>
                <a:cubicBezTo>
                  <a:pt x="308" y="569"/>
                  <a:pt x="308" y="569"/>
                  <a:pt x="308" y="569"/>
                </a:cubicBezTo>
                <a:cubicBezTo>
                  <a:pt x="305" y="579"/>
                  <a:pt x="302" y="590"/>
                  <a:pt x="300" y="600"/>
                </a:cubicBezTo>
                <a:cubicBezTo>
                  <a:pt x="303" y="602"/>
                  <a:pt x="306" y="604"/>
                  <a:pt x="308" y="606"/>
                </a:cubicBezTo>
                <a:cubicBezTo>
                  <a:pt x="310" y="605"/>
                  <a:pt x="312" y="604"/>
                  <a:pt x="313" y="603"/>
                </a:cubicBezTo>
                <a:cubicBezTo>
                  <a:pt x="322" y="598"/>
                  <a:pt x="330" y="592"/>
                  <a:pt x="339" y="587"/>
                </a:cubicBezTo>
                <a:cubicBezTo>
                  <a:pt x="356" y="576"/>
                  <a:pt x="375" y="566"/>
                  <a:pt x="394" y="556"/>
                </a:cubicBezTo>
                <a:cubicBezTo>
                  <a:pt x="399" y="554"/>
                  <a:pt x="404" y="551"/>
                  <a:pt x="409" y="549"/>
                </a:cubicBezTo>
                <a:cubicBezTo>
                  <a:pt x="414" y="547"/>
                  <a:pt x="419" y="544"/>
                  <a:pt x="424" y="542"/>
                </a:cubicBezTo>
                <a:cubicBezTo>
                  <a:pt x="434" y="538"/>
                  <a:pt x="443" y="533"/>
                  <a:pt x="454" y="529"/>
                </a:cubicBezTo>
                <a:cubicBezTo>
                  <a:pt x="464" y="525"/>
                  <a:pt x="474" y="521"/>
                  <a:pt x="484" y="517"/>
                </a:cubicBezTo>
                <a:cubicBezTo>
                  <a:pt x="495" y="513"/>
                  <a:pt x="505" y="510"/>
                  <a:pt x="515" y="506"/>
                </a:cubicBezTo>
                <a:cubicBezTo>
                  <a:pt x="517" y="506"/>
                  <a:pt x="518" y="505"/>
                  <a:pt x="520" y="505"/>
                </a:cubicBezTo>
                <a:cubicBezTo>
                  <a:pt x="520" y="504"/>
                  <a:pt x="520" y="504"/>
                  <a:pt x="520" y="504"/>
                </a:cubicBezTo>
                <a:cubicBezTo>
                  <a:pt x="520" y="497"/>
                  <a:pt x="522" y="491"/>
                  <a:pt x="525" y="485"/>
                </a:cubicBezTo>
                <a:cubicBezTo>
                  <a:pt x="525" y="484"/>
                  <a:pt x="524" y="484"/>
                  <a:pt x="523" y="483"/>
                </a:cubicBezTo>
                <a:close/>
                <a:moveTo>
                  <a:pt x="20" y="456"/>
                </a:moveTo>
                <a:cubicBezTo>
                  <a:pt x="26" y="461"/>
                  <a:pt x="31" y="465"/>
                  <a:pt x="37" y="470"/>
                </a:cubicBezTo>
                <a:cubicBezTo>
                  <a:pt x="49" y="479"/>
                  <a:pt x="61" y="488"/>
                  <a:pt x="73" y="497"/>
                </a:cubicBezTo>
                <a:cubicBezTo>
                  <a:pt x="91" y="509"/>
                  <a:pt x="91" y="509"/>
                  <a:pt x="91" y="509"/>
                </a:cubicBezTo>
                <a:cubicBezTo>
                  <a:pt x="97" y="514"/>
                  <a:pt x="103" y="518"/>
                  <a:pt x="110" y="522"/>
                </a:cubicBezTo>
                <a:cubicBezTo>
                  <a:pt x="128" y="534"/>
                  <a:pt x="128" y="534"/>
                  <a:pt x="128" y="534"/>
                </a:cubicBezTo>
                <a:cubicBezTo>
                  <a:pt x="134" y="538"/>
                  <a:pt x="141" y="542"/>
                  <a:pt x="147" y="546"/>
                </a:cubicBezTo>
                <a:cubicBezTo>
                  <a:pt x="153" y="550"/>
                  <a:pt x="160" y="554"/>
                  <a:pt x="166" y="558"/>
                </a:cubicBezTo>
                <a:cubicBezTo>
                  <a:pt x="175" y="563"/>
                  <a:pt x="175" y="563"/>
                  <a:pt x="175" y="563"/>
                </a:cubicBezTo>
                <a:cubicBezTo>
                  <a:pt x="185" y="569"/>
                  <a:pt x="185" y="569"/>
                  <a:pt x="185" y="569"/>
                </a:cubicBezTo>
                <a:cubicBezTo>
                  <a:pt x="204" y="580"/>
                  <a:pt x="204" y="580"/>
                  <a:pt x="204" y="580"/>
                </a:cubicBezTo>
                <a:cubicBezTo>
                  <a:pt x="208" y="581"/>
                  <a:pt x="211" y="583"/>
                  <a:pt x="214" y="585"/>
                </a:cubicBezTo>
                <a:cubicBezTo>
                  <a:pt x="224" y="590"/>
                  <a:pt x="224" y="590"/>
                  <a:pt x="224" y="590"/>
                </a:cubicBezTo>
                <a:cubicBezTo>
                  <a:pt x="236" y="596"/>
                  <a:pt x="248" y="602"/>
                  <a:pt x="260" y="608"/>
                </a:cubicBezTo>
                <a:cubicBezTo>
                  <a:pt x="266" y="602"/>
                  <a:pt x="274" y="597"/>
                  <a:pt x="283" y="597"/>
                </a:cubicBezTo>
                <a:cubicBezTo>
                  <a:pt x="285" y="586"/>
                  <a:pt x="288" y="575"/>
                  <a:pt x="290" y="564"/>
                </a:cubicBezTo>
                <a:cubicBezTo>
                  <a:pt x="293" y="550"/>
                  <a:pt x="297" y="536"/>
                  <a:pt x="300" y="522"/>
                </a:cubicBezTo>
                <a:cubicBezTo>
                  <a:pt x="302" y="515"/>
                  <a:pt x="304" y="508"/>
                  <a:pt x="306" y="501"/>
                </a:cubicBezTo>
                <a:cubicBezTo>
                  <a:pt x="313" y="481"/>
                  <a:pt x="313" y="481"/>
                  <a:pt x="313" y="481"/>
                </a:cubicBezTo>
                <a:cubicBezTo>
                  <a:pt x="317" y="467"/>
                  <a:pt x="322" y="453"/>
                  <a:pt x="327" y="440"/>
                </a:cubicBezTo>
                <a:cubicBezTo>
                  <a:pt x="335" y="420"/>
                  <a:pt x="335" y="420"/>
                  <a:pt x="335" y="420"/>
                </a:cubicBezTo>
                <a:cubicBezTo>
                  <a:pt x="338" y="413"/>
                  <a:pt x="341" y="406"/>
                  <a:pt x="344" y="400"/>
                </a:cubicBezTo>
                <a:cubicBezTo>
                  <a:pt x="349" y="389"/>
                  <a:pt x="353" y="378"/>
                  <a:pt x="358" y="368"/>
                </a:cubicBezTo>
                <a:cubicBezTo>
                  <a:pt x="352" y="362"/>
                  <a:pt x="349" y="353"/>
                  <a:pt x="349" y="344"/>
                </a:cubicBezTo>
                <a:cubicBezTo>
                  <a:pt x="349" y="340"/>
                  <a:pt x="349" y="337"/>
                  <a:pt x="350" y="334"/>
                </a:cubicBezTo>
                <a:cubicBezTo>
                  <a:pt x="347" y="331"/>
                  <a:pt x="343" y="328"/>
                  <a:pt x="339" y="326"/>
                </a:cubicBezTo>
                <a:cubicBezTo>
                  <a:pt x="334" y="323"/>
                  <a:pt x="329" y="319"/>
                  <a:pt x="324" y="316"/>
                </a:cubicBezTo>
                <a:cubicBezTo>
                  <a:pt x="313" y="309"/>
                  <a:pt x="303" y="303"/>
                  <a:pt x="293" y="297"/>
                </a:cubicBezTo>
                <a:cubicBezTo>
                  <a:pt x="283" y="291"/>
                  <a:pt x="273" y="285"/>
                  <a:pt x="263" y="279"/>
                </a:cubicBezTo>
                <a:cubicBezTo>
                  <a:pt x="261" y="278"/>
                  <a:pt x="259" y="277"/>
                  <a:pt x="257" y="276"/>
                </a:cubicBezTo>
                <a:cubicBezTo>
                  <a:pt x="251" y="283"/>
                  <a:pt x="242" y="287"/>
                  <a:pt x="232" y="287"/>
                </a:cubicBezTo>
                <a:cubicBezTo>
                  <a:pt x="225" y="287"/>
                  <a:pt x="219" y="286"/>
                  <a:pt x="214" y="283"/>
                </a:cubicBezTo>
                <a:cubicBezTo>
                  <a:pt x="199" y="294"/>
                  <a:pt x="185" y="306"/>
                  <a:pt x="170" y="316"/>
                </a:cubicBezTo>
                <a:cubicBezTo>
                  <a:pt x="156" y="326"/>
                  <a:pt x="141" y="335"/>
                  <a:pt x="127" y="344"/>
                </a:cubicBezTo>
                <a:cubicBezTo>
                  <a:pt x="113" y="352"/>
                  <a:pt x="100" y="360"/>
                  <a:pt x="87" y="366"/>
                </a:cubicBezTo>
                <a:cubicBezTo>
                  <a:pt x="80" y="370"/>
                  <a:pt x="74" y="373"/>
                  <a:pt x="69" y="376"/>
                </a:cubicBezTo>
                <a:cubicBezTo>
                  <a:pt x="63" y="379"/>
                  <a:pt x="57" y="381"/>
                  <a:pt x="52" y="383"/>
                </a:cubicBezTo>
                <a:cubicBezTo>
                  <a:pt x="41" y="388"/>
                  <a:pt x="32" y="392"/>
                  <a:pt x="24" y="395"/>
                </a:cubicBezTo>
                <a:cubicBezTo>
                  <a:pt x="9" y="401"/>
                  <a:pt x="0" y="404"/>
                  <a:pt x="0" y="404"/>
                </a:cubicBezTo>
                <a:cubicBezTo>
                  <a:pt x="0" y="417"/>
                  <a:pt x="1" y="430"/>
                  <a:pt x="2" y="442"/>
                </a:cubicBezTo>
                <a:cubicBezTo>
                  <a:pt x="8" y="447"/>
                  <a:pt x="14" y="451"/>
                  <a:pt x="20" y="456"/>
                </a:cubicBezTo>
                <a:close/>
                <a:moveTo>
                  <a:pt x="539" y="473"/>
                </a:moveTo>
                <a:cubicBezTo>
                  <a:pt x="544" y="470"/>
                  <a:pt x="549" y="469"/>
                  <a:pt x="554" y="469"/>
                </a:cubicBezTo>
                <a:cubicBezTo>
                  <a:pt x="567" y="469"/>
                  <a:pt x="579" y="476"/>
                  <a:pt x="585" y="487"/>
                </a:cubicBezTo>
                <a:cubicBezTo>
                  <a:pt x="592" y="485"/>
                  <a:pt x="599" y="484"/>
                  <a:pt x="605" y="482"/>
                </a:cubicBezTo>
                <a:cubicBezTo>
                  <a:pt x="615" y="480"/>
                  <a:pt x="625" y="478"/>
                  <a:pt x="634" y="477"/>
                </a:cubicBezTo>
                <a:cubicBezTo>
                  <a:pt x="643" y="475"/>
                  <a:pt x="652" y="474"/>
                  <a:pt x="661" y="472"/>
                </a:cubicBezTo>
                <a:cubicBezTo>
                  <a:pt x="669" y="471"/>
                  <a:pt x="678" y="470"/>
                  <a:pt x="686" y="469"/>
                </a:cubicBezTo>
                <a:cubicBezTo>
                  <a:pt x="694" y="468"/>
                  <a:pt x="702" y="467"/>
                  <a:pt x="710" y="467"/>
                </a:cubicBezTo>
                <a:cubicBezTo>
                  <a:pt x="717" y="466"/>
                  <a:pt x="724" y="465"/>
                  <a:pt x="731" y="465"/>
                </a:cubicBezTo>
                <a:cubicBezTo>
                  <a:pt x="736" y="465"/>
                  <a:pt x="742" y="465"/>
                  <a:pt x="747" y="465"/>
                </a:cubicBezTo>
                <a:cubicBezTo>
                  <a:pt x="747" y="458"/>
                  <a:pt x="749" y="451"/>
                  <a:pt x="752" y="446"/>
                </a:cubicBezTo>
                <a:cubicBezTo>
                  <a:pt x="751" y="445"/>
                  <a:pt x="750" y="444"/>
                  <a:pt x="749" y="443"/>
                </a:cubicBezTo>
                <a:cubicBezTo>
                  <a:pt x="738" y="435"/>
                  <a:pt x="738" y="435"/>
                  <a:pt x="738" y="435"/>
                </a:cubicBezTo>
                <a:cubicBezTo>
                  <a:pt x="728" y="427"/>
                  <a:pt x="728" y="427"/>
                  <a:pt x="728" y="427"/>
                </a:cubicBezTo>
                <a:cubicBezTo>
                  <a:pt x="707" y="410"/>
                  <a:pt x="707" y="410"/>
                  <a:pt x="707" y="410"/>
                </a:cubicBezTo>
                <a:cubicBezTo>
                  <a:pt x="704" y="407"/>
                  <a:pt x="700" y="404"/>
                  <a:pt x="697" y="401"/>
                </a:cubicBezTo>
                <a:cubicBezTo>
                  <a:pt x="687" y="392"/>
                  <a:pt x="687" y="392"/>
                  <a:pt x="687" y="392"/>
                </a:cubicBezTo>
                <a:cubicBezTo>
                  <a:pt x="667" y="373"/>
                  <a:pt x="667" y="373"/>
                  <a:pt x="667" y="373"/>
                </a:cubicBezTo>
                <a:cubicBezTo>
                  <a:pt x="661" y="367"/>
                  <a:pt x="655" y="361"/>
                  <a:pt x="649" y="354"/>
                </a:cubicBezTo>
                <a:cubicBezTo>
                  <a:pt x="630" y="334"/>
                  <a:pt x="630" y="334"/>
                  <a:pt x="630" y="334"/>
                </a:cubicBezTo>
                <a:cubicBezTo>
                  <a:pt x="626" y="329"/>
                  <a:pt x="626" y="329"/>
                  <a:pt x="626" y="329"/>
                </a:cubicBezTo>
                <a:cubicBezTo>
                  <a:pt x="621" y="324"/>
                  <a:pt x="621" y="324"/>
                  <a:pt x="621" y="324"/>
                </a:cubicBezTo>
                <a:cubicBezTo>
                  <a:pt x="613" y="314"/>
                  <a:pt x="613" y="314"/>
                  <a:pt x="613" y="314"/>
                </a:cubicBezTo>
                <a:cubicBezTo>
                  <a:pt x="596" y="293"/>
                  <a:pt x="596" y="293"/>
                  <a:pt x="596" y="293"/>
                </a:cubicBezTo>
                <a:cubicBezTo>
                  <a:pt x="593" y="289"/>
                  <a:pt x="590" y="286"/>
                  <a:pt x="587" y="282"/>
                </a:cubicBezTo>
                <a:cubicBezTo>
                  <a:pt x="579" y="271"/>
                  <a:pt x="579" y="271"/>
                  <a:pt x="579" y="271"/>
                </a:cubicBezTo>
                <a:cubicBezTo>
                  <a:pt x="574" y="264"/>
                  <a:pt x="569" y="257"/>
                  <a:pt x="563" y="249"/>
                </a:cubicBezTo>
                <a:cubicBezTo>
                  <a:pt x="558" y="242"/>
                  <a:pt x="554" y="234"/>
                  <a:pt x="549" y="227"/>
                </a:cubicBezTo>
                <a:cubicBezTo>
                  <a:pt x="534" y="204"/>
                  <a:pt x="534" y="204"/>
                  <a:pt x="534" y="204"/>
                </a:cubicBezTo>
                <a:cubicBezTo>
                  <a:pt x="531" y="198"/>
                  <a:pt x="528" y="192"/>
                  <a:pt x="525" y="186"/>
                </a:cubicBezTo>
                <a:cubicBezTo>
                  <a:pt x="522" y="187"/>
                  <a:pt x="519" y="187"/>
                  <a:pt x="516" y="187"/>
                </a:cubicBezTo>
                <a:cubicBezTo>
                  <a:pt x="510" y="187"/>
                  <a:pt x="505" y="186"/>
                  <a:pt x="501" y="184"/>
                </a:cubicBezTo>
                <a:cubicBezTo>
                  <a:pt x="499" y="186"/>
                  <a:pt x="497" y="188"/>
                  <a:pt x="495" y="191"/>
                </a:cubicBezTo>
                <a:cubicBezTo>
                  <a:pt x="486" y="202"/>
                  <a:pt x="478" y="213"/>
                  <a:pt x="470" y="225"/>
                </a:cubicBezTo>
                <a:cubicBezTo>
                  <a:pt x="466" y="231"/>
                  <a:pt x="462" y="237"/>
                  <a:pt x="458" y="242"/>
                </a:cubicBezTo>
                <a:cubicBezTo>
                  <a:pt x="456" y="245"/>
                  <a:pt x="453" y="248"/>
                  <a:pt x="452" y="251"/>
                </a:cubicBezTo>
                <a:cubicBezTo>
                  <a:pt x="446" y="260"/>
                  <a:pt x="446" y="260"/>
                  <a:pt x="446" y="260"/>
                </a:cubicBezTo>
                <a:cubicBezTo>
                  <a:pt x="423" y="296"/>
                  <a:pt x="423" y="296"/>
                  <a:pt x="423" y="296"/>
                </a:cubicBezTo>
                <a:cubicBezTo>
                  <a:pt x="419" y="304"/>
                  <a:pt x="414" y="313"/>
                  <a:pt x="409" y="321"/>
                </a:cubicBezTo>
                <a:cubicBezTo>
                  <a:pt x="415" y="327"/>
                  <a:pt x="418" y="335"/>
                  <a:pt x="418" y="344"/>
                </a:cubicBezTo>
                <a:cubicBezTo>
                  <a:pt x="418" y="348"/>
                  <a:pt x="417" y="352"/>
                  <a:pt x="416" y="356"/>
                </a:cubicBezTo>
                <a:cubicBezTo>
                  <a:pt x="420" y="359"/>
                  <a:pt x="424" y="362"/>
                  <a:pt x="428" y="365"/>
                </a:cubicBezTo>
                <a:cubicBezTo>
                  <a:pt x="436" y="371"/>
                  <a:pt x="436" y="371"/>
                  <a:pt x="436" y="371"/>
                </a:cubicBezTo>
                <a:cubicBezTo>
                  <a:pt x="438" y="373"/>
                  <a:pt x="440" y="375"/>
                  <a:pt x="443" y="377"/>
                </a:cubicBezTo>
                <a:cubicBezTo>
                  <a:pt x="448" y="382"/>
                  <a:pt x="453" y="386"/>
                  <a:pt x="457" y="390"/>
                </a:cubicBezTo>
                <a:cubicBezTo>
                  <a:pt x="462" y="395"/>
                  <a:pt x="467" y="399"/>
                  <a:pt x="472" y="403"/>
                </a:cubicBezTo>
                <a:cubicBezTo>
                  <a:pt x="477" y="407"/>
                  <a:pt x="482" y="412"/>
                  <a:pt x="486" y="416"/>
                </a:cubicBezTo>
                <a:cubicBezTo>
                  <a:pt x="495" y="425"/>
                  <a:pt x="504" y="434"/>
                  <a:pt x="512" y="443"/>
                </a:cubicBezTo>
                <a:cubicBezTo>
                  <a:pt x="514" y="445"/>
                  <a:pt x="517" y="448"/>
                  <a:pt x="519" y="450"/>
                </a:cubicBezTo>
                <a:cubicBezTo>
                  <a:pt x="521" y="452"/>
                  <a:pt x="523" y="454"/>
                  <a:pt x="525" y="457"/>
                </a:cubicBezTo>
                <a:cubicBezTo>
                  <a:pt x="529" y="461"/>
                  <a:pt x="533" y="466"/>
                  <a:pt x="537" y="470"/>
                </a:cubicBezTo>
                <a:cubicBezTo>
                  <a:pt x="538" y="471"/>
                  <a:pt x="538" y="472"/>
                  <a:pt x="539" y="473"/>
                </a:cubicBezTo>
                <a:close/>
                <a:moveTo>
                  <a:pt x="757" y="440"/>
                </a:moveTo>
                <a:cubicBezTo>
                  <a:pt x="763" y="434"/>
                  <a:pt x="772" y="430"/>
                  <a:pt x="781" y="430"/>
                </a:cubicBezTo>
                <a:cubicBezTo>
                  <a:pt x="788" y="430"/>
                  <a:pt x="793" y="432"/>
                  <a:pt x="798" y="435"/>
                </a:cubicBezTo>
                <a:cubicBezTo>
                  <a:pt x="800" y="423"/>
                  <a:pt x="800" y="412"/>
                  <a:pt x="800" y="400"/>
                </a:cubicBezTo>
                <a:cubicBezTo>
                  <a:pt x="800" y="256"/>
                  <a:pt x="724" y="130"/>
                  <a:pt x="610" y="60"/>
                </a:cubicBezTo>
                <a:cubicBezTo>
                  <a:pt x="603" y="68"/>
                  <a:pt x="595" y="75"/>
                  <a:pt x="587" y="83"/>
                </a:cubicBezTo>
                <a:cubicBezTo>
                  <a:pt x="579" y="91"/>
                  <a:pt x="572" y="99"/>
                  <a:pt x="564" y="107"/>
                </a:cubicBezTo>
                <a:cubicBezTo>
                  <a:pt x="543" y="131"/>
                  <a:pt x="543" y="131"/>
                  <a:pt x="543" y="131"/>
                </a:cubicBezTo>
                <a:cubicBezTo>
                  <a:pt x="548" y="137"/>
                  <a:pt x="551" y="144"/>
                  <a:pt x="551" y="153"/>
                </a:cubicBezTo>
                <a:cubicBezTo>
                  <a:pt x="551" y="162"/>
                  <a:pt x="547" y="171"/>
                  <a:pt x="541" y="177"/>
                </a:cubicBezTo>
                <a:cubicBezTo>
                  <a:pt x="551" y="194"/>
                  <a:pt x="551" y="194"/>
                  <a:pt x="551" y="194"/>
                </a:cubicBezTo>
                <a:cubicBezTo>
                  <a:pt x="566" y="216"/>
                  <a:pt x="566" y="216"/>
                  <a:pt x="566" y="216"/>
                </a:cubicBezTo>
                <a:cubicBezTo>
                  <a:pt x="570" y="223"/>
                  <a:pt x="575" y="231"/>
                  <a:pt x="580" y="238"/>
                </a:cubicBezTo>
                <a:cubicBezTo>
                  <a:pt x="585" y="245"/>
                  <a:pt x="590" y="252"/>
                  <a:pt x="596" y="259"/>
                </a:cubicBezTo>
                <a:cubicBezTo>
                  <a:pt x="603" y="270"/>
                  <a:pt x="603" y="270"/>
                  <a:pt x="603" y="270"/>
                </a:cubicBezTo>
                <a:cubicBezTo>
                  <a:pt x="606" y="274"/>
                  <a:pt x="608" y="277"/>
                  <a:pt x="611" y="281"/>
                </a:cubicBezTo>
                <a:cubicBezTo>
                  <a:pt x="628" y="302"/>
                  <a:pt x="628" y="302"/>
                  <a:pt x="628" y="302"/>
                </a:cubicBezTo>
                <a:cubicBezTo>
                  <a:pt x="636" y="312"/>
                  <a:pt x="636" y="312"/>
                  <a:pt x="636" y="312"/>
                </a:cubicBezTo>
                <a:cubicBezTo>
                  <a:pt x="640" y="317"/>
                  <a:pt x="640" y="317"/>
                  <a:pt x="640" y="317"/>
                </a:cubicBezTo>
                <a:cubicBezTo>
                  <a:pt x="644" y="322"/>
                  <a:pt x="644" y="322"/>
                  <a:pt x="644" y="322"/>
                </a:cubicBezTo>
                <a:cubicBezTo>
                  <a:pt x="661" y="342"/>
                  <a:pt x="661" y="342"/>
                  <a:pt x="661" y="342"/>
                </a:cubicBezTo>
                <a:cubicBezTo>
                  <a:pt x="667" y="349"/>
                  <a:pt x="673" y="356"/>
                  <a:pt x="679" y="362"/>
                </a:cubicBezTo>
                <a:cubicBezTo>
                  <a:pt x="697" y="381"/>
                  <a:pt x="697" y="381"/>
                  <a:pt x="697" y="381"/>
                </a:cubicBezTo>
                <a:cubicBezTo>
                  <a:pt x="706" y="391"/>
                  <a:pt x="706" y="391"/>
                  <a:pt x="706" y="391"/>
                </a:cubicBezTo>
                <a:cubicBezTo>
                  <a:pt x="709" y="394"/>
                  <a:pt x="712" y="397"/>
                  <a:pt x="716" y="401"/>
                </a:cubicBezTo>
                <a:cubicBezTo>
                  <a:pt x="735" y="419"/>
                  <a:pt x="735" y="419"/>
                  <a:pt x="735" y="419"/>
                </a:cubicBezTo>
                <a:cubicBezTo>
                  <a:pt x="744" y="429"/>
                  <a:pt x="744" y="429"/>
                  <a:pt x="744" y="429"/>
                </a:cubicBezTo>
                <a:cubicBezTo>
                  <a:pt x="754" y="438"/>
                  <a:pt x="754" y="438"/>
                  <a:pt x="754" y="438"/>
                </a:cubicBezTo>
                <a:cubicBezTo>
                  <a:pt x="755" y="439"/>
                  <a:pt x="756" y="439"/>
                  <a:pt x="757" y="440"/>
                </a:cubicBezTo>
                <a:close/>
                <a:moveTo>
                  <a:pt x="167" y="725"/>
                </a:moveTo>
                <a:cubicBezTo>
                  <a:pt x="199" y="748"/>
                  <a:pt x="234" y="766"/>
                  <a:pt x="271" y="779"/>
                </a:cubicBezTo>
                <a:cubicBezTo>
                  <a:pt x="270" y="764"/>
                  <a:pt x="270" y="750"/>
                  <a:pt x="270" y="736"/>
                </a:cubicBezTo>
                <a:cubicBezTo>
                  <a:pt x="271" y="714"/>
                  <a:pt x="271" y="714"/>
                  <a:pt x="271" y="714"/>
                </a:cubicBezTo>
                <a:cubicBezTo>
                  <a:pt x="271" y="703"/>
                  <a:pt x="271" y="703"/>
                  <a:pt x="271" y="703"/>
                </a:cubicBezTo>
                <a:cubicBezTo>
                  <a:pt x="272" y="693"/>
                  <a:pt x="272" y="693"/>
                  <a:pt x="272" y="693"/>
                </a:cubicBezTo>
                <a:cubicBezTo>
                  <a:pt x="273" y="671"/>
                  <a:pt x="273" y="671"/>
                  <a:pt x="273" y="671"/>
                </a:cubicBezTo>
                <a:cubicBezTo>
                  <a:pt x="273" y="669"/>
                  <a:pt x="274" y="667"/>
                  <a:pt x="274" y="665"/>
                </a:cubicBezTo>
                <a:cubicBezTo>
                  <a:pt x="269" y="663"/>
                  <a:pt x="265" y="660"/>
                  <a:pt x="261" y="657"/>
                </a:cubicBezTo>
                <a:cubicBezTo>
                  <a:pt x="259" y="658"/>
                  <a:pt x="257" y="660"/>
                  <a:pt x="254" y="661"/>
                </a:cubicBezTo>
                <a:cubicBezTo>
                  <a:pt x="248" y="666"/>
                  <a:pt x="242" y="670"/>
                  <a:pt x="236" y="675"/>
                </a:cubicBezTo>
                <a:cubicBezTo>
                  <a:pt x="232" y="677"/>
                  <a:pt x="230" y="679"/>
                  <a:pt x="227" y="681"/>
                </a:cubicBezTo>
                <a:cubicBezTo>
                  <a:pt x="224" y="683"/>
                  <a:pt x="221" y="685"/>
                  <a:pt x="219" y="687"/>
                </a:cubicBezTo>
                <a:cubicBezTo>
                  <a:pt x="213" y="691"/>
                  <a:pt x="208" y="694"/>
                  <a:pt x="204" y="698"/>
                </a:cubicBezTo>
                <a:cubicBezTo>
                  <a:pt x="201" y="699"/>
                  <a:pt x="199" y="701"/>
                  <a:pt x="197" y="703"/>
                </a:cubicBezTo>
                <a:cubicBezTo>
                  <a:pt x="195" y="704"/>
                  <a:pt x="193" y="706"/>
                  <a:pt x="191" y="707"/>
                </a:cubicBezTo>
                <a:cubicBezTo>
                  <a:pt x="177" y="718"/>
                  <a:pt x="168" y="725"/>
                  <a:pt x="168" y="725"/>
                </a:cubicBezTo>
                <a:cubicBezTo>
                  <a:pt x="168" y="724"/>
                  <a:pt x="176" y="717"/>
                  <a:pt x="188" y="704"/>
                </a:cubicBezTo>
                <a:cubicBezTo>
                  <a:pt x="195" y="697"/>
                  <a:pt x="203" y="689"/>
                  <a:pt x="213" y="680"/>
                </a:cubicBezTo>
                <a:cubicBezTo>
                  <a:pt x="223" y="671"/>
                  <a:pt x="235" y="662"/>
                  <a:pt x="247" y="651"/>
                </a:cubicBezTo>
                <a:cubicBezTo>
                  <a:pt x="249" y="649"/>
                  <a:pt x="251" y="648"/>
                  <a:pt x="253" y="646"/>
                </a:cubicBezTo>
                <a:cubicBezTo>
                  <a:pt x="251" y="642"/>
                  <a:pt x="250" y="637"/>
                  <a:pt x="250" y="632"/>
                </a:cubicBezTo>
                <a:cubicBezTo>
                  <a:pt x="250" y="630"/>
                  <a:pt x="250" y="629"/>
                  <a:pt x="251" y="627"/>
                </a:cubicBezTo>
                <a:cubicBezTo>
                  <a:pt x="238" y="622"/>
                  <a:pt x="226" y="615"/>
                  <a:pt x="214" y="609"/>
                </a:cubicBezTo>
                <a:cubicBezTo>
                  <a:pt x="204" y="603"/>
                  <a:pt x="204" y="603"/>
                  <a:pt x="204" y="603"/>
                </a:cubicBezTo>
                <a:cubicBezTo>
                  <a:pt x="201" y="601"/>
                  <a:pt x="198" y="599"/>
                  <a:pt x="194" y="597"/>
                </a:cubicBezTo>
                <a:cubicBezTo>
                  <a:pt x="175" y="586"/>
                  <a:pt x="175" y="586"/>
                  <a:pt x="175" y="586"/>
                </a:cubicBezTo>
                <a:cubicBezTo>
                  <a:pt x="165" y="580"/>
                  <a:pt x="165" y="580"/>
                  <a:pt x="165" y="580"/>
                </a:cubicBezTo>
                <a:cubicBezTo>
                  <a:pt x="156" y="574"/>
                  <a:pt x="156" y="574"/>
                  <a:pt x="156" y="574"/>
                </a:cubicBezTo>
                <a:cubicBezTo>
                  <a:pt x="150" y="569"/>
                  <a:pt x="143" y="565"/>
                  <a:pt x="137" y="561"/>
                </a:cubicBezTo>
                <a:cubicBezTo>
                  <a:pt x="131" y="557"/>
                  <a:pt x="125" y="552"/>
                  <a:pt x="119" y="548"/>
                </a:cubicBezTo>
                <a:cubicBezTo>
                  <a:pt x="101" y="534"/>
                  <a:pt x="101" y="534"/>
                  <a:pt x="101" y="534"/>
                </a:cubicBezTo>
                <a:cubicBezTo>
                  <a:pt x="95" y="530"/>
                  <a:pt x="89" y="525"/>
                  <a:pt x="83" y="520"/>
                </a:cubicBezTo>
                <a:cubicBezTo>
                  <a:pt x="66" y="505"/>
                  <a:pt x="66" y="505"/>
                  <a:pt x="66" y="505"/>
                </a:cubicBezTo>
                <a:cubicBezTo>
                  <a:pt x="60" y="501"/>
                  <a:pt x="55" y="495"/>
                  <a:pt x="49" y="490"/>
                </a:cubicBezTo>
                <a:cubicBezTo>
                  <a:pt x="44" y="485"/>
                  <a:pt x="38" y="480"/>
                  <a:pt x="33" y="475"/>
                </a:cubicBezTo>
                <a:cubicBezTo>
                  <a:pt x="23" y="464"/>
                  <a:pt x="12" y="453"/>
                  <a:pt x="2" y="442"/>
                </a:cubicBezTo>
                <a:cubicBezTo>
                  <a:pt x="14" y="559"/>
                  <a:pt x="77" y="661"/>
                  <a:pt x="167" y="725"/>
                </a:cubicBezTo>
                <a:close/>
                <a:moveTo>
                  <a:pt x="60" y="189"/>
                </a:moveTo>
                <a:cubicBezTo>
                  <a:pt x="22" y="250"/>
                  <a:pt x="0" y="322"/>
                  <a:pt x="0" y="400"/>
                </a:cubicBezTo>
                <a:cubicBezTo>
                  <a:pt x="0" y="402"/>
                  <a:pt x="0" y="403"/>
                  <a:pt x="0" y="404"/>
                </a:cubicBezTo>
                <a:cubicBezTo>
                  <a:pt x="0" y="404"/>
                  <a:pt x="8" y="399"/>
                  <a:pt x="22" y="391"/>
                </a:cubicBezTo>
                <a:cubicBezTo>
                  <a:pt x="29" y="387"/>
                  <a:pt x="38" y="381"/>
                  <a:pt x="47" y="375"/>
                </a:cubicBezTo>
                <a:cubicBezTo>
                  <a:pt x="57" y="369"/>
                  <a:pt x="68" y="362"/>
                  <a:pt x="80" y="354"/>
                </a:cubicBezTo>
                <a:cubicBezTo>
                  <a:pt x="83" y="352"/>
                  <a:pt x="86" y="350"/>
                  <a:pt x="89" y="348"/>
                </a:cubicBezTo>
                <a:cubicBezTo>
                  <a:pt x="92" y="346"/>
                  <a:pt x="95" y="344"/>
                  <a:pt x="98" y="342"/>
                </a:cubicBezTo>
                <a:cubicBezTo>
                  <a:pt x="104" y="338"/>
                  <a:pt x="110" y="333"/>
                  <a:pt x="117" y="329"/>
                </a:cubicBezTo>
                <a:cubicBezTo>
                  <a:pt x="124" y="324"/>
                  <a:pt x="130" y="319"/>
                  <a:pt x="137" y="314"/>
                </a:cubicBezTo>
                <a:cubicBezTo>
                  <a:pt x="144" y="309"/>
                  <a:pt x="151" y="304"/>
                  <a:pt x="157" y="299"/>
                </a:cubicBezTo>
                <a:cubicBezTo>
                  <a:pt x="164" y="293"/>
                  <a:pt x="172" y="288"/>
                  <a:pt x="178" y="282"/>
                </a:cubicBezTo>
                <a:cubicBezTo>
                  <a:pt x="185" y="276"/>
                  <a:pt x="192" y="271"/>
                  <a:pt x="199" y="265"/>
                </a:cubicBezTo>
                <a:cubicBezTo>
                  <a:pt x="198" y="261"/>
                  <a:pt x="197" y="257"/>
                  <a:pt x="197" y="253"/>
                </a:cubicBezTo>
                <a:cubicBezTo>
                  <a:pt x="197" y="250"/>
                  <a:pt x="197" y="248"/>
                  <a:pt x="198" y="245"/>
                </a:cubicBezTo>
                <a:cubicBezTo>
                  <a:pt x="191" y="242"/>
                  <a:pt x="185" y="239"/>
                  <a:pt x="178" y="236"/>
                </a:cubicBezTo>
                <a:cubicBezTo>
                  <a:pt x="161" y="229"/>
                  <a:pt x="145" y="221"/>
                  <a:pt x="131" y="216"/>
                </a:cubicBezTo>
                <a:cubicBezTo>
                  <a:pt x="124" y="213"/>
                  <a:pt x="117" y="210"/>
                  <a:pt x="111" y="207"/>
                </a:cubicBezTo>
                <a:cubicBezTo>
                  <a:pt x="104" y="205"/>
                  <a:pt x="99" y="203"/>
                  <a:pt x="93" y="201"/>
                </a:cubicBezTo>
                <a:cubicBezTo>
                  <a:pt x="74" y="194"/>
                  <a:pt x="62" y="189"/>
                  <a:pt x="60" y="189"/>
                </a:cubicBezTo>
                <a:cubicBezTo>
                  <a:pt x="62" y="189"/>
                  <a:pt x="74" y="192"/>
                  <a:pt x="95" y="197"/>
                </a:cubicBezTo>
                <a:cubicBezTo>
                  <a:pt x="106" y="199"/>
                  <a:pt x="119" y="203"/>
                  <a:pt x="134" y="207"/>
                </a:cubicBezTo>
                <a:cubicBezTo>
                  <a:pt x="141" y="209"/>
                  <a:pt x="149" y="212"/>
                  <a:pt x="157" y="215"/>
                </a:cubicBezTo>
                <a:cubicBezTo>
                  <a:pt x="166" y="218"/>
                  <a:pt x="174" y="221"/>
                  <a:pt x="184" y="224"/>
                </a:cubicBezTo>
                <a:cubicBezTo>
                  <a:pt x="190" y="226"/>
                  <a:pt x="197" y="229"/>
                  <a:pt x="204" y="232"/>
                </a:cubicBezTo>
                <a:cubicBezTo>
                  <a:pt x="210" y="223"/>
                  <a:pt x="220" y="218"/>
                  <a:pt x="232" y="218"/>
                </a:cubicBezTo>
                <a:cubicBezTo>
                  <a:pt x="237" y="218"/>
                  <a:pt x="243" y="219"/>
                  <a:pt x="248" y="222"/>
                </a:cubicBezTo>
                <a:cubicBezTo>
                  <a:pt x="251" y="219"/>
                  <a:pt x="251" y="219"/>
                  <a:pt x="251" y="219"/>
                </a:cubicBezTo>
                <a:cubicBezTo>
                  <a:pt x="255" y="216"/>
                  <a:pt x="258" y="212"/>
                  <a:pt x="261" y="209"/>
                </a:cubicBezTo>
                <a:cubicBezTo>
                  <a:pt x="268" y="202"/>
                  <a:pt x="275" y="196"/>
                  <a:pt x="281" y="190"/>
                </a:cubicBezTo>
                <a:cubicBezTo>
                  <a:pt x="288" y="183"/>
                  <a:pt x="294" y="176"/>
                  <a:pt x="300" y="170"/>
                </a:cubicBezTo>
                <a:cubicBezTo>
                  <a:pt x="303" y="167"/>
                  <a:pt x="306" y="164"/>
                  <a:pt x="309" y="160"/>
                </a:cubicBezTo>
                <a:cubicBezTo>
                  <a:pt x="312" y="157"/>
                  <a:pt x="315" y="154"/>
                  <a:pt x="318" y="150"/>
                </a:cubicBezTo>
                <a:cubicBezTo>
                  <a:pt x="324" y="144"/>
                  <a:pt x="330" y="138"/>
                  <a:pt x="336" y="131"/>
                </a:cubicBezTo>
                <a:cubicBezTo>
                  <a:pt x="341" y="125"/>
                  <a:pt x="346" y="119"/>
                  <a:pt x="351" y="112"/>
                </a:cubicBezTo>
                <a:cubicBezTo>
                  <a:pt x="354" y="109"/>
                  <a:pt x="357" y="106"/>
                  <a:pt x="359" y="103"/>
                </a:cubicBezTo>
                <a:cubicBezTo>
                  <a:pt x="360" y="102"/>
                  <a:pt x="362" y="100"/>
                  <a:pt x="363" y="99"/>
                </a:cubicBezTo>
                <a:cubicBezTo>
                  <a:pt x="364" y="97"/>
                  <a:pt x="365" y="96"/>
                  <a:pt x="366" y="94"/>
                </a:cubicBezTo>
                <a:cubicBezTo>
                  <a:pt x="371" y="89"/>
                  <a:pt x="376" y="83"/>
                  <a:pt x="380" y="77"/>
                </a:cubicBezTo>
                <a:cubicBezTo>
                  <a:pt x="389" y="66"/>
                  <a:pt x="396" y="56"/>
                  <a:pt x="403" y="47"/>
                </a:cubicBezTo>
                <a:cubicBezTo>
                  <a:pt x="407" y="42"/>
                  <a:pt x="410" y="38"/>
                  <a:pt x="413" y="34"/>
                </a:cubicBezTo>
                <a:cubicBezTo>
                  <a:pt x="416" y="30"/>
                  <a:pt x="418" y="26"/>
                  <a:pt x="421" y="23"/>
                </a:cubicBezTo>
                <a:cubicBezTo>
                  <a:pt x="425" y="16"/>
                  <a:pt x="429" y="11"/>
                  <a:pt x="432" y="7"/>
                </a:cubicBezTo>
                <a:cubicBezTo>
                  <a:pt x="435" y="4"/>
                  <a:pt x="436" y="2"/>
                  <a:pt x="436" y="2"/>
                </a:cubicBezTo>
                <a:cubicBezTo>
                  <a:pt x="424" y="1"/>
                  <a:pt x="412" y="0"/>
                  <a:pt x="400" y="0"/>
                </a:cubicBezTo>
                <a:cubicBezTo>
                  <a:pt x="257" y="0"/>
                  <a:pt x="131" y="75"/>
                  <a:pt x="60" y="189"/>
                </a:cubicBezTo>
                <a:close/>
                <a:moveTo>
                  <a:pt x="648" y="714"/>
                </a:moveTo>
                <a:cubicBezTo>
                  <a:pt x="633" y="714"/>
                  <a:pt x="618" y="714"/>
                  <a:pt x="603" y="714"/>
                </a:cubicBezTo>
                <a:cubicBezTo>
                  <a:pt x="596" y="714"/>
                  <a:pt x="588" y="713"/>
                  <a:pt x="581" y="713"/>
                </a:cubicBezTo>
                <a:cubicBezTo>
                  <a:pt x="558" y="712"/>
                  <a:pt x="558" y="712"/>
                  <a:pt x="558" y="712"/>
                </a:cubicBezTo>
                <a:cubicBezTo>
                  <a:pt x="551" y="712"/>
                  <a:pt x="543" y="710"/>
                  <a:pt x="536" y="710"/>
                </a:cubicBezTo>
                <a:cubicBezTo>
                  <a:pt x="513" y="707"/>
                  <a:pt x="513" y="707"/>
                  <a:pt x="513" y="707"/>
                </a:cubicBezTo>
                <a:cubicBezTo>
                  <a:pt x="506" y="706"/>
                  <a:pt x="499" y="705"/>
                  <a:pt x="491" y="704"/>
                </a:cubicBezTo>
                <a:cubicBezTo>
                  <a:pt x="469" y="700"/>
                  <a:pt x="469" y="700"/>
                  <a:pt x="469" y="700"/>
                </a:cubicBezTo>
                <a:cubicBezTo>
                  <a:pt x="458" y="698"/>
                  <a:pt x="458" y="698"/>
                  <a:pt x="458" y="698"/>
                </a:cubicBezTo>
                <a:cubicBezTo>
                  <a:pt x="447" y="695"/>
                  <a:pt x="447" y="695"/>
                  <a:pt x="447" y="695"/>
                </a:cubicBezTo>
                <a:cubicBezTo>
                  <a:pt x="439" y="694"/>
                  <a:pt x="432" y="692"/>
                  <a:pt x="425" y="690"/>
                </a:cubicBezTo>
                <a:cubicBezTo>
                  <a:pt x="414" y="688"/>
                  <a:pt x="414" y="688"/>
                  <a:pt x="414" y="688"/>
                </a:cubicBezTo>
                <a:cubicBezTo>
                  <a:pt x="410" y="687"/>
                  <a:pt x="406" y="686"/>
                  <a:pt x="403" y="685"/>
                </a:cubicBezTo>
                <a:cubicBezTo>
                  <a:pt x="381" y="678"/>
                  <a:pt x="381" y="678"/>
                  <a:pt x="381" y="678"/>
                </a:cubicBezTo>
                <a:cubicBezTo>
                  <a:pt x="366" y="675"/>
                  <a:pt x="352" y="669"/>
                  <a:pt x="338" y="664"/>
                </a:cubicBezTo>
                <a:cubicBezTo>
                  <a:pt x="329" y="661"/>
                  <a:pt x="320" y="658"/>
                  <a:pt x="311" y="654"/>
                </a:cubicBezTo>
                <a:cubicBezTo>
                  <a:pt x="305" y="661"/>
                  <a:pt x="296" y="666"/>
                  <a:pt x="286" y="666"/>
                </a:cubicBezTo>
                <a:cubicBezTo>
                  <a:pt x="284" y="675"/>
                  <a:pt x="283" y="685"/>
                  <a:pt x="281" y="694"/>
                </a:cubicBezTo>
                <a:cubicBezTo>
                  <a:pt x="280" y="704"/>
                  <a:pt x="280" y="704"/>
                  <a:pt x="280" y="704"/>
                </a:cubicBezTo>
                <a:cubicBezTo>
                  <a:pt x="278" y="715"/>
                  <a:pt x="278" y="715"/>
                  <a:pt x="278" y="715"/>
                </a:cubicBezTo>
                <a:cubicBezTo>
                  <a:pt x="275" y="736"/>
                  <a:pt x="275" y="736"/>
                  <a:pt x="275" y="736"/>
                </a:cubicBezTo>
                <a:cubicBezTo>
                  <a:pt x="274" y="750"/>
                  <a:pt x="273" y="764"/>
                  <a:pt x="271" y="779"/>
                </a:cubicBezTo>
                <a:cubicBezTo>
                  <a:pt x="311" y="793"/>
                  <a:pt x="355" y="800"/>
                  <a:pt x="400" y="800"/>
                </a:cubicBezTo>
                <a:cubicBezTo>
                  <a:pt x="494" y="800"/>
                  <a:pt x="580" y="768"/>
                  <a:pt x="648" y="714"/>
                </a:cubicBezTo>
                <a:close/>
                <a:moveTo>
                  <a:pt x="648" y="714"/>
                </a:moveTo>
                <a:cubicBezTo>
                  <a:pt x="658" y="706"/>
                  <a:pt x="668" y="697"/>
                  <a:pt x="677" y="689"/>
                </a:cubicBezTo>
                <a:cubicBezTo>
                  <a:pt x="730" y="638"/>
                  <a:pt x="769" y="572"/>
                  <a:pt x="788" y="499"/>
                </a:cubicBezTo>
                <a:cubicBezTo>
                  <a:pt x="786" y="499"/>
                  <a:pt x="784" y="500"/>
                  <a:pt x="781" y="500"/>
                </a:cubicBezTo>
                <a:cubicBezTo>
                  <a:pt x="764" y="500"/>
                  <a:pt x="750" y="487"/>
                  <a:pt x="747" y="471"/>
                </a:cubicBezTo>
                <a:cubicBezTo>
                  <a:pt x="742" y="471"/>
                  <a:pt x="737" y="472"/>
                  <a:pt x="731" y="473"/>
                </a:cubicBezTo>
                <a:cubicBezTo>
                  <a:pt x="725" y="473"/>
                  <a:pt x="718" y="475"/>
                  <a:pt x="711" y="476"/>
                </a:cubicBezTo>
                <a:cubicBezTo>
                  <a:pt x="703" y="478"/>
                  <a:pt x="696" y="479"/>
                  <a:pt x="688" y="480"/>
                </a:cubicBezTo>
                <a:cubicBezTo>
                  <a:pt x="680" y="482"/>
                  <a:pt x="671" y="483"/>
                  <a:pt x="663" y="485"/>
                </a:cubicBezTo>
                <a:cubicBezTo>
                  <a:pt x="655" y="487"/>
                  <a:pt x="646" y="489"/>
                  <a:pt x="637" y="491"/>
                </a:cubicBezTo>
                <a:cubicBezTo>
                  <a:pt x="628" y="493"/>
                  <a:pt x="618" y="495"/>
                  <a:pt x="609" y="498"/>
                </a:cubicBezTo>
                <a:cubicBezTo>
                  <a:pt x="603" y="500"/>
                  <a:pt x="596" y="502"/>
                  <a:pt x="589" y="504"/>
                </a:cubicBezTo>
                <a:cubicBezTo>
                  <a:pt x="589" y="504"/>
                  <a:pt x="589" y="504"/>
                  <a:pt x="589" y="504"/>
                </a:cubicBezTo>
                <a:cubicBezTo>
                  <a:pt x="589" y="512"/>
                  <a:pt x="586" y="520"/>
                  <a:pt x="582" y="526"/>
                </a:cubicBezTo>
                <a:cubicBezTo>
                  <a:pt x="595" y="542"/>
                  <a:pt x="606" y="560"/>
                  <a:pt x="616" y="576"/>
                </a:cubicBezTo>
                <a:cubicBezTo>
                  <a:pt x="619" y="580"/>
                  <a:pt x="622" y="584"/>
                  <a:pt x="624" y="588"/>
                </a:cubicBezTo>
                <a:cubicBezTo>
                  <a:pt x="627" y="591"/>
                  <a:pt x="629" y="595"/>
                  <a:pt x="631" y="599"/>
                </a:cubicBezTo>
                <a:cubicBezTo>
                  <a:pt x="635" y="607"/>
                  <a:pt x="639" y="614"/>
                  <a:pt x="643" y="621"/>
                </a:cubicBezTo>
                <a:cubicBezTo>
                  <a:pt x="647" y="628"/>
                  <a:pt x="651" y="634"/>
                  <a:pt x="654" y="640"/>
                </a:cubicBezTo>
                <a:cubicBezTo>
                  <a:pt x="657" y="646"/>
                  <a:pt x="659" y="652"/>
                  <a:pt x="662" y="657"/>
                </a:cubicBezTo>
                <a:cubicBezTo>
                  <a:pt x="667" y="667"/>
                  <a:pt x="671" y="675"/>
                  <a:pt x="673" y="680"/>
                </a:cubicBezTo>
                <a:cubicBezTo>
                  <a:pt x="675" y="685"/>
                  <a:pt x="677" y="688"/>
                  <a:pt x="677" y="688"/>
                </a:cubicBezTo>
                <a:cubicBezTo>
                  <a:pt x="677" y="688"/>
                  <a:pt x="675" y="685"/>
                  <a:pt x="672" y="681"/>
                </a:cubicBezTo>
                <a:cubicBezTo>
                  <a:pt x="669" y="676"/>
                  <a:pt x="664" y="668"/>
                  <a:pt x="658" y="659"/>
                </a:cubicBezTo>
                <a:cubicBezTo>
                  <a:pt x="655" y="654"/>
                  <a:pt x="652" y="649"/>
                  <a:pt x="649" y="643"/>
                </a:cubicBezTo>
                <a:cubicBezTo>
                  <a:pt x="645" y="637"/>
                  <a:pt x="641" y="631"/>
                  <a:pt x="636" y="625"/>
                </a:cubicBezTo>
                <a:cubicBezTo>
                  <a:pt x="632" y="619"/>
                  <a:pt x="627" y="612"/>
                  <a:pt x="622" y="605"/>
                </a:cubicBezTo>
                <a:cubicBezTo>
                  <a:pt x="620" y="601"/>
                  <a:pt x="618" y="597"/>
                  <a:pt x="615" y="594"/>
                </a:cubicBezTo>
                <a:cubicBezTo>
                  <a:pt x="612" y="590"/>
                  <a:pt x="609" y="586"/>
                  <a:pt x="606" y="583"/>
                </a:cubicBezTo>
                <a:cubicBezTo>
                  <a:pt x="601" y="575"/>
                  <a:pt x="595" y="567"/>
                  <a:pt x="589" y="559"/>
                </a:cubicBezTo>
                <a:cubicBezTo>
                  <a:pt x="586" y="555"/>
                  <a:pt x="582" y="551"/>
                  <a:pt x="579" y="547"/>
                </a:cubicBezTo>
                <a:cubicBezTo>
                  <a:pt x="576" y="543"/>
                  <a:pt x="573" y="539"/>
                  <a:pt x="569" y="535"/>
                </a:cubicBezTo>
                <a:cubicBezTo>
                  <a:pt x="565" y="537"/>
                  <a:pt x="560" y="539"/>
                  <a:pt x="554" y="539"/>
                </a:cubicBezTo>
                <a:cubicBezTo>
                  <a:pt x="542" y="539"/>
                  <a:pt x="532" y="533"/>
                  <a:pt x="526" y="523"/>
                </a:cubicBezTo>
                <a:cubicBezTo>
                  <a:pt x="524" y="524"/>
                  <a:pt x="523" y="524"/>
                  <a:pt x="521" y="525"/>
                </a:cubicBezTo>
                <a:cubicBezTo>
                  <a:pt x="511" y="529"/>
                  <a:pt x="501" y="532"/>
                  <a:pt x="491" y="536"/>
                </a:cubicBezTo>
                <a:cubicBezTo>
                  <a:pt x="481" y="540"/>
                  <a:pt x="472" y="544"/>
                  <a:pt x="462" y="548"/>
                </a:cubicBezTo>
                <a:cubicBezTo>
                  <a:pt x="452" y="552"/>
                  <a:pt x="442" y="557"/>
                  <a:pt x="432" y="561"/>
                </a:cubicBezTo>
                <a:cubicBezTo>
                  <a:pt x="427" y="563"/>
                  <a:pt x="422" y="565"/>
                  <a:pt x="418" y="567"/>
                </a:cubicBezTo>
                <a:cubicBezTo>
                  <a:pt x="413" y="570"/>
                  <a:pt x="408" y="572"/>
                  <a:pt x="403" y="574"/>
                </a:cubicBezTo>
                <a:cubicBezTo>
                  <a:pt x="394" y="579"/>
                  <a:pt x="384" y="584"/>
                  <a:pt x="375" y="589"/>
                </a:cubicBezTo>
                <a:cubicBezTo>
                  <a:pt x="366" y="594"/>
                  <a:pt x="357" y="598"/>
                  <a:pt x="348" y="603"/>
                </a:cubicBezTo>
                <a:cubicBezTo>
                  <a:pt x="340" y="608"/>
                  <a:pt x="331" y="613"/>
                  <a:pt x="323" y="618"/>
                </a:cubicBezTo>
                <a:cubicBezTo>
                  <a:pt x="321" y="619"/>
                  <a:pt x="320" y="620"/>
                  <a:pt x="318" y="621"/>
                </a:cubicBezTo>
                <a:cubicBezTo>
                  <a:pt x="319" y="624"/>
                  <a:pt x="320" y="628"/>
                  <a:pt x="320" y="632"/>
                </a:cubicBezTo>
                <a:cubicBezTo>
                  <a:pt x="320" y="632"/>
                  <a:pt x="320" y="633"/>
                  <a:pt x="320" y="634"/>
                </a:cubicBezTo>
                <a:cubicBezTo>
                  <a:pt x="328" y="638"/>
                  <a:pt x="337" y="641"/>
                  <a:pt x="346" y="644"/>
                </a:cubicBezTo>
                <a:cubicBezTo>
                  <a:pt x="366" y="652"/>
                  <a:pt x="366" y="652"/>
                  <a:pt x="366" y="652"/>
                </a:cubicBezTo>
                <a:cubicBezTo>
                  <a:pt x="373" y="654"/>
                  <a:pt x="380" y="657"/>
                  <a:pt x="387" y="659"/>
                </a:cubicBezTo>
                <a:cubicBezTo>
                  <a:pt x="408" y="666"/>
                  <a:pt x="408" y="666"/>
                  <a:pt x="408" y="666"/>
                </a:cubicBezTo>
                <a:cubicBezTo>
                  <a:pt x="412" y="667"/>
                  <a:pt x="415" y="668"/>
                  <a:pt x="419" y="669"/>
                </a:cubicBezTo>
                <a:cubicBezTo>
                  <a:pt x="429" y="672"/>
                  <a:pt x="429" y="672"/>
                  <a:pt x="429" y="672"/>
                </a:cubicBezTo>
                <a:cubicBezTo>
                  <a:pt x="437" y="674"/>
                  <a:pt x="444" y="676"/>
                  <a:pt x="451" y="678"/>
                </a:cubicBezTo>
                <a:cubicBezTo>
                  <a:pt x="462" y="681"/>
                  <a:pt x="462" y="681"/>
                  <a:pt x="462" y="681"/>
                </a:cubicBezTo>
                <a:cubicBezTo>
                  <a:pt x="472" y="684"/>
                  <a:pt x="472" y="684"/>
                  <a:pt x="472" y="684"/>
                </a:cubicBezTo>
                <a:cubicBezTo>
                  <a:pt x="494" y="689"/>
                  <a:pt x="494" y="689"/>
                  <a:pt x="494" y="689"/>
                </a:cubicBezTo>
                <a:cubicBezTo>
                  <a:pt x="501" y="690"/>
                  <a:pt x="508" y="692"/>
                  <a:pt x="516" y="693"/>
                </a:cubicBezTo>
                <a:cubicBezTo>
                  <a:pt x="530" y="696"/>
                  <a:pt x="545" y="699"/>
                  <a:pt x="560" y="702"/>
                </a:cubicBezTo>
                <a:cubicBezTo>
                  <a:pt x="604" y="708"/>
                  <a:pt x="604" y="708"/>
                  <a:pt x="604" y="708"/>
                </a:cubicBezTo>
                <a:cubicBezTo>
                  <a:pt x="619" y="710"/>
                  <a:pt x="633" y="712"/>
                  <a:pt x="648" y="714"/>
                </a:cubicBezTo>
                <a:cubicBezTo>
                  <a:pt x="648" y="704"/>
                  <a:pt x="648" y="704"/>
                  <a:pt x="648" y="704"/>
                </a:cubicBezTo>
                <a:cubicBezTo>
                  <a:pt x="648" y="714"/>
                  <a:pt x="648" y="714"/>
                  <a:pt x="648" y="7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endParaRPr>
          </a:p>
        </p:txBody>
      </p:sp>
    </p:spTree>
    <p:extLst>
      <p:ext uri="{BB962C8B-B14F-4D97-AF65-F5344CB8AC3E}">
        <p14:creationId xmlns:p14="http://schemas.microsoft.com/office/powerpoint/2010/main" val="37463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p:txBody>
          <a:bodyPr/>
          <a:lstStyle/>
          <a:p>
            <a:r>
              <a:rPr lang="zh-CN" altLang="en-US" dirty="0"/>
              <a:t>结论与展望</a:t>
            </a:r>
          </a:p>
        </p:txBody>
      </p:sp>
      <p:sp>
        <p:nvSpPr>
          <p:cNvPr id="23" name="文本占位符 2"/>
          <p:cNvSpPr txBox="1">
            <a:spLocks/>
          </p:cNvSpPr>
          <p:nvPr/>
        </p:nvSpPr>
        <p:spPr>
          <a:xfrm>
            <a:off x="10366131" y="212726"/>
            <a:ext cx="1826358"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3</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1600" dirty="0" smtClean="0">
                <a:latin typeface="Times New Roman" panose="02020603050405020304" pitchFamily="18" charset="0"/>
                <a:cs typeface="Times New Roman" panose="02020603050405020304" pitchFamily="18" charset="0"/>
                <a:sym typeface="+mn-lt"/>
              </a:rPr>
              <a:t>研究展望</a:t>
            </a:r>
            <a:endParaRPr lang="zh-CN" altLang="en-US" sz="2000" dirty="0"/>
          </a:p>
        </p:txBody>
      </p:sp>
      <p:grpSp>
        <p:nvGrpSpPr>
          <p:cNvPr id="32" name="组合 14"/>
          <p:cNvGrpSpPr/>
          <p:nvPr/>
        </p:nvGrpSpPr>
        <p:grpSpPr>
          <a:xfrm>
            <a:off x="762148" y="1203478"/>
            <a:ext cx="10782442" cy="643467"/>
            <a:chOff x="715150" y="3107266"/>
            <a:chExt cx="10782442" cy="643467"/>
          </a:xfrm>
        </p:grpSpPr>
        <p:cxnSp>
          <p:nvCxnSpPr>
            <p:cNvPr id="33" name="直接连接符 2"/>
            <p:cNvCxnSpPr/>
            <p:nvPr/>
          </p:nvCxnSpPr>
          <p:spPr>
            <a:xfrm>
              <a:off x="1037167" y="3429000"/>
              <a:ext cx="10460425" cy="0"/>
            </a:xfrm>
            <a:prstGeom prst="line">
              <a:avLst/>
            </a:prstGeom>
            <a:ln w="50800">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4" name="组合 13"/>
            <p:cNvGrpSpPr/>
            <p:nvPr/>
          </p:nvGrpSpPr>
          <p:grpSpPr>
            <a:xfrm>
              <a:off x="715150" y="3107266"/>
              <a:ext cx="760724" cy="643467"/>
              <a:chOff x="877502" y="2895600"/>
              <a:chExt cx="1001802" cy="1066800"/>
            </a:xfrm>
          </p:grpSpPr>
          <p:sp>
            <p:nvSpPr>
              <p:cNvPr id="35" name="平行四边形 34"/>
              <p:cNvSpPr/>
              <p:nvPr/>
            </p:nvSpPr>
            <p:spPr>
              <a:xfrm flipH="1">
                <a:off x="877502" y="28956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flipH="1">
                <a:off x="1164601" y="28956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flipH="1">
                <a:off x="1464437" y="28956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877502" y="34290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a:off x="1164601" y="34290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a:off x="1464437" y="3429000"/>
                <a:ext cx="414867" cy="533400"/>
              </a:xfrm>
              <a:prstGeom prst="parallelogram">
                <a:avLst>
                  <a:gd name="adj" fmla="val 41326"/>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矩形 40"/>
          <p:cNvSpPr/>
          <p:nvPr/>
        </p:nvSpPr>
        <p:spPr>
          <a:xfrm>
            <a:off x="2092664" y="1343179"/>
            <a:ext cx="2175933" cy="100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5F0EA"/>
                </a:solidFill>
                <a:ea typeface="微软雅黑" charset="0"/>
              </a:rPr>
              <a:t>样本的选取</a:t>
            </a:r>
          </a:p>
        </p:txBody>
      </p:sp>
      <p:sp>
        <p:nvSpPr>
          <p:cNvPr id="42" name="矩形 41"/>
          <p:cNvSpPr/>
          <p:nvPr/>
        </p:nvSpPr>
        <p:spPr>
          <a:xfrm>
            <a:off x="5382401" y="1343178"/>
            <a:ext cx="2175933" cy="100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5F0EA"/>
                </a:solidFill>
                <a:ea typeface="微软雅黑" charset="0"/>
              </a:rPr>
              <a:t>实验室条件与农田环境的差异</a:t>
            </a:r>
          </a:p>
        </p:txBody>
      </p:sp>
      <p:sp>
        <p:nvSpPr>
          <p:cNvPr id="43" name="矩形 42"/>
          <p:cNvSpPr/>
          <p:nvPr/>
        </p:nvSpPr>
        <p:spPr>
          <a:xfrm>
            <a:off x="8672138" y="1343178"/>
            <a:ext cx="2175933" cy="1007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5F0EA"/>
                </a:solidFill>
                <a:ea typeface="微软雅黑" charset="0"/>
              </a:rPr>
              <a:t>模型中结构参数的完善</a:t>
            </a:r>
          </a:p>
        </p:txBody>
      </p:sp>
      <p:sp>
        <p:nvSpPr>
          <p:cNvPr id="44" name="等腰三角形 18"/>
          <p:cNvSpPr/>
          <p:nvPr/>
        </p:nvSpPr>
        <p:spPr>
          <a:xfrm flipH="1">
            <a:off x="1950551" y="1343178"/>
            <a:ext cx="142113" cy="182033"/>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20"/>
          <p:cNvSpPr/>
          <p:nvPr/>
        </p:nvSpPr>
        <p:spPr>
          <a:xfrm flipH="1">
            <a:off x="5240288" y="1343178"/>
            <a:ext cx="142113" cy="182033"/>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21"/>
          <p:cNvSpPr/>
          <p:nvPr/>
        </p:nvSpPr>
        <p:spPr>
          <a:xfrm flipH="1">
            <a:off x="8530025" y="1343178"/>
            <a:ext cx="142113" cy="182033"/>
          </a:xfrm>
          <a:prstGeom prst="triangle">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092663" y="2493841"/>
            <a:ext cx="2175933" cy="3342453"/>
          </a:xfrm>
          <a:prstGeom prst="rect">
            <a:avLst/>
          </a:prstGeom>
        </p:spPr>
        <p:txBody>
          <a:bodyPr wrap="square">
            <a:spAutoFit/>
          </a:bodyPr>
          <a:lstStyle/>
          <a:p>
            <a:pPr algn="just">
              <a:lnSpc>
                <a:spcPct val="120000"/>
              </a:lnSpc>
            </a:pPr>
            <a:r>
              <a:rPr lang="zh-CN" altLang="en-US" sz="1600" dirty="0">
                <a:solidFill>
                  <a:schemeClr val="tx1">
                    <a:lumMod val="85000"/>
                    <a:lumOff val="15000"/>
                  </a:schemeClr>
                </a:solidFill>
              </a:rPr>
              <a:t>样本可延伸至其他作物品种，样本的选取可延伸至</a:t>
            </a:r>
            <a:r>
              <a:rPr lang="zh-CN" altLang="en-US" sz="1600" dirty="0">
                <a:solidFill>
                  <a:srgbClr val="FF0000"/>
                </a:solidFill>
              </a:rPr>
              <a:t>分蘖期、拔节期、灌浆期及成熟期</a:t>
            </a:r>
            <a:r>
              <a:rPr lang="zh-CN" altLang="en-US" sz="1600" dirty="0">
                <a:solidFill>
                  <a:schemeClr val="tx1">
                    <a:lumMod val="85000"/>
                    <a:lumOff val="15000"/>
                  </a:schemeClr>
                </a:solidFill>
              </a:rPr>
              <a:t>等。本文仅对</a:t>
            </a:r>
            <a:r>
              <a:rPr lang="en-US" altLang="zh-CN" sz="1600" dirty="0">
                <a:solidFill>
                  <a:schemeClr val="tx1">
                    <a:lumMod val="85000"/>
                    <a:lumOff val="15000"/>
                  </a:schemeClr>
                </a:solidFill>
              </a:rPr>
              <a:t>30°</a:t>
            </a:r>
            <a:r>
              <a:rPr lang="zh-CN" altLang="en-US" sz="1600" dirty="0">
                <a:solidFill>
                  <a:schemeClr val="tx1">
                    <a:lumMod val="85000"/>
                    <a:lumOff val="15000"/>
                  </a:schemeClr>
                </a:solidFill>
              </a:rPr>
              <a:t>入射天顶角下的叶绿素模型稳定性进行了分析，后续的研究中可扩大到</a:t>
            </a:r>
            <a:r>
              <a:rPr lang="zh-CN" altLang="en-US" sz="1600" dirty="0">
                <a:solidFill>
                  <a:srgbClr val="FF0000"/>
                </a:solidFill>
              </a:rPr>
              <a:t>多个不同入射天顶角度下</a:t>
            </a:r>
            <a:r>
              <a:rPr lang="zh-CN" altLang="en-US" sz="1600" dirty="0">
                <a:solidFill>
                  <a:schemeClr val="tx1">
                    <a:lumMod val="85000"/>
                    <a:lumOff val="15000"/>
                  </a:schemeClr>
                </a:solidFill>
              </a:rPr>
              <a:t>进行模型受方向性的影响分析</a:t>
            </a:r>
          </a:p>
        </p:txBody>
      </p:sp>
      <p:sp>
        <p:nvSpPr>
          <p:cNvPr id="48" name="矩形 47"/>
          <p:cNvSpPr/>
          <p:nvPr/>
        </p:nvSpPr>
        <p:spPr>
          <a:xfrm>
            <a:off x="5382400" y="2493841"/>
            <a:ext cx="2175933" cy="1274195"/>
          </a:xfrm>
          <a:prstGeom prst="rect">
            <a:avLst/>
          </a:prstGeom>
        </p:spPr>
        <p:txBody>
          <a:bodyPr wrap="square">
            <a:spAutoFit/>
          </a:bodyPr>
          <a:lstStyle/>
          <a:p>
            <a:pPr algn="just">
              <a:lnSpc>
                <a:spcPct val="120000"/>
              </a:lnSpc>
            </a:pPr>
            <a:r>
              <a:rPr lang="zh-CN" altLang="en-US" sz="1600" dirty="0">
                <a:solidFill>
                  <a:schemeClr val="tx1">
                    <a:lumMod val="85000"/>
                    <a:lumOff val="15000"/>
                  </a:schemeClr>
                </a:solidFill>
              </a:rPr>
              <a:t>实验中应注意叶片方向的</a:t>
            </a:r>
            <a:r>
              <a:rPr lang="zh-CN" altLang="en-US" sz="1600" dirty="0"/>
              <a:t>放置朝向与实际大田作物中叶片朝向</a:t>
            </a:r>
            <a:r>
              <a:rPr lang="zh-CN" altLang="en-US" sz="1600" dirty="0">
                <a:solidFill>
                  <a:schemeClr val="tx1">
                    <a:lumMod val="85000"/>
                    <a:lumOff val="15000"/>
                  </a:schemeClr>
                </a:solidFill>
              </a:rPr>
              <a:t>的</a:t>
            </a:r>
            <a:r>
              <a:rPr lang="zh-CN" altLang="en-US" sz="1600" dirty="0">
                <a:solidFill>
                  <a:srgbClr val="FF0000"/>
                </a:solidFill>
              </a:rPr>
              <a:t>空间对应关系</a:t>
            </a:r>
          </a:p>
        </p:txBody>
      </p:sp>
      <p:sp>
        <p:nvSpPr>
          <p:cNvPr id="49" name="矩形 48"/>
          <p:cNvSpPr/>
          <p:nvPr/>
        </p:nvSpPr>
        <p:spPr>
          <a:xfrm>
            <a:off x="8691649" y="2493841"/>
            <a:ext cx="2175933" cy="1865126"/>
          </a:xfrm>
          <a:prstGeom prst="rect">
            <a:avLst/>
          </a:prstGeom>
        </p:spPr>
        <p:txBody>
          <a:bodyPr wrap="square">
            <a:spAutoFit/>
          </a:bodyPr>
          <a:lstStyle/>
          <a:p>
            <a:pPr algn="just">
              <a:lnSpc>
                <a:spcPct val="120000"/>
              </a:lnSpc>
            </a:pPr>
            <a:r>
              <a:rPr lang="zh-CN" altLang="en-US" sz="1600" dirty="0">
                <a:solidFill>
                  <a:schemeClr val="tx1">
                    <a:lumMod val="85000"/>
                    <a:lumOff val="15000"/>
                  </a:schemeClr>
                </a:solidFill>
              </a:rPr>
              <a:t>双向</a:t>
            </a:r>
            <a:r>
              <a:rPr lang="zh-CN" altLang="en-US" sz="1600" dirty="0" smtClean="0">
                <a:solidFill>
                  <a:schemeClr val="tx1">
                    <a:lumMod val="85000"/>
                    <a:lumOff val="15000"/>
                  </a:schemeClr>
                </a:solidFill>
              </a:rPr>
              <a:t>反射模型中的参数</a:t>
            </a:r>
            <a:r>
              <a:rPr lang="zh-CN" altLang="en-US" sz="1600" dirty="0">
                <a:solidFill>
                  <a:schemeClr val="tx1">
                    <a:lumMod val="85000"/>
                    <a:lumOff val="15000"/>
                  </a:schemeClr>
                </a:solidFill>
              </a:rPr>
              <a:t>里本文</a:t>
            </a:r>
            <a:r>
              <a:rPr lang="zh-CN" altLang="en-US" sz="1600" dirty="0" smtClean="0">
                <a:solidFill>
                  <a:schemeClr val="tx1">
                    <a:lumMod val="85000"/>
                    <a:lumOff val="15000"/>
                  </a:schemeClr>
                </a:solidFill>
              </a:rPr>
              <a:t>只涉及了</a:t>
            </a:r>
            <a:r>
              <a:rPr lang="zh-CN" altLang="en-US" sz="1600" dirty="0">
                <a:solidFill>
                  <a:srgbClr val="FF0000"/>
                </a:solidFill>
              </a:rPr>
              <a:t>粗糙度参数</a:t>
            </a:r>
            <a:r>
              <a:rPr lang="zh-CN" altLang="en-US" sz="1600" dirty="0">
                <a:solidFill>
                  <a:schemeClr val="tx1">
                    <a:lumMod val="85000"/>
                    <a:lumOff val="15000"/>
                  </a:schemeClr>
                </a:solidFill>
              </a:rPr>
              <a:t>，模型中所涉及的其他参数可</a:t>
            </a:r>
            <a:r>
              <a:rPr lang="zh-CN" altLang="en-US" sz="1600" dirty="0" smtClean="0">
                <a:solidFill>
                  <a:schemeClr val="tx1">
                    <a:lumMod val="85000"/>
                    <a:lumOff val="15000"/>
                  </a:schemeClr>
                </a:solidFill>
              </a:rPr>
              <a:t>进一步拓展来更好地研究</a:t>
            </a:r>
            <a:r>
              <a:rPr lang="zh-CN" altLang="en-US" sz="1600" dirty="0">
                <a:solidFill>
                  <a:schemeClr val="tx1">
                    <a:lumMod val="85000"/>
                    <a:lumOff val="15000"/>
                  </a:schemeClr>
                </a:solidFill>
              </a:rPr>
              <a:t>双向</a:t>
            </a:r>
            <a:r>
              <a:rPr lang="zh-CN" altLang="en-US" sz="1600" dirty="0" smtClean="0">
                <a:solidFill>
                  <a:schemeClr val="tx1">
                    <a:lumMod val="85000"/>
                    <a:lumOff val="15000"/>
                  </a:schemeClr>
                </a:solidFill>
              </a:rPr>
              <a:t>反射模型</a:t>
            </a:r>
            <a:endParaRPr lang="zh-CN" altLang="en-US" sz="1600" dirty="0">
              <a:solidFill>
                <a:schemeClr val="tx1">
                  <a:lumMod val="85000"/>
                  <a:lumOff val="15000"/>
                </a:schemeClr>
              </a:solidFill>
            </a:endParaRPr>
          </a:p>
        </p:txBody>
      </p:sp>
      <p:grpSp>
        <p:nvGrpSpPr>
          <p:cNvPr id="50" name="组 3"/>
          <p:cNvGrpSpPr/>
          <p:nvPr/>
        </p:nvGrpSpPr>
        <p:grpSpPr>
          <a:xfrm>
            <a:off x="2186940" y="5851441"/>
            <a:ext cx="1981835" cy="161214"/>
            <a:chOff x="2186940" y="5110307"/>
            <a:chExt cx="1981835" cy="161214"/>
          </a:xfrm>
        </p:grpSpPr>
        <p:cxnSp>
          <p:nvCxnSpPr>
            <p:cNvPr id="51" name="直接连接符 31"/>
            <p:cNvCxnSpPr/>
            <p:nvPr/>
          </p:nvCxnSpPr>
          <p:spPr>
            <a:xfrm>
              <a:off x="2186940" y="5190914"/>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34"/>
            <p:cNvCxnSpPr/>
            <p:nvPr/>
          </p:nvCxnSpPr>
          <p:spPr>
            <a:xfrm>
              <a:off x="3406140" y="5190914"/>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3" name="平行四边形 52"/>
            <p:cNvSpPr/>
            <p:nvPr/>
          </p:nvSpPr>
          <p:spPr>
            <a:xfrm flipH="1">
              <a:off x="3131018" y="5110307"/>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p:cNvSpPr/>
            <p:nvPr/>
          </p:nvSpPr>
          <p:spPr>
            <a:xfrm flipH="1">
              <a:off x="3067986" y="5110307"/>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p:cNvSpPr/>
            <p:nvPr/>
          </p:nvSpPr>
          <p:spPr>
            <a:xfrm flipH="1">
              <a:off x="3191343" y="5110307"/>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 4"/>
          <p:cNvGrpSpPr/>
          <p:nvPr/>
        </p:nvGrpSpPr>
        <p:grpSpPr>
          <a:xfrm>
            <a:off x="5479448" y="3799076"/>
            <a:ext cx="1981835" cy="161214"/>
            <a:chOff x="5479448" y="5109821"/>
            <a:chExt cx="1981835" cy="161214"/>
          </a:xfrm>
        </p:grpSpPr>
        <p:cxnSp>
          <p:nvCxnSpPr>
            <p:cNvPr id="57" name="直接连接符 41"/>
            <p:cNvCxnSpPr/>
            <p:nvPr/>
          </p:nvCxnSpPr>
          <p:spPr>
            <a:xfrm>
              <a:off x="5479448"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42"/>
            <p:cNvCxnSpPr/>
            <p:nvPr/>
          </p:nvCxnSpPr>
          <p:spPr>
            <a:xfrm>
              <a:off x="6698648"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flipH="1">
              <a:off x="6423526"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H="1">
              <a:off x="6360494"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H="1">
              <a:off x="6483851"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 5"/>
          <p:cNvGrpSpPr/>
          <p:nvPr/>
        </p:nvGrpSpPr>
        <p:grpSpPr>
          <a:xfrm>
            <a:off x="8769186" y="4398636"/>
            <a:ext cx="1981835" cy="161214"/>
            <a:chOff x="8769186" y="5109821"/>
            <a:chExt cx="1981835" cy="161214"/>
          </a:xfrm>
        </p:grpSpPr>
        <p:cxnSp>
          <p:nvCxnSpPr>
            <p:cNvPr id="63" name="直接连接符 47"/>
            <p:cNvCxnSpPr/>
            <p:nvPr/>
          </p:nvCxnSpPr>
          <p:spPr>
            <a:xfrm>
              <a:off x="8769186"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48"/>
            <p:cNvCxnSpPr/>
            <p:nvPr/>
          </p:nvCxnSpPr>
          <p:spPr>
            <a:xfrm>
              <a:off x="9988386" y="5190428"/>
              <a:ext cx="762635"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5" name="平行四边形 64"/>
            <p:cNvSpPr/>
            <p:nvPr/>
          </p:nvSpPr>
          <p:spPr>
            <a:xfrm flipH="1">
              <a:off x="9713264"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平行四边形 65"/>
            <p:cNvSpPr/>
            <p:nvPr/>
          </p:nvSpPr>
          <p:spPr>
            <a:xfrm flipH="1">
              <a:off x="9650232"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flipH="1">
              <a:off x="9773589" y="5109821"/>
              <a:ext cx="93678" cy="161214"/>
            </a:xfrm>
            <a:prstGeom prst="parallelogram">
              <a:avLst>
                <a:gd name="adj" fmla="val 53189"/>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5231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735138" y="2154951"/>
            <a:ext cx="8721725" cy="1892300"/>
          </a:xfrm>
        </p:spPr>
        <p:txBody>
          <a:bodyPr/>
          <a:lstStyle/>
          <a:p>
            <a:pPr marL="0" indent="0">
              <a:buNone/>
            </a:pPr>
            <a:r>
              <a:rPr lang="en-US" altLang="zh-CN" dirty="0">
                <a:cs typeface="+mn-ea"/>
                <a:sym typeface="+mn-lt"/>
              </a:rPr>
              <a:t>THANK YOU FOR WATCHING</a:t>
            </a:r>
          </a:p>
        </p:txBody>
      </p:sp>
      <p:sp>
        <p:nvSpPr>
          <p:cNvPr id="8" name="文本占位符 3"/>
          <p:cNvSpPr>
            <a:spLocks noGrp="1"/>
          </p:cNvSpPr>
          <p:nvPr>
            <p:ph type="body" sz="quarter" idx="13"/>
          </p:nvPr>
        </p:nvSpPr>
        <p:spPr>
          <a:xfrm>
            <a:off x="3638549" y="4863443"/>
            <a:ext cx="4914902" cy="313932"/>
          </a:xfrm>
        </p:spPr>
        <p:txBody>
          <a:bodyPr/>
          <a:lstStyle/>
          <a:p>
            <a:pPr algn="ctr"/>
            <a:r>
              <a:rPr lang="zh-CN" altLang="en-US" dirty="0" smtClean="0">
                <a:sym typeface="+mn-lt"/>
              </a:rPr>
              <a:t>    指导</a:t>
            </a:r>
            <a:r>
              <a:rPr lang="zh-CN" altLang="en-US" dirty="0">
                <a:sym typeface="+mn-lt"/>
              </a:rPr>
              <a:t>老师</a:t>
            </a:r>
            <a:r>
              <a:rPr lang="zh-CN" altLang="en-US" dirty="0" smtClean="0">
                <a:sym typeface="+mn-lt"/>
              </a:rPr>
              <a:t>：方     慧</a:t>
            </a:r>
            <a:endParaRPr lang="zh-CN" altLang="en-US" dirty="0"/>
          </a:p>
        </p:txBody>
      </p:sp>
      <p:sp>
        <p:nvSpPr>
          <p:cNvPr id="9" name="文本占位符 4"/>
          <p:cNvSpPr>
            <a:spLocks noGrp="1"/>
          </p:cNvSpPr>
          <p:nvPr>
            <p:ph type="body" sz="quarter" idx="14"/>
          </p:nvPr>
        </p:nvSpPr>
        <p:spPr>
          <a:xfrm>
            <a:off x="3638550" y="4383980"/>
            <a:ext cx="4914902" cy="313932"/>
          </a:xfrm>
        </p:spPr>
        <p:txBody>
          <a:bodyPr/>
          <a:lstStyle/>
          <a:p>
            <a:r>
              <a:rPr lang="zh-CN" altLang="en-US" dirty="0" smtClean="0">
                <a:sym typeface="+mn-lt"/>
              </a:rPr>
              <a:t>     报  告  人</a:t>
            </a:r>
            <a:r>
              <a:rPr lang="zh-CN" altLang="en-US" dirty="0">
                <a:sym typeface="+mn-lt"/>
              </a:rPr>
              <a:t>：</a:t>
            </a:r>
            <a:r>
              <a:rPr lang="zh-CN" altLang="en-US" dirty="0" smtClean="0">
                <a:sym typeface="+mn-lt"/>
              </a:rPr>
              <a:t>张 徐 洲</a:t>
            </a:r>
            <a:endParaRPr lang="en-US" altLang="zh-CN" dirty="0">
              <a:sym typeface="+mn-lt"/>
            </a:endParaRPr>
          </a:p>
          <a:p>
            <a:pPr algn="ctr"/>
            <a:r>
              <a:rPr lang="en-US" altLang="zh-CN" dirty="0" smtClean="0"/>
              <a:t> </a:t>
            </a:r>
            <a:endParaRPr lang="zh-CN" altLang="en-US" dirty="0"/>
          </a:p>
        </p:txBody>
      </p:sp>
      <p:sp>
        <p:nvSpPr>
          <p:cNvPr id="10" name="文本占位符 3"/>
          <p:cNvSpPr>
            <a:spLocks noGrp="1"/>
          </p:cNvSpPr>
          <p:nvPr>
            <p:ph type="body" sz="quarter" idx="13"/>
          </p:nvPr>
        </p:nvSpPr>
        <p:spPr>
          <a:xfrm>
            <a:off x="3638550" y="5348881"/>
            <a:ext cx="4914902" cy="313932"/>
          </a:xfrm>
        </p:spPr>
        <p:txBody>
          <a:bodyPr/>
          <a:lstStyle/>
          <a:p>
            <a:pPr algn="ctr"/>
            <a:r>
              <a:rPr lang="zh-CN" altLang="en-US" dirty="0" smtClean="0">
                <a:sym typeface="+mn-lt"/>
              </a:rPr>
              <a:t>    报告时间：</a:t>
            </a:r>
            <a:r>
              <a:rPr lang="en-US" altLang="zh-CN" dirty="0" smtClean="0">
                <a:sym typeface="+mn-lt"/>
              </a:rPr>
              <a:t>2017.06</a:t>
            </a:r>
            <a:endParaRPr lang="zh-CN" altLang="en-US" dirty="0"/>
          </a:p>
        </p:txBody>
      </p:sp>
    </p:spTree>
    <p:extLst>
      <p:ext uri="{BB962C8B-B14F-4D97-AF65-F5344CB8AC3E}">
        <p14:creationId xmlns:p14="http://schemas.microsoft.com/office/powerpoint/2010/main" val="4876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
                                            <p:bg/>
                                          </p:spTgt>
                                        </p:tgtEl>
                                        <p:attrNameLst>
                                          <p:attrName>style.visibility</p:attrName>
                                        </p:attrNameLst>
                                      </p:cBhvr>
                                      <p:to>
                                        <p:strVal val="visible"/>
                                      </p:to>
                                    </p:set>
                                    <p:anim calcmode="lin" valueType="num">
                                      <p:cBhvr>
                                        <p:cTn id="12" dur="1000" fill="hold"/>
                                        <p:tgtEl>
                                          <p:spTgt spid="8">
                                            <p:bg/>
                                          </p:spTgt>
                                        </p:tgtEl>
                                        <p:attrNameLst>
                                          <p:attrName>ppt_w</p:attrName>
                                        </p:attrNameLst>
                                      </p:cBhvr>
                                      <p:tavLst>
                                        <p:tav tm="0">
                                          <p:val>
                                            <p:strVal val="#ppt_w*0.70"/>
                                          </p:val>
                                        </p:tav>
                                        <p:tav tm="100000">
                                          <p:val>
                                            <p:strVal val="#ppt_w"/>
                                          </p:val>
                                        </p:tav>
                                      </p:tavLst>
                                    </p:anim>
                                    <p:anim calcmode="lin" valueType="num">
                                      <p:cBhvr>
                                        <p:cTn id="13" dur="1000" fill="hold"/>
                                        <p:tgtEl>
                                          <p:spTgt spid="8">
                                            <p:bg/>
                                          </p:spTgt>
                                        </p:tgtEl>
                                        <p:attrNameLst>
                                          <p:attrName>ppt_h</p:attrName>
                                        </p:attrNameLst>
                                      </p:cBhvr>
                                      <p:tavLst>
                                        <p:tav tm="0">
                                          <p:val>
                                            <p:strVal val="#ppt_h"/>
                                          </p:val>
                                        </p:tav>
                                        <p:tav tm="100000">
                                          <p:val>
                                            <p:strVal val="#ppt_h"/>
                                          </p:val>
                                        </p:tav>
                                      </p:tavLst>
                                    </p:anim>
                                    <p:animEffect transition="in" filter="fade">
                                      <p:cBhvr>
                                        <p:cTn id="14" dur="1000"/>
                                        <p:tgtEl>
                                          <p:spTgt spid="8">
                                            <p:bg/>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p:cTn id="17" dur="10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18" dur="10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8">
                                            <p:txEl>
                                              <p:pRg st="0" end="0"/>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9">
                                            <p:bg/>
                                          </p:spTgt>
                                        </p:tgtEl>
                                        <p:attrNameLst>
                                          <p:attrName>style.visibility</p:attrName>
                                        </p:attrNameLst>
                                      </p:cBhvr>
                                      <p:to>
                                        <p:strVal val="visible"/>
                                      </p:to>
                                    </p:set>
                                    <p:anim calcmode="lin" valueType="num">
                                      <p:cBhvr>
                                        <p:cTn id="22" dur="1000" fill="hold"/>
                                        <p:tgtEl>
                                          <p:spTgt spid="9">
                                            <p:bg/>
                                          </p:spTgt>
                                        </p:tgtEl>
                                        <p:attrNameLst>
                                          <p:attrName>ppt_w</p:attrName>
                                        </p:attrNameLst>
                                      </p:cBhvr>
                                      <p:tavLst>
                                        <p:tav tm="0">
                                          <p:val>
                                            <p:strVal val="#ppt_w*0.70"/>
                                          </p:val>
                                        </p:tav>
                                        <p:tav tm="100000">
                                          <p:val>
                                            <p:strVal val="#ppt_w"/>
                                          </p:val>
                                        </p:tav>
                                      </p:tavLst>
                                    </p:anim>
                                    <p:anim calcmode="lin" valueType="num">
                                      <p:cBhvr>
                                        <p:cTn id="23" dur="1000" fill="hold"/>
                                        <p:tgtEl>
                                          <p:spTgt spid="9">
                                            <p:bg/>
                                          </p:spTgt>
                                        </p:tgtEl>
                                        <p:attrNameLst>
                                          <p:attrName>ppt_h</p:attrName>
                                        </p:attrNameLst>
                                      </p:cBhvr>
                                      <p:tavLst>
                                        <p:tav tm="0">
                                          <p:val>
                                            <p:strVal val="#ppt_h"/>
                                          </p:val>
                                        </p:tav>
                                        <p:tav tm="100000">
                                          <p:val>
                                            <p:strVal val="#ppt_h"/>
                                          </p:val>
                                        </p:tav>
                                      </p:tavLst>
                                    </p:anim>
                                    <p:animEffect transition="in" filter="fade">
                                      <p:cBhvr>
                                        <p:cTn id="24" dur="1000"/>
                                        <p:tgtEl>
                                          <p:spTgt spid="9">
                                            <p:bg/>
                                          </p:spTgt>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p:cTn id="27"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28"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29" dur="1000"/>
                                        <p:tgtEl>
                                          <p:spTgt spid="9">
                                            <p:txEl>
                                              <p:pRg st="0" end="0"/>
                                            </p:txEl>
                                          </p:spTgt>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 calcmode="lin" valueType="num">
                                      <p:cBhvr>
                                        <p:cTn id="32" dur="1000" fill="hold"/>
                                        <p:tgtEl>
                                          <p:spTgt spid="9">
                                            <p:txEl>
                                              <p:pRg st="1" end="1"/>
                                            </p:txEl>
                                          </p:spTgt>
                                        </p:tgtEl>
                                        <p:attrNameLst>
                                          <p:attrName>ppt_w</p:attrName>
                                        </p:attrNameLst>
                                      </p:cBhvr>
                                      <p:tavLst>
                                        <p:tav tm="0">
                                          <p:val>
                                            <p:strVal val="#ppt_w*0.70"/>
                                          </p:val>
                                        </p:tav>
                                        <p:tav tm="100000">
                                          <p:val>
                                            <p:strVal val="#ppt_w"/>
                                          </p:val>
                                        </p:tav>
                                      </p:tavLst>
                                    </p:anim>
                                    <p:anim calcmode="lin" valueType="num">
                                      <p:cBhvr>
                                        <p:cTn id="33" dur="1000" fill="hold"/>
                                        <p:tgtEl>
                                          <p:spTgt spid="9">
                                            <p:txEl>
                                              <p:pRg st="1" end="1"/>
                                            </p:txEl>
                                          </p:spTgt>
                                        </p:tgtEl>
                                        <p:attrNameLst>
                                          <p:attrName>ppt_h</p:attrName>
                                        </p:attrNameLst>
                                      </p:cBhvr>
                                      <p:tavLst>
                                        <p:tav tm="0">
                                          <p:val>
                                            <p:strVal val="#ppt_h"/>
                                          </p:val>
                                        </p:tav>
                                        <p:tav tm="100000">
                                          <p:val>
                                            <p:strVal val="#ppt_h"/>
                                          </p:val>
                                        </p:tav>
                                      </p:tavLst>
                                    </p:anim>
                                    <p:animEffect transition="in" filter="fade">
                                      <p:cBhvr>
                                        <p:cTn id="34" dur="1000"/>
                                        <p:tgtEl>
                                          <p:spTgt spid="9">
                                            <p:txEl>
                                              <p:pRg st="1" end="1"/>
                                            </p:txEl>
                                          </p:spTgt>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10">
                                            <p:bg/>
                                          </p:spTgt>
                                        </p:tgtEl>
                                        <p:attrNameLst>
                                          <p:attrName>style.visibility</p:attrName>
                                        </p:attrNameLst>
                                      </p:cBhvr>
                                      <p:to>
                                        <p:strVal val="visible"/>
                                      </p:to>
                                    </p:set>
                                    <p:anim calcmode="lin" valueType="num">
                                      <p:cBhvr>
                                        <p:cTn id="37" dur="1000" fill="hold"/>
                                        <p:tgtEl>
                                          <p:spTgt spid="10">
                                            <p:bg/>
                                          </p:spTgt>
                                        </p:tgtEl>
                                        <p:attrNameLst>
                                          <p:attrName>ppt_w</p:attrName>
                                        </p:attrNameLst>
                                      </p:cBhvr>
                                      <p:tavLst>
                                        <p:tav tm="0">
                                          <p:val>
                                            <p:strVal val="#ppt_w*0.70"/>
                                          </p:val>
                                        </p:tav>
                                        <p:tav tm="100000">
                                          <p:val>
                                            <p:strVal val="#ppt_w"/>
                                          </p:val>
                                        </p:tav>
                                      </p:tavLst>
                                    </p:anim>
                                    <p:anim calcmode="lin" valueType="num">
                                      <p:cBhvr>
                                        <p:cTn id="38" dur="1000" fill="hold"/>
                                        <p:tgtEl>
                                          <p:spTgt spid="10">
                                            <p:bg/>
                                          </p:spTgt>
                                        </p:tgtEl>
                                        <p:attrNameLst>
                                          <p:attrName>ppt_h</p:attrName>
                                        </p:attrNameLst>
                                      </p:cBhvr>
                                      <p:tavLst>
                                        <p:tav tm="0">
                                          <p:val>
                                            <p:strVal val="#ppt_h"/>
                                          </p:val>
                                        </p:tav>
                                        <p:tav tm="100000">
                                          <p:val>
                                            <p:strVal val="#ppt_h"/>
                                          </p:val>
                                        </p:tav>
                                      </p:tavLst>
                                    </p:anim>
                                    <p:animEffect transition="in" filter="fade">
                                      <p:cBhvr>
                                        <p:cTn id="39" dur="1000"/>
                                        <p:tgtEl>
                                          <p:spTgt spid="10">
                                            <p:bg/>
                                          </p:spTgt>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 calcmode="lin" valueType="num">
                                      <p:cBhvr>
                                        <p:cTn id="42" dur="100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43" dur="100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44"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uiExpand="1" build="p" animBg="1"/>
      <p:bldP spid="9" grpId="0" uiExpand="1" build="p" animBg="1"/>
      <p:bldP spid="10"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p:txBody>
          <a:bodyPr/>
          <a:lstStyle/>
          <a:p>
            <a:r>
              <a:rPr lang="zh-CN" altLang="en-US" dirty="0" smtClean="0"/>
              <a:t>绪论</a:t>
            </a:r>
            <a:endParaRPr lang="zh-CN" altLang="en-US" dirty="0"/>
          </a:p>
        </p:txBody>
      </p:sp>
      <p:sp>
        <p:nvSpPr>
          <p:cNvPr id="30" name="文本占位符 2"/>
          <p:cNvSpPr txBox="1">
            <a:spLocks/>
          </p:cNvSpPr>
          <p:nvPr/>
        </p:nvSpPr>
        <p:spPr>
          <a:xfrm>
            <a:off x="10197296" y="212726"/>
            <a:ext cx="1995193"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1</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cs typeface="+mn-ea"/>
                <a:sym typeface="+mn-lt"/>
              </a:rPr>
              <a:t>选题背景</a:t>
            </a:r>
            <a:endParaRPr lang="zh-CN" altLang="en-US" sz="2000" dirty="0"/>
          </a:p>
        </p:txBody>
      </p:sp>
      <p:sp>
        <p:nvSpPr>
          <p:cNvPr id="4" name="矩形 3"/>
          <p:cNvSpPr/>
          <p:nvPr/>
        </p:nvSpPr>
        <p:spPr>
          <a:xfrm>
            <a:off x="720201" y="3052911"/>
            <a:ext cx="11097549" cy="369332"/>
          </a:xfrm>
          <a:prstGeom prst="rect">
            <a:avLst/>
          </a:prstGeom>
        </p:spPr>
        <p:txBody>
          <a:bodyPr wrap="square">
            <a:spAutoFit/>
          </a:bodyPr>
          <a:lstStyle/>
          <a:p>
            <a:r>
              <a:rPr lang="zh-CN" altLang="en-US" dirty="0"/>
              <a:t>小麦作为我国</a:t>
            </a:r>
            <a:r>
              <a:rPr lang="zh-CN" altLang="en-US" dirty="0">
                <a:solidFill>
                  <a:srgbClr val="FF0000"/>
                </a:solidFill>
              </a:rPr>
              <a:t>第二大粮食作物</a:t>
            </a:r>
            <a:r>
              <a:rPr lang="zh-CN" altLang="en-US" dirty="0" smtClean="0"/>
              <a:t>，</a:t>
            </a:r>
            <a:r>
              <a:rPr lang="zh-CN" altLang="en-US" dirty="0" smtClean="0">
                <a:solidFill>
                  <a:srgbClr val="FF0000"/>
                </a:solidFill>
              </a:rPr>
              <a:t>单子叶、平行脉</a:t>
            </a:r>
            <a:r>
              <a:rPr lang="zh-CN" altLang="en-US" dirty="0" smtClean="0"/>
              <a:t>结构</a:t>
            </a:r>
            <a:endParaRPr lang="zh-CN" altLang="en-US" dirty="0"/>
          </a:p>
        </p:txBody>
      </p:sp>
      <p:sp>
        <p:nvSpPr>
          <p:cNvPr id="31" name="矩形 30"/>
          <p:cNvSpPr/>
          <p:nvPr/>
        </p:nvSpPr>
        <p:spPr>
          <a:xfrm>
            <a:off x="720200" y="2071045"/>
            <a:ext cx="10900780" cy="812530"/>
          </a:xfrm>
          <a:prstGeom prst="rect">
            <a:avLst/>
          </a:prstGeom>
        </p:spPr>
        <p:txBody>
          <a:bodyPr wrap="square">
            <a:spAutoFit/>
          </a:bodyPr>
          <a:lstStyle/>
          <a:p>
            <a:pPr>
              <a:lnSpc>
                <a:spcPct val="130000"/>
              </a:lnSpc>
            </a:pPr>
            <a:r>
              <a:rPr lang="zh-CN" altLang="en-US" dirty="0"/>
              <a:t>通过对多角度下光谱数据获取、分析叶片营养成分含量的研究，可</a:t>
            </a:r>
            <a:r>
              <a:rPr lang="zh-CN" altLang="en-US" dirty="0">
                <a:solidFill>
                  <a:srgbClr val="FF0000"/>
                </a:solidFill>
              </a:rPr>
              <a:t>降低因角度产生的</a:t>
            </a:r>
            <a:r>
              <a:rPr lang="zh-CN" altLang="en-US" dirty="0" smtClean="0">
                <a:solidFill>
                  <a:srgbClr val="FF0000"/>
                </a:solidFill>
              </a:rPr>
              <a:t>误差</a:t>
            </a:r>
            <a:r>
              <a:rPr lang="zh-CN" altLang="en-US" dirty="0">
                <a:solidFill>
                  <a:srgbClr val="FF0000"/>
                </a:solidFill>
              </a:rPr>
              <a:t>、</a:t>
            </a:r>
            <a:r>
              <a:rPr lang="zh-CN" altLang="en-US" dirty="0" smtClean="0">
                <a:solidFill>
                  <a:srgbClr val="FF0000"/>
                </a:solidFill>
              </a:rPr>
              <a:t>提高</a:t>
            </a:r>
            <a:r>
              <a:rPr lang="zh-CN" altLang="en-US" dirty="0">
                <a:solidFill>
                  <a:srgbClr val="FF0000"/>
                </a:solidFill>
              </a:rPr>
              <a:t>光谱</a:t>
            </a:r>
            <a:r>
              <a:rPr lang="zh-CN" altLang="en-US" dirty="0" smtClean="0">
                <a:solidFill>
                  <a:srgbClr val="FF0000"/>
                </a:solidFill>
              </a:rPr>
              <a:t>模型稳定性</a:t>
            </a:r>
            <a:r>
              <a:rPr lang="zh-CN" altLang="en-US" dirty="0" smtClean="0"/>
              <a:t>，</a:t>
            </a:r>
            <a:r>
              <a:rPr lang="zh-CN" altLang="en-US" dirty="0"/>
              <a:t>可为农业遥感提供理论支持</a:t>
            </a:r>
          </a:p>
        </p:txBody>
      </p:sp>
      <p:pic>
        <p:nvPicPr>
          <p:cNvPr id="8" name="Picture 3" descr="C:\Documents and Settings\Administrator\桌面\开题报告\A7593E8C6CA548AEB131BB879FD3FF40.jpg"/>
          <p:cNvPicPr>
            <a:picLocks noChangeAspect="1" noChangeArrowheads="1"/>
          </p:cNvPicPr>
          <p:nvPr/>
        </p:nvPicPr>
        <p:blipFill>
          <a:blip r:embed="rId3">
            <a:extLst>
              <a:ext uri="{28A0092B-C50C-407E-A947-70E740481C1C}">
                <a14:useLocalDpi xmlns:a14="http://schemas.microsoft.com/office/drawing/2010/main" val="0"/>
              </a:ext>
            </a:extLst>
          </a:blip>
          <a:srcRect l="6458" t="-40" r="-632" b="11636"/>
          <a:stretch>
            <a:fillRect/>
          </a:stretch>
        </p:blipFill>
        <p:spPr bwMode="auto">
          <a:xfrm>
            <a:off x="-795" y="3977811"/>
            <a:ext cx="4028677" cy="241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5"/>
          <p:cNvPicPr>
            <a:picLocks noChangeAspect="1"/>
          </p:cNvPicPr>
          <p:nvPr/>
        </p:nvPicPr>
        <p:blipFill>
          <a:blip r:embed="rId4">
            <a:extLst>
              <a:ext uri="{28A0092B-C50C-407E-A947-70E740481C1C}">
                <a14:useLocalDpi xmlns:a14="http://schemas.microsoft.com/office/drawing/2010/main" val="0"/>
              </a:ext>
            </a:extLst>
          </a:blip>
          <a:srcRect l="10728" t="22337" r="13133" b="3549"/>
          <a:stretch>
            <a:fillRect/>
          </a:stretch>
        </p:blipFill>
        <p:spPr bwMode="auto">
          <a:xfrm>
            <a:off x="8289499" y="3993693"/>
            <a:ext cx="3902501" cy="240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651" y="3535025"/>
            <a:ext cx="3690079" cy="286101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20200" y="1089179"/>
            <a:ext cx="10888879" cy="812530"/>
          </a:xfrm>
          <a:prstGeom prst="rect">
            <a:avLst/>
          </a:prstGeom>
        </p:spPr>
        <p:txBody>
          <a:bodyPr wrap="square">
            <a:spAutoFit/>
          </a:bodyPr>
          <a:lstStyle/>
          <a:p>
            <a:pPr>
              <a:lnSpc>
                <a:spcPct val="130000"/>
              </a:lnSpc>
            </a:pPr>
            <a:r>
              <a:rPr lang="zh-CN" altLang="en-US" dirty="0" smtClean="0"/>
              <a:t>光谱技术的发展和应用可快速实现对</a:t>
            </a:r>
            <a:r>
              <a:rPr lang="zh-CN" altLang="en-US" dirty="0" smtClean="0">
                <a:solidFill>
                  <a:srgbClr val="FF0000"/>
                </a:solidFill>
              </a:rPr>
              <a:t>植物叶片信息的检测</a:t>
            </a:r>
            <a:r>
              <a:rPr lang="zh-CN" altLang="en-US" dirty="0" smtClean="0"/>
              <a:t>，</a:t>
            </a:r>
            <a:r>
              <a:rPr lang="zh-CN" altLang="en-US" dirty="0"/>
              <a:t>但</a:t>
            </a:r>
            <a:r>
              <a:rPr lang="zh-CN" altLang="en-US" dirty="0" smtClean="0">
                <a:solidFill>
                  <a:srgbClr val="FF0000"/>
                </a:solidFill>
              </a:rPr>
              <a:t>固定</a:t>
            </a:r>
            <a:r>
              <a:rPr lang="zh-CN" altLang="en-US" dirty="0">
                <a:solidFill>
                  <a:srgbClr val="FF0000"/>
                </a:solidFill>
              </a:rPr>
              <a:t>角度下</a:t>
            </a:r>
            <a:r>
              <a:rPr lang="zh-CN" altLang="en-US" dirty="0"/>
              <a:t>叶片</a:t>
            </a:r>
            <a:r>
              <a:rPr lang="zh-CN" altLang="en-US" dirty="0">
                <a:solidFill>
                  <a:srgbClr val="FF0000"/>
                </a:solidFill>
              </a:rPr>
              <a:t>光谱信息采集较</a:t>
            </a:r>
            <a:r>
              <a:rPr lang="zh-CN" altLang="en-US" dirty="0" smtClean="0">
                <a:solidFill>
                  <a:srgbClr val="FF0000"/>
                </a:solidFill>
              </a:rPr>
              <a:t>片面，多角度下叶片反射率的的研究</a:t>
            </a:r>
            <a:r>
              <a:rPr lang="zh-CN" altLang="en-US" dirty="0" smtClean="0"/>
              <a:t>可更好地研究光与植物叶片的作用机制</a:t>
            </a:r>
            <a:endParaRPr lang="zh-CN" altLang="en-US" dirty="0"/>
          </a:p>
        </p:txBody>
      </p:sp>
    </p:spTree>
    <p:extLst>
      <p:ext uri="{BB962C8B-B14F-4D97-AF65-F5344CB8AC3E}">
        <p14:creationId xmlns:p14="http://schemas.microsoft.com/office/powerpoint/2010/main" val="1224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p:txBody>
          <a:bodyPr/>
          <a:lstStyle/>
          <a:p>
            <a:r>
              <a:rPr lang="zh-CN" altLang="en-US" dirty="0" smtClean="0"/>
              <a:t>绪论</a:t>
            </a:r>
            <a:endParaRPr lang="zh-CN" altLang="en-US" dirty="0"/>
          </a:p>
        </p:txBody>
      </p:sp>
      <p:sp>
        <p:nvSpPr>
          <p:cNvPr id="30" name="文本占位符 2"/>
          <p:cNvSpPr txBox="1">
            <a:spLocks/>
          </p:cNvSpPr>
          <p:nvPr/>
        </p:nvSpPr>
        <p:spPr>
          <a:xfrm>
            <a:off x="10197296" y="212726"/>
            <a:ext cx="1995193"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1</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cs typeface="+mn-ea"/>
                <a:sym typeface="+mn-lt"/>
              </a:rPr>
              <a:t>选题背景</a:t>
            </a:r>
            <a:endParaRPr lang="zh-CN" altLang="en-US" sz="2000" dirty="0"/>
          </a:p>
        </p:txBody>
      </p:sp>
      <p:grpSp>
        <p:nvGrpSpPr>
          <p:cNvPr id="8" name="组合 7"/>
          <p:cNvGrpSpPr/>
          <p:nvPr/>
        </p:nvGrpSpPr>
        <p:grpSpPr>
          <a:xfrm>
            <a:off x="161510" y="1443834"/>
            <a:ext cx="4126958" cy="4826968"/>
            <a:chOff x="1061610" y="911903"/>
            <a:chExt cx="4943291" cy="5816174"/>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610" y="911903"/>
              <a:ext cx="3691507" cy="5816174"/>
            </a:xfrm>
            <a:prstGeom prst="rect">
              <a:avLst/>
            </a:prstGeom>
          </p:spPr>
        </p:pic>
        <p:grpSp>
          <p:nvGrpSpPr>
            <p:cNvPr id="10" name="组合 9"/>
            <p:cNvGrpSpPr/>
            <p:nvPr/>
          </p:nvGrpSpPr>
          <p:grpSpPr>
            <a:xfrm>
              <a:off x="3160584" y="2708920"/>
              <a:ext cx="2844317" cy="3060340"/>
              <a:chOff x="3160584" y="2708920"/>
              <a:chExt cx="2844317" cy="3060340"/>
            </a:xfrm>
          </p:grpSpPr>
          <p:cxnSp>
            <p:nvCxnSpPr>
              <p:cNvPr id="11" name="直接箭头连接符 10"/>
              <p:cNvCxnSpPr/>
              <p:nvPr/>
            </p:nvCxnSpPr>
            <p:spPr>
              <a:xfrm>
                <a:off x="3160584" y="2850904"/>
                <a:ext cx="1980220" cy="0"/>
              </a:xfrm>
              <a:prstGeom prst="straightConnector1">
                <a:avLst/>
              </a:prstGeom>
              <a:ln w="19050">
                <a:solidFill>
                  <a:srgbClr val="00B050"/>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2" name="TextBox 17"/>
              <p:cNvSpPr txBox="1"/>
              <p:nvPr/>
            </p:nvSpPr>
            <p:spPr>
              <a:xfrm>
                <a:off x="5050794" y="2708920"/>
                <a:ext cx="954107" cy="276999"/>
              </a:xfrm>
              <a:prstGeom prst="rect">
                <a:avLst/>
              </a:prstGeom>
              <a:noFill/>
            </p:spPr>
            <p:txBody>
              <a:bodyPr wrap="none" rtlCol="0">
                <a:spAutoFit/>
              </a:bodyPr>
              <a:lstStyle/>
              <a:p>
                <a:r>
                  <a:rPr lang="zh-CN" altLang="en-US" sz="1200" dirty="0" smtClean="0">
                    <a:latin typeface="微软雅黑" panose="020B0503020204020204" pitchFamily="34" charset="-122"/>
                    <a:ea typeface="微软雅黑" panose="020B0503020204020204" pitchFamily="34" charset="-122"/>
                  </a:rPr>
                  <a:t>成像光谱仪</a:t>
                </a:r>
                <a:endParaRPr lang="zh-CN" altLang="en-US" sz="1200" dirty="0">
                  <a:latin typeface="微软雅黑" panose="020B0503020204020204" pitchFamily="34" charset="-122"/>
                  <a:ea typeface="微软雅黑" panose="020B0503020204020204" pitchFamily="34" charset="-122"/>
                </a:endParaRPr>
              </a:p>
            </p:txBody>
          </p:sp>
          <p:cxnSp>
            <p:nvCxnSpPr>
              <p:cNvPr id="13" name="直接箭头连接符 12"/>
              <p:cNvCxnSpPr/>
              <p:nvPr/>
            </p:nvCxnSpPr>
            <p:spPr>
              <a:xfrm>
                <a:off x="3688161" y="4239090"/>
                <a:ext cx="1423899" cy="0"/>
              </a:xfrm>
              <a:prstGeom prst="straightConnector1">
                <a:avLst/>
              </a:prstGeom>
              <a:ln w="19050">
                <a:solidFill>
                  <a:srgbClr val="00B050"/>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4" name="TextBox 63"/>
              <p:cNvSpPr txBox="1"/>
              <p:nvPr/>
            </p:nvSpPr>
            <p:spPr>
              <a:xfrm>
                <a:off x="5022050" y="4097106"/>
                <a:ext cx="646331" cy="276999"/>
              </a:xfrm>
              <a:prstGeom prst="rect">
                <a:avLst/>
              </a:prstGeom>
              <a:noFill/>
            </p:spPr>
            <p:txBody>
              <a:bodyPr wrap="none" rtlCol="0">
                <a:spAutoFit/>
              </a:bodyPr>
              <a:lstStyle/>
              <a:p>
                <a:r>
                  <a:rPr lang="zh-CN" altLang="en-US" sz="1200" dirty="0" smtClean="0">
                    <a:latin typeface="微软雅黑" panose="020B0503020204020204" pitchFamily="34" charset="-122"/>
                    <a:ea typeface="微软雅黑" panose="020B0503020204020204" pitchFamily="34" charset="-122"/>
                  </a:rPr>
                  <a:t>线光源</a:t>
                </a:r>
                <a:endParaRPr lang="zh-CN" altLang="en-US" sz="1200" dirty="0">
                  <a:latin typeface="微软雅黑" panose="020B0503020204020204" pitchFamily="34" charset="-122"/>
                  <a:ea typeface="微软雅黑" panose="020B0503020204020204" pitchFamily="34" charset="-122"/>
                </a:endParaRPr>
              </a:p>
            </p:txBody>
          </p:sp>
          <p:cxnSp>
            <p:nvCxnSpPr>
              <p:cNvPr id="15" name="直接箭头连接符 14"/>
              <p:cNvCxnSpPr/>
              <p:nvPr/>
            </p:nvCxnSpPr>
            <p:spPr>
              <a:xfrm flipV="1">
                <a:off x="3160584" y="5630760"/>
                <a:ext cx="1980220" cy="3485"/>
              </a:xfrm>
              <a:prstGeom prst="straightConnector1">
                <a:avLst/>
              </a:prstGeom>
              <a:ln w="19050">
                <a:solidFill>
                  <a:srgbClr val="00B050"/>
                </a:solidFill>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6" name="TextBox 72"/>
              <p:cNvSpPr txBox="1"/>
              <p:nvPr/>
            </p:nvSpPr>
            <p:spPr>
              <a:xfrm>
                <a:off x="5067055" y="5492261"/>
                <a:ext cx="492443"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样本</a:t>
                </a:r>
              </a:p>
            </p:txBody>
          </p:sp>
        </p:grpSp>
      </p:grpSp>
      <p:sp>
        <p:nvSpPr>
          <p:cNvPr id="6" name="矩形 5"/>
          <p:cNvSpPr/>
          <p:nvPr/>
        </p:nvSpPr>
        <p:spPr>
          <a:xfrm>
            <a:off x="3916618" y="1923845"/>
            <a:ext cx="4360818" cy="732508"/>
          </a:xfrm>
          <a:prstGeom prst="rect">
            <a:avLst/>
          </a:prstGeom>
        </p:spPr>
        <p:txBody>
          <a:bodyPr wrap="square">
            <a:spAutoFit/>
          </a:bodyPr>
          <a:lstStyle/>
          <a:p>
            <a:pPr lvl="0" defTabSz="914400">
              <a:lnSpc>
                <a:spcPct val="130000"/>
              </a:lnSpc>
              <a:buClr>
                <a:srgbClr val="0070C0"/>
              </a:buClr>
              <a:buSzPct val="80000"/>
            </a:pPr>
            <a:r>
              <a:rPr lang="zh-CN" altLang="en-US" sz="1600" b="1" dirty="0" smtClean="0">
                <a:solidFill>
                  <a:srgbClr val="FF0000"/>
                </a:solidFill>
                <a:latin typeface="微软雅黑" panose="020B0503020204020204" pitchFamily="34" charset="-122"/>
                <a:ea typeface="微软雅黑" panose="020B0503020204020204" pitchFamily="34" charset="-122"/>
              </a:rPr>
              <a:t>单一接收</a:t>
            </a:r>
            <a:r>
              <a:rPr lang="zh-CN" altLang="en-US" sz="1600" b="1" dirty="0" smtClean="0">
                <a:solidFill>
                  <a:srgbClr val="FF0000"/>
                </a:solidFill>
                <a:latin typeface="微软雅黑" panose="020B0503020204020204" pitchFamily="34" charset="-122"/>
                <a:ea typeface="微软雅黑" panose="020B0503020204020204" pitchFamily="34" charset="-122"/>
              </a:rPr>
              <a:t>角度</a:t>
            </a:r>
            <a:r>
              <a:rPr lang="zh-CN" altLang="en-US" sz="1600" b="1" dirty="0">
                <a:solidFill>
                  <a:srgbClr val="FF0000"/>
                </a:solidFill>
                <a:latin typeface="微软雅黑" panose="020B0503020204020204" pitchFamily="34" charset="-122"/>
                <a:ea typeface="微软雅黑" panose="020B0503020204020204" pitchFamily="34" charset="-122"/>
              </a:rPr>
              <a:t>下</a:t>
            </a:r>
            <a:r>
              <a:rPr lang="zh-CN" altLang="en-US" sz="1600" dirty="0">
                <a:solidFill>
                  <a:prstClr val="black"/>
                </a:solidFill>
                <a:latin typeface="微软雅黑" panose="020B0503020204020204" pitchFamily="34" charset="-122"/>
                <a:ea typeface="微软雅黑" panose="020B0503020204020204" pitchFamily="34" charset="-122"/>
              </a:rPr>
              <a:t>采集叶片的光谱信息</a:t>
            </a:r>
            <a:r>
              <a:rPr lang="zh-CN" altLang="en-US" sz="1600" dirty="0">
                <a:solidFill>
                  <a:srgbClr val="FF0000"/>
                </a:solidFill>
                <a:latin typeface="微软雅黑" panose="020B0503020204020204" pitchFamily="34" charset="-122"/>
                <a:ea typeface="微软雅黑" panose="020B0503020204020204" pitchFamily="34" charset="-122"/>
              </a:rPr>
              <a:t>较</a:t>
            </a:r>
            <a:r>
              <a:rPr lang="zh-CN" altLang="en-US" sz="1600" dirty="0" smtClean="0">
                <a:solidFill>
                  <a:srgbClr val="FF0000"/>
                </a:solidFill>
                <a:latin typeface="微软雅黑" panose="020B0503020204020204" pitchFamily="34" charset="-122"/>
                <a:ea typeface="微软雅黑" panose="020B0503020204020204" pitchFamily="34" charset="-122"/>
              </a:rPr>
              <a:t>片面</a:t>
            </a:r>
            <a:r>
              <a:rPr lang="zh-CN" altLang="en-US" sz="1600" dirty="0" smtClean="0">
                <a:solidFill>
                  <a:prstClr val="black"/>
                </a:solidFill>
                <a:latin typeface="微软雅黑" panose="020B0503020204020204" pitchFamily="34" charset="-122"/>
                <a:ea typeface="微软雅黑" panose="020B0503020204020204" pitchFamily="34" charset="-122"/>
              </a:rPr>
              <a:t>，不能准确反映叶片</a:t>
            </a:r>
            <a:r>
              <a:rPr lang="zh-CN" altLang="en-US" sz="1600" dirty="0" smtClean="0">
                <a:solidFill>
                  <a:srgbClr val="FF0000"/>
                </a:solidFill>
                <a:latin typeface="微软雅黑" panose="020B0503020204020204" pitchFamily="34" charset="-122"/>
                <a:ea typeface="微软雅黑" panose="020B0503020204020204" pitchFamily="34" charset="-122"/>
              </a:rPr>
              <a:t>全方位光谱信息</a:t>
            </a:r>
            <a:endParaRPr lang="en-US" altLang="zh-CN" sz="1600" dirty="0">
              <a:solidFill>
                <a:srgbClr val="FF0000"/>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4839365" y="3591439"/>
            <a:ext cx="2888343" cy="2679363"/>
            <a:chOff x="6195957" y="3506650"/>
            <a:chExt cx="2888343" cy="2679363"/>
          </a:xfrm>
        </p:grpSpPr>
        <p:grpSp>
          <p:nvGrpSpPr>
            <p:cNvPr id="37" name="组合 36"/>
            <p:cNvGrpSpPr/>
            <p:nvPr/>
          </p:nvGrpSpPr>
          <p:grpSpPr>
            <a:xfrm>
              <a:off x="6195957" y="3683075"/>
              <a:ext cx="2888343" cy="2502938"/>
              <a:chOff x="7678057" y="2833619"/>
              <a:chExt cx="2888343" cy="2502938"/>
            </a:xfrm>
          </p:grpSpPr>
          <p:grpSp>
            <p:nvGrpSpPr>
              <p:cNvPr id="27" name="组合 26"/>
              <p:cNvGrpSpPr/>
              <p:nvPr/>
            </p:nvGrpSpPr>
            <p:grpSpPr>
              <a:xfrm>
                <a:off x="7947564" y="3073718"/>
                <a:ext cx="2262839" cy="2262839"/>
                <a:chOff x="7947564" y="3073718"/>
                <a:chExt cx="2262839" cy="2262839"/>
              </a:xfrm>
            </p:grpSpPr>
            <p:sp>
              <p:nvSpPr>
                <p:cNvPr id="23" name="饼形 22"/>
                <p:cNvSpPr/>
                <p:nvPr/>
              </p:nvSpPr>
              <p:spPr>
                <a:xfrm rot="10800000">
                  <a:off x="7947564" y="3073718"/>
                  <a:ext cx="2262839" cy="2262839"/>
                </a:xfrm>
                <a:prstGeom prst="pie">
                  <a:avLst>
                    <a:gd name="adj1" fmla="val 0"/>
                    <a:gd name="adj2" fmla="val 1080710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7" name="椭圆 16"/>
                <p:cNvSpPr/>
                <p:nvPr/>
              </p:nvSpPr>
              <p:spPr>
                <a:xfrm>
                  <a:off x="7962079" y="3765601"/>
                  <a:ext cx="2235218" cy="9136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pic>
            <p:nvPicPr>
              <p:cNvPr id="18" name="图片 17"/>
              <p:cNvPicPr>
                <a:picLocks noChangeAspect="1"/>
              </p:cNvPicPr>
              <p:nvPr/>
            </p:nvPicPr>
            <p:blipFill rotWithShape="1">
              <a:blip r:embed="rId4" cstate="print">
                <a:extLst>
                  <a:ext uri="{28A0092B-C50C-407E-A947-70E740481C1C}">
                    <a14:useLocalDpi xmlns:a14="http://schemas.microsoft.com/office/drawing/2010/main" val="0"/>
                  </a:ext>
                </a:extLst>
              </a:blip>
              <a:srcRect l="58624"/>
              <a:stretch/>
            </p:blipFill>
            <p:spPr>
              <a:xfrm rot="5400000">
                <a:off x="8853070" y="3514631"/>
                <a:ext cx="451825" cy="1381014"/>
              </a:xfrm>
              <a:prstGeom prst="rect">
                <a:avLst/>
              </a:prstGeom>
            </p:spPr>
          </p:pic>
          <p:cxnSp>
            <p:nvCxnSpPr>
              <p:cNvPr id="29" name="直接连接符 28"/>
              <p:cNvCxnSpPr/>
              <p:nvPr/>
            </p:nvCxnSpPr>
            <p:spPr>
              <a:xfrm>
                <a:off x="7678057" y="4205138"/>
                <a:ext cx="2888343" cy="0"/>
              </a:xfrm>
              <a:prstGeom prst="line">
                <a:avLst/>
              </a:prstGeom>
              <a:ln w="34925">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9078686" y="2833619"/>
                <a:ext cx="0" cy="1381972"/>
              </a:xfrm>
              <a:prstGeom prst="line">
                <a:avLst/>
              </a:prstGeom>
              <a:ln w="34925">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6944303" y="3506650"/>
              <a:ext cx="2121318" cy="2427007"/>
              <a:chOff x="6944303" y="3506650"/>
              <a:chExt cx="2121318" cy="2427007"/>
            </a:xfrm>
          </p:grpSpPr>
          <p:cxnSp>
            <p:nvCxnSpPr>
              <p:cNvPr id="25" name="直接连接符 24"/>
              <p:cNvCxnSpPr/>
              <p:nvPr/>
            </p:nvCxnSpPr>
            <p:spPr>
              <a:xfrm flipV="1">
                <a:off x="6944303" y="5069450"/>
                <a:ext cx="690211" cy="679939"/>
              </a:xfrm>
              <a:prstGeom prst="line">
                <a:avLst/>
              </a:prstGeom>
              <a:ln w="34925">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976263" y="5481225"/>
                <a:ext cx="269507" cy="452432"/>
              </a:xfrm>
              <a:prstGeom prst="rect">
                <a:avLst/>
              </a:prstGeom>
              <a:noFill/>
            </p:spPr>
            <p:txBody>
              <a:bodyPr wrap="square" rtlCol="0">
                <a:spAutoFit/>
              </a:bodyPr>
              <a:lstStyle/>
              <a:p>
                <a:pPr>
                  <a:lnSpc>
                    <a:spcPct val="130000"/>
                  </a:lnSpc>
                  <a:spcBef>
                    <a:spcPts val="600"/>
                  </a:spcBef>
                </a:pPr>
                <a:r>
                  <a:rPr lang="en-US" altLang="zh-CN" i="1" kern="0" dirty="0" smtClean="0">
                    <a:latin typeface="Times New Roman" panose="02020603050405020304" pitchFamily="18" charset="0"/>
                    <a:ea typeface="微软雅黑" panose="020B0503020204020204" pitchFamily="34" charset="-122"/>
                    <a:cs typeface="Times New Roman" panose="02020603050405020304" pitchFamily="18" charset="0"/>
                    <a:sym typeface="+mn-lt"/>
                  </a:rPr>
                  <a:t>x</a:t>
                </a:r>
                <a:endParaRPr lang="zh-CN" altLang="en-US" i="1"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31" name="文本框 30"/>
              <p:cNvSpPr txBox="1"/>
              <p:nvPr/>
            </p:nvSpPr>
            <p:spPr>
              <a:xfrm>
                <a:off x="7606860" y="3506650"/>
                <a:ext cx="269507" cy="416524"/>
              </a:xfrm>
              <a:prstGeom prst="rect">
                <a:avLst/>
              </a:prstGeom>
              <a:noFill/>
            </p:spPr>
            <p:txBody>
              <a:bodyPr wrap="square" rtlCol="0">
                <a:spAutoFit/>
              </a:bodyPr>
              <a:lstStyle/>
              <a:p>
                <a:pPr>
                  <a:lnSpc>
                    <a:spcPct val="130000"/>
                  </a:lnSpc>
                  <a:spcBef>
                    <a:spcPts val="600"/>
                  </a:spcBef>
                </a:pPr>
                <a:r>
                  <a:rPr lang="en-US" altLang="zh-CN" i="1" kern="0" dirty="0" smtClean="0">
                    <a:latin typeface="Times New Roman" panose="02020603050405020304" pitchFamily="18" charset="0"/>
                    <a:ea typeface="微软雅黑" panose="020B0503020204020204" pitchFamily="34" charset="-122"/>
                    <a:cs typeface="Times New Roman" panose="02020603050405020304" pitchFamily="18" charset="0"/>
                    <a:sym typeface="+mn-lt"/>
                  </a:rPr>
                  <a:t>z</a:t>
                </a:r>
                <a:endParaRPr lang="zh-CN" altLang="en-US" i="1"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32" name="文本框 31"/>
              <p:cNvSpPr txBox="1"/>
              <p:nvPr/>
            </p:nvSpPr>
            <p:spPr>
              <a:xfrm>
                <a:off x="8796114" y="4933369"/>
                <a:ext cx="269507" cy="416524"/>
              </a:xfrm>
              <a:prstGeom prst="rect">
                <a:avLst/>
              </a:prstGeom>
              <a:noFill/>
            </p:spPr>
            <p:txBody>
              <a:bodyPr wrap="square" rtlCol="0">
                <a:spAutoFit/>
              </a:bodyPr>
              <a:lstStyle/>
              <a:p>
                <a:pPr>
                  <a:lnSpc>
                    <a:spcPct val="130000"/>
                  </a:lnSpc>
                  <a:spcBef>
                    <a:spcPts val="600"/>
                  </a:spcBef>
                </a:pPr>
                <a:r>
                  <a:rPr lang="en-US" altLang="zh-CN" i="1" kern="0" dirty="0" smtClean="0">
                    <a:latin typeface="Times New Roman" panose="02020603050405020304" pitchFamily="18" charset="0"/>
                    <a:ea typeface="微软雅黑" panose="020B0503020204020204" pitchFamily="34" charset="-122"/>
                    <a:cs typeface="Times New Roman" panose="02020603050405020304" pitchFamily="18" charset="0"/>
                    <a:sym typeface="+mn-lt"/>
                  </a:rPr>
                  <a:t>y</a:t>
                </a:r>
                <a:endParaRPr lang="zh-CN" altLang="en-US" i="1" kern="0" dirty="0">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grpSp>
      <p:sp>
        <p:nvSpPr>
          <p:cNvPr id="34" name="下箭头 33"/>
          <p:cNvSpPr/>
          <p:nvPr/>
        </p:nvSpPr>
        <p:spPr>
          <a:xfrm rot="2574322">
            <a:off x="7206669" y="3950850"/>
            <a:ext cx="247223" cy="54977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下箭头 34"/>
          <p:cNvSpPr/>
          <p:nvPr/>
        </p:nvSpPr>
        <p:spPr>
          <a:xfrm rot="3893521">
            <a:off x="7467343" y="4432739"/>
            <a:ext cx="247223" cy="54977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下箭头 35"/>
          <p:cNvSpPr/>
          <p:nvPr/>
        </p:nvSpPr>
        <p:spPr>
          <a:xfrm>
            <a:off x="6116382" y="3185203"/>
            <a:ext cx="247223" cy="54977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rot="18571556">
            <a:off x="5066786" y="3896447"/>
            <a:ext cx="247223" cy="54977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下箭头 38"/>
          <p:cNvSpPr/>
          <p:nvPr/>
        </p:nvSpPr>
        <p:spPr>
          <a:xfrm rot="17383897">
            <a:off x="4792209" y="4355347"/>
            <a:ext cx="247223" cy="54977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8277436" y="1609310"/>
            <a:ext cx="3744456" cy="4409136"/>
            <a:chOff x="690009" y="2913491"/>
            <a:chExt cx="2354738" cy="2611162"/>
          </a:xfrm>
        </p:grpSpPr>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010" y="2913491"/>
              <a:ext cx="2354737" cy="2368192"/>
            </a:xfrm>
            <a:prstGeom prst="rect">
              <a:avLst/>
            </a:prstGeom>
          </p:spPr>
        </p:pic>
        <p:sp>
          <p:nvSpPr>
            <p:cNvPr id="42" name="矩形 41"/>
            <p:cNvSpPr/>
            <p:nvPr/>
          </p:nvSpPr>
          <p:spPr>
            <a:xfrm>
              <a:off x="690009" y="5268692"/>
              <a:ext cx="2354737" cy="255961"/>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植株三维模型</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0087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circle(in)">
                                      <p:cBhvr>
                                        <p:cTn id="12" dur="2000"/>
                                        <p:tgtEl>
                                          <p:spTgt spid="35"/>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circle(in)">
                                      <p:cBhvr>
                                        <p:cTn id="15" dur="2000"/>
                                        <p:tgtEl>
                                          <p:spTgt spid="34"/>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circle(in)">
                                      <p:cBhvr>
                                        <p:cTn id="18" dur="2000"/>
                                        <p:tgtEl>
                                          <p:spTgt spid="36"/>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circle(in)">
                                      <p:cBhvr>
                                        <p:cTn id="21" dur="2000"/>
                                        <p:tgtEl>
                                          <p:spTgt spid="38"/>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circle(in)">
                                      <p:cBhvr>
                                        <p:cTn id="24" dur="20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ircle(in)">
                                      <p:cBhvr>
                                        <p:cTn id="29" dur="2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circle(in)">
                                      <p:cBhvr>
                                        <p:cTn id="34"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4" grpId="0" animBg="1"/>
      <p:bldP spid="35" grpId="0" animBg="1"/>
      <p:bldP spid="36" grpId="0" animBg="1"/>
      <p:bldP spid="38"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p:txBody>
          <a:bodyPr/>
          <a:lstStyle/>
          <a:p>
            <a:r>
              <a:rPr lang="zh-CN" altLang="en-US" dirty="0" smtClean="0"/>
              <a:t>绪论</a:t>
            </a:r>
            <a:endParaRPr lang="zh-CN" altLang="en-US" dirty="0"/>
          </a:p>
        </p:txBody>
      </p:sp>
      <p:sp>
        <p:nvSpPr>
          <p:cNvPr id="30" name="文本占位符 2"/>
          <p:cNvSpPr txBox="1">
            <a:spLocks/>
          </p:cNvSpPr>
          <p:nvPr/>
        </p:nvSpPr>
        <p:spPr>
          <a:xfrm>
            <a:off x="10712918" y="212726"/>
            <a:ext cx="1479571"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2</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a:cs typeface="+mn-ea"/>
                <a:sym typeface="+mn-lt"/>
              </a:rPr>
              <a:t>定义</a:t>
            </a:r>
            <a:endParaRPr lang="zh-CN" altLang="en-US" sz="2000" dirty="0"/>
          </a:p>
        </p:txBody>
      </p:sp>
      <p:sp>
        <p:nvSpPr>
          <p:cNvPr id="17" name="矩形 16"/>
          <p:cNvSpPr/>
          <p:nvPr/>
        </p:nvSpPr>
        <p:spPr>
          <a:xfrm>
            <a:off x="2006715" y="948584"/>
            <a:ext cx="8074834" cy="369332"/>
          </a:xfrm>
          <a:prstGeom prst="rect">
            <a:avLst/>
          </a:prstGeom>
        </p:spPr>
        <p:txBody>
          <a:bodyPr wrap="square">
            <a:spAutoFit/>
          </a:bodyPr>
          <a:lstStyle/>
          <a:p>
            <a:r>
              <a:rPr lang="zh-CN" altLang="en-US" b="1" u="sng" dirty="0" smtClean="0">
                <a:latin typeface="微软雅黑" panose="020B0503020204020204" pitchFamily="34" charset="-122"/>
                <a:ea typeface="微软雅黑" panose="020B0503020204020204" pitchFamily="34" charset="-122"/>
              </a:rPr>
              <a:t>双</a:t>
            </a:r>
            <a:r>
              <a:rPr lang="zh-CN" altLang="zh-CN" b="1" u="sng" dirty="0" smtClean="0">
                <a:latin typeface="微软雅黑" panose="020B0503020204020204" pitchFamily="34" charset="-122"/>
                <a:ea typeface="微软雅黑" panose="020B0503020204020204" pitchFamily="34" charset="-122"/>
              </a:rPr>
              <a:t>向</a:t>
            </a:r>
            <a:r>
              <a:rPr lang="zh-CN" altLang="zh-CN" b="1" u="sng" dirty="0">
                <a:latin typeface="微软雅黑" panose="020B0503020204020204" pitchFamily="34" charset="-122"/>
                <a:ea typeface="微软雅黑" panose="020B0503020204020204" pitchFamily="34" charset="-122"/>
              </a:rPr>
              <a:t>反射</a:t>
            </a:r>
            <a:r>
              <a:rPr lang="zh-CN" altLang="zh-CN" b="1" u="sng" dirty="0" smtClean="0">
                <a:latin typeface="微软雅黑" panose="020B0503020204020204" pitchFamily="34" charset="-122"/>
                <a:ea typeface="微软雅黑" panose="020B0503020204020204" pitchFamily="34" charset="-122"/>
              </a:rPr>
              <a:t>特性</a:t>
            </a:r>
            <a:r>
              <a:rPr lang="zh-CN" altLang="en-US" b="1" u="sng" dirty="0" smtClean="0">
                <a:latin typeface="微软雅黑" panose="020B0503020204020204" pitchFamily="34" charset="-122"/>
                <a:ea typeface="微软雅黑" panose="020B0503020204020204" pitchFamily="34" charset="-122"/>
              </a:rPr>
              <a:t>：</a:t>
            </a:r>
            <a:r>
              <a:rPr lang="zh-CN" altLang="zh-CN" b="1" u="sng" dirty="0" smtClean="0">
                <a:latin typeface="微软雅黑" panose="020B0503020204020204" pitchFamily="34" charset="-122"/>
                <a:ea typeface="微软雅黑" panose="020B0503020204020204" pitchFamily="34" charset="-122"/>
              </a:rPr>
              <a:t>待</a:t>
            </a:r>
            <a:r>
              <a:rPr lang="zh-CN" altLang="zh-CN" b="1" u="sng" dirty="0">
                <a:latin typeface="微软雅黑" panose="020B0503020204020204" pitchFamily="34" charset="-122"/>
                <a:ea typeface="微软雅黑" panose="020B0503020204020204" pitchFamily="34" charset="-122"/>
              </a:rPr>
              <a:t>测样本的反射率随入射角和观测角的不同而变化的</a:t>
            </a:r>
            <a:r>
              <a:rPr lang="zh-CN" altLang="zh-CN" b="1" u="sng" dirty="0" smtClean="0">
                <a:latin typeface="微软雅黑" panose="020B0503020204020204" pitchFamily="34" charset="-122"/>
                <a:ea typeface="微软雅黑" panose="020B0503020204020204" pitchFamily="34" charset="-122"/>
              </a:rPr>
              <a:t>特性</a:t>
            </a:r>
            <a:endParaRPr lang="zh-CN" altLang="en-US" b="1" u="sng" dirty="0">
              <a:latin typeface="微软雅黑" panose="020B0503020204020204" pitchFamily="34" charset="-122"/>
              <a:ea typeface="微软雅黑" panose="020B0503020204020204" pitchFamily="34" charset="-122"/>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1052347241"/>
              </p:ext>
            </p:extLst>
          </p:nvPr>
        </p:nvGraphicFramePr>
        <p:xfrm>
          <a:off x="5545469" y="2920580"/>
          <a:ext cx="4694238" cy="873125"/>
        </p:xfrm>
        <a:graphic>
          <a:graphicData uri="http://schemas.openxmlformats.org/presentationml/2006/ole">
            <mc:AlternateContent xmlns:mc="http://schemas.openxmlformats.org/markup-compatibility/2006">
              <mc:Choice xmlns:v="urn:schemas-microsoft-com:vml" Requires="v">
                <p:oleObj spid="_x0000_s2313" name="Equation" r:id="rId4" imgW="2361960" imgH="444240" progId="Equation.DSMT4">
                  <p:embed/>
                </p:oleObj>
              </mc:Choice>
              <mc:Fallback>
                <p:oleObj name="Equation" r:id="rId4" imgW="2361960" imgH="444240" progId="Equation.DSMT4">
                  <p:embed/>
                  <p:pic>
                    <p:nvPicPr>
                      <p:cNvPr id="0" name=""/>
                      <p:cNvPicPr>
                        <a:picLocks noChangeAspect="1" noChangeArrowheads="1"/>
                      </p:cNvPicPr>
                      <p:nvPr/>
                    </p:nvPicPr>
                    <p:blipFill>
                      <a:blip r:embed="rId5"/>
                      <a:srcRect/>
                      <a:stretch>
                        <a:fillRect/>
                      </a:stretch>
                    </p:blipFill>
                    <p:spPr bwMode="auto">
                      <a:xfrm>
                        <a:off x="5545469" y="2920580"/>
                        <a:ext cx="4694238"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Box 27"/>
          <p:cNvSpPr txBox="1"/>
          <p:nvPr/>
        </p:nvSpPr>
        <p:spPr>
          <a:xfrm>
            <a:off x="10363456" y="2924499"/>
            <a:ext cx="1637907" cy="369332"/>
          </a:xfrm>
          <a:prstGeom prst="rect">
            <a:avLst/>
          </a:prstGeom>
          <a:solidFill>
            <a:schemeClr val="accent3">
              <a:lumMod val="20000"/>
              <a:lumOff val="80000"/>
            </a:schemeClr>
          </a:solidFill>
          <a:ln>
            <a:noFill/>
          </a:ln>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反射辐亮度</a:t>
            </a:r>
            <a:endParaRPr lang="zh-CN" altLang="en-US" b="1" dirty="0">
              <a:latin typeface="微软雅黑" panose="020B0503020204020204" pitchFamily="34" charset="-122"/>
              <a:ea typeface="微软雅黑" panose="020B0503020204020204" pitchFamily="34" charset="-122"/>
            </a:endParaRPr>
          </a:p>
        </p:txBody>
      </p:sp>
      <p:sp>
        <p:nvSpPr>
          <p:cNvPr id="24" name="TextBox 28"/>
          <p:cNvSpPr txBox="1"/>
          <p:nvPr/>
        </p:nvSpPr>
        <p:spPr>
          <a:xfrm>
            <a:off x="10356964" y="3388234"/>
            <a:ext cx="1637907" cy="369332"/>
          </a:xfrm>
          <a:prstGeom prst="rect">
            <a:avLst/>
          </a:prstGeom>
          <a:solidFill>
            <a:schemeClr val="accent3">
              <a:lumMod val="20000"/>
              <a:lumOff val="80000"/>
            </a:schemeClr>
          </a:solidFill>
          <a:ln>
            <a:noFill/>
          </a:ln>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入射辐照度</a:t>
            </a:r>
            <a:endParaRPr lang="zh-CN" altLang="en-US" b="1" dirty="0">
              <a:latin typeface="微软雅黑" panose="020B0503020204020204" pitchFamily="34" charset="-122"/>
              <a:ea typeface="微软雅黑" panose="020B0503020204020204" pitchFamily="34" charset="-122"/>
            </a:endParaRPr>
          </a:p>
        </p:txBody>
      </p:sp>
      <p:pic>
        <p:nvPicPr>
          <p:cNvPr id="13" name="图片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0103" y="2072687"/>
            <a:ext cx="4261617" cy="30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5"/>
          <p:cNvSpPr txBox="1"/>
          <p:nvPr/>
        </p:nvSpPr>
        <p:spPr>
          <a:xfrm>
            <a:off x="2080890" y="5074135"/>
            <a:ext cx="2420042" cy="281828"/>
          </a:xfrm>
          <a:prstGeom prst="rect">
            <a:avLst/>
          </a:prstGeom>
          <a:solidFill>
            <a:schemeClr val="accent1">
              <a:lumMod val="75000"/>
            </a:schemeClr>
          </a:solidFill>
          <a:ln>
            <a:noFill/>
          </a:ln>
        </p:spPr>
        <p:txBody>
          <a:bodyPr wrap="square" rtlCol="0">
            <a:spAutoFit/>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双向反射检测几何示意图</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5790996" y="4219961"/>
            <a:ext cx="6096000" cy="369332"/>
          </a:xfrm>
          <a:prstGeom prst="rect">
            <a:avLst/>
          </a:prstGeom>
        </p:spPr>
        <p:txBody>
          <a:bodyPr>
            <a:spAutoFit/>
          </a:bodyPr>
          <a:lstStyle/>
          <a:p>
            <a:r>
              <a:rPr lang="zh-CN" altLang="en-US" dirty="0" smtClean="0"/>
              <a:t>描述</a:t>
            </a:r>
            <a:r>
              <a:rPr lang="zh-CN" altLang="en-US" dirty="0">
                <a:solidFill>
                  <a:srgbClr val="FF0000"/>
                </a:solidFill>
              </a:rPr>
              <a:t>不同入射条件</a:t>
            </a:r>
            <a:r>
              <a:rPr lang="zh-CN" altLang="en-US" dirty="0"/>
              <a:t>下叶片表面在</a:t>
            </a:r>
            <a:r>
              <a:rPr lang="zh-CN" altLang="en-US" dirty="0">
                <a:solidFill>
                  <a:srgbClr val="FF0000"/>
                </a:solidFill>
              </a:rPr>
              <a:t>任意观测方向的反射特性</a:t>
            </a:r>
          </a:p>
        </p:txBody>
      </p:sp>
    </p:spTree>
    <p:extLst>
      <p:ext uri="{BB962C8B-B14F-4D97-AF65-F5344CB8AC3E}">
        <p14:creationId xmlns:p14="http://schemas.microsoft.com/office/powerpoint/2010/main" val="350512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4"/>
          <p:cNvSpPr>
            <a:spLocks noChangeArrowheads="1"/>
          </p:cNvSpPr>
          <p:nvPr/>
        </p:nvSpPr>
        <p:spPr bwMode="auto">
          <a:xfrm>
            <a:off x="621906" y="4089559"/>
            <a:ext cx="10942015" cy="1183881"/>
          </a:xfrm>
          <a:prstGeom prst="roundRect">
            <a:avLst>
              <a:gd name="adj" fmla="val 13745"/>
            </a:avLst>
          </a:prstGeom>
          <a:solidFill>
            <a:schemeClr val="accent1">
              <a:lumMod val="40000"/>
              <a:lumOff val="60000"/>
            </a:schemeClr>
          </a:solidFill>
          <a:ln w="38100">
            <a:solidFill>
              <a:schemeClr val="accent1">
                <a:lumMod val="75000"/>
              </a:schemeClr>
            </a:solidFill>
            <a:round/>
            <a:headEnd/>
            <a:tailEnd/>
          </a:ln>
          <a:effectLs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50000"/>
              </a:lnSpc>
              <a:spcBef>
                <a:spcPct val="0"/>
              </a:spcBef>
              <a:buFont typeface="Wingdings" panose="05000000000000000000" pitchFamily="2" charset="2"/>
              <a:buNone/>
              <a:defRPr/>
            </a:pPr>
            <a:endParaRPr lang="en-US" altLang="zh-CN" sz="1400" kern="0" dirty="0" smtClean="0">
              <a:solidFill>
                <a:srgbClr val="000000"/>
              </a:solidFill>
              <a:latin typeface="微软雅黑" panose="020B0503020204020204" pitchFamily="34" charset="-122"/>
              <a:ea typeface="微软雅黑" panose="020B0503020204020204" pitchFamily="34" charset="-122"/>
            </a:endParaRPr>
          </a:p>
        </p:txBody>
      </p:sp>
      <p:sp>
        <p:nvSpPr>
          <p:cNvPr id="10" name="AutoShape 4"/>
          <p:cNvSpPr>
            <a:spLocks noChangeArrowheads="1"/>
          </p:cNvSpPr>
          <p:nvPr/>
        </p:nvSpPr>
        <p:spPr bwMode="auto">
          <a:xfrm>
            <a:off x="621906" y="2684450"/>
            <a:ext cx="10942015" cy="1148102"/>
          </a:xfrm>
          <a:prstGeom prst="roundRect">
            <a:avLst>
              <a:gd name="adj" fmla="val 13745"/>
            </a:avLst>
          </a:prstGeom>
          <a:solidFill>
            <a:schemeClr val="accent1">
              <a:lumMod val="40000"/>
              <a:lumOff val="60000"/>
            </a:schemeClr>
          </a:solidFill>
          <a:ln w="38100">
            <a:solidFill>
              <a:schemeClr val="accent1">
                <a:lumMod val="75000"/>
              </a:schemeClr>
            </a:solidFill>
            <a:round/>
            <a:headEnd/>
            <a:tailEnd/>
          </a:ln>
          <a:effectLs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50000"/>
              </a:lnSpc>
              <a:spcBef>
                <a:spcPct val="0"/>
              </a:spcBef>
              <a:buFont typeface="Wingdings" panose="05000000000000000000" pitchFamily="2" charset="2"/>
              <a:buNone/>
              <a:defRPr/>
            </a:pPr>
            <a:endParaRPr lang="en-US" altLang="zh-CN" sz="1400" kern="0" dirty="0" smtClean="0">
              <a:solidFill>
                <a:srgbClr val="000000"/>
              </a:solidFill>
              <a:latin typeface="微软雅黑" panose="020B0503020204020204" pitchFamily="34" charset="-122"/>
              <a:ea typeface="微软雅黑" panose="020B0503020204020204" pitchFamily="34" charset="-122"/>
            </a:endParaRPr>
          </a:p>
        </p:txBody>
      </p:sp>
      <p:sp>
        <p:nvSpPr>
          <p:cNvPr id="8" name="AutoShape 4"/>
          <p:cNvSpPr>
            <a:spLocks noChangeArrowheads="1"/>
          </p:cNvSpPr>
          <p:nvPr/>
        </p:nvSpPr>
        <p:spPr bwMode="auto">
          <a:xfrm>
            <a:off x="621906" y="1279341"/>
            <a:ext cx="10942015" cy="1148102"/>
          </a:xfrm>
          <a:prstGeom prst="roundRect">
            <a:avLst>
              <a:gd name="adj" fmla="val 13745"/>
            </a:avLst>
          </a:prstGeom>
          <a:solidFill>
            <a:schemeClr val="accent1">
              <a:lumMod val="40000"/>
              <a:lumOff val="60000"/>
            </a:schemeClr>
          </a:solidFill>
          <a:ln w="38100">
            <a:solidFill>
              <a:schemeClr val="accent1">
                <a:lumMod val="75000"/>
              </a:schemeClr>
            </a:solidFill>
            <a:round/>
            <a:headEnd/>
            <a:tailEnd/>
          </a:ln>
          <a:effectLs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50000"/>
              </a:lnSpc>
              <a:spcBef>
                <a:spcPct val="0"/>
              </a:spcBef>
              <a:buFont typeface="Wingdings" panose="05000000000000000000" pitchFamily="2" charset="2"/>
              <a:buNone/>
              <a:defRPr/>
            </a:pPr>
            <a:endParaRPr lang="en-US" altLang="zh-CN" sz="1400" kern="0" dirty="0" smtClean="0">
              <a:solidFill>
                <a:srgbClr val="0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p:txBody>
          <a:bodyPr/>
          <a:lstStyle/>
          <a:p>
            <a:r>
              <a:rPr lang="zh-CN" altLang="en-US" dirty="0" smtClean="0"/>
              <a:t>绪论</a:t>
            </a:r>
            <a:endParaRPr lang="zh-CN" altLang="en-US" dirty="0"/>
          </a:p>
        </p:txBody>
      </p:sp>
      <p:sp>
        <p:nvSpPr>
          <p:cNvPr id="30" name="文本占位符 2"/>
          <p:cNvSpPr txBox="1">
            <a:spLocks/>
          </p:cNvSpPr>
          <p:nvPr/>
        </p:nvSpPr>
        <p:spPr>
          <a:xfrm>
            <a:off x="10197296" y="212726"/>
            <a:ext cx="1995193"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3</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latin typeface="Times New Roman" panose="02020603050405020304" pitchFamily="18" charset="0"/>
                <a:cs typeface="Times New Roman" panose="02020603050405020304" pitchFamily="18" charset="0"/>
                <a:sym typeface="+mn-lt"/>
              </a:rPr>
              <a:t>研究进展</a:t>
            </a:r>
            <a:endParaRPr lang="zh-CN" altLang="en-US" dirty="0"/>
          </a:p>
        </p:txBody>
      </p:sp>
      <p:sp>
        <p:nvSpPr>
          <p:cNvPr id="4" name="矩形 3"/>
          <p:cNvSpPr/>
          <p:nvPr/>
        </p:nvSpPr>
        <p:spPr>
          <a:xfrm>
            <a:off x="621906" y="1290593"/>
            <a:ext cx="10792222" cy="1136850"/>
          </a:xfrm>
          <a:prstGeom prst="rect">
            <a:avLst/>
          </a:prstGeom>
        </p:spPr>
        <p:txBody>
          <a:bodyPr wrap="square">
            <a:spAutoFit/>
          </a:bodyPr>
          <a:lstStyle/>
          <a:p>
            <a:pPr marL="285750" indent="-285750" algn="just">
              <a:lnSpc>
                <a:spcPct val="130000"/>
              </a:lnSpc>
              <a:buFont typeface="Wingdings" panose="05000000000000000000" pitchFamily="2" charset="2"/>
              <a:buChar char="Ø"/>
            </a:pPr>
            <a:r>
              <a:rPr lang="zh-CN" altLang="en-US" dirty="0" smtClean="0"/>
              <a:t>通过</a:t>
            </a:r>
            <a:r>
              <a:rPr lang="zh-CN" altLang="en-US" dirty="0"/>
              <a:t>对采集到的 </a:t>
            </a:r>
            <a:r>
              <a:rPr lang="en-US" altLang="zh-CN" dirty="0">
                <a:solidFill>
                  <a:srgbClr val="FF0000"/>
                </a:solidFill>
                <a:latin typeface="Times New Roman" panose="02020603050405020304" pitchFamily="18" charset="0"/>
                <a:cs typeface="Times New Roman" panose="02020603050405020304" pitchFamily="18" charset="0"/>
              </a:rPr>
              <a:t>0°</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30°</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60°</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90°</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120</a:t>
            </a:r>
            <a:r>
              <a:rPr lang="en-US" altLang="zh-CN"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150°</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180°</a:t>
            </a:r>
            <a:r>
              <a:rPr lang="zh-CN" altLang="en-US" dirty="0">
                <a:solidFill>
                  <a:srgbClr val="FF0000"/>
                </a:solidFill>
              </a:rPr>
              <a:t>观侧角度下</a:t>
            </a:r>
            <a:r>
              <a:rPr lang="zh-CN" altLang="en-US" dirty="0"/>
              <a:t>的冬小麦方向光谱信息与氮含量进行研究分析，得到不同观测角度下的</a:t>
            </a:r>
            <a:r>
              <a:rPr lang="zh-CN" altLang="en-US" dirty="0" smtClean="0"/>
              <a:t>比值</a:t>
            </a:r>
            <a:r>
              <a:rPr lang="zh-CN" altLang="en-US" dirty="0"/>
              <a:t>植被指数</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RVI</a:t>
            </a:r>
            <a:r>
              <a:rPr lang="zh-CN" altLang="en-US" dirty="0">
                <a:latin typeface="Times New Roman" panose="02020603050405020304" pitchFamily="18" charset="0"/>
                <a:cs typeface="Times New Roman" panose="02020603050405020304" pitchFamily="18" charset="0"/>
              </a:rPr>
              <a:t>）</a:t>
            </a:r>
            <a:r>
              <a:rPr lang="zh-CN" altLang="en-US" dirty="0"/>
              <a:t>与氮含量的拟合模型，得出 </a:t>
            </a:r>
            <a:r>
              <a:rPr lang="en-US" altLang="zh-CN" dirty="0">
                <a:solidFill>
                  <a:srgbClr val="FF0000"/>
                </a:solidFill>
                <a:latin typeface="Times New Roman" panose="02020603050405020304" pitchFamily="18" charset="0"/>
                <a:cs typeface="Times New Roman" panose="02020603050405020304" pitchFamily="18" charset="0"/>
              </a:rPr>
              <a:t>0°</a:t>
            </a:r>
            <a:r>
              <a:rPr lang="zh-CN" altLang="en-US" dirty="0">
                <a:solidFill>
                  <a:srgbClr val="FF0000"/>
                </a:solidFill>
              </a:rPr>
              <a:t>观测角度的 </a:t>
            </a:r>
            <a:r>
              <a:rPr lang="en-US" altLang="zh-CN" dirty="0">
                <a:solidFill>
                  <a:srgbClr val="FF0000"/>
                </a:solidFill>
                <a:latin typeface="Times New Roman" panose="02020603050405020304" pitchFamily="18" charset="0"/>
                <a:cs typeface="Times New Roman" panose="02020603050405020304" pitchFamily="18" charset="0"/>
              </a:rPr>
              <a:t>RVI</a:t>
            </a:r>
            <a:r>
              <a:rPr lang="en-US" altLang="zh-CN" dirty="0">
                <a:solidFill>
                  <a:srgbClr val="FF0000"/>
                </a:solidFill>
              </a:rPr>
              <a:t> </a:t>
            </a:r>
            <a:r>
              <a:rPr lang="zh-CN" altLang="en-US" dirty="0">
                <a:solidFill>
                  <a:srgbClr val="FF0000"/>
                </a:solidFill>
              </a:rPr>
              <a:t>能更好地估算叶片氮</a:t>
            </a:r>
            <a:r>
              <a:rPr lang="zh-CN" altLang="en-US" dirty="0" smtClean="0">
                <a:solidFill>
                  <a:srgbClr val="FF0000"/>
                </a:solidFill>
              </a:rPr>
              <a:t>含量（</a:t>
            </a:r>
            <a:r>
              <a:rPr lang="zh-CN" altLang="en-US" dirty="0">
                <a:solidFill>
                  <a:srgbClr val="FF0000"/>
                </a:solidFill>
              </a:rPr>
              <a:t>肖春华</a:t>
            </a:r>
            <a:r>
              <a:rPr lang="zh-CN" altLang="en-US" dirty="0" smtClean="0">
                <a:solidFill>
                  <a:srgbClr val="FF0000"/>
                </a:solidFill>
              </a:rPr>
              <a:t>等，</a:t>
            </a:r>
            <a:r>
              <a:rPr lang="en-US" altLang="zh-CN" dirty="0" smtClean="0">
                <a:solidFill>
                  <a:srgbClr val="FF0000"/>
                </a:solidFill>
                <a:latin typeface="Times New Roman" panose="02020603050405020304" pitchFamily="18" charset="0"/>
                <a:cs typeface="Times New Roman" panose="02020603050405020304" pitchFamily="18" charset="0"/>
              </a:rPr>
              <a:t>2008</a:t>
            </a:r>
            <a:r>
              <a:rPr lang="zh-CN" altLang="en-US" dirty="0" smtClean="0">
                <a:solidFill>
                  <a:srgbClr val="FF0000"/>
                </a:solidFill>
              </a:rPr>
              <a:t>）</a:t>
            </a:r>
            <a:endParaRPr lang="zh-CN" altLang="en-US" dirty="0">
              <a:solidFill>
                <a:srgbClr val="FF0000"/>
              </a:solidFill>
            </a:endParaRPr>
          </a:p>
        </p:txBody>
      </p:sp>
      <p:sp>
        <p:nvSpPr>
          <p:cNvPr id="5" name="矩形 4"/>
          <p:cNvSpPr/>
          <p:nvPr/>
        </p:nvSpPr>
        <p:spPr>
          <a:xfrm>
            <a:off x="621906" y="2695702"/>
            <a:ext cx="10792222" cy="1172629"/>
          </a:xfrm>
          <a:prstGeom prst="rect">
            <a:avLst/>
          </a:prstGeom>
        </p:spPr>
        <p:txBody>
          <a:bodyPr wrap="square">
            <a:spAutoFit/>
          </a:bodyPr>
          <a:lstStyle/>
          <a:p>
            <a:pPr marL="285750" indent="-285750" algn="just">
              <a:lnSpc>
                <a:spcPct val="130000"/>
              </a:lnSpc>
              <a:buFont typeface="Wingdings" panose="05000000000000000000" pitchFamily="2" charset="2"/>
              <a:buChar char="Ø"/>
            </a:pPr>
            <a:r>
              <a:rPr lang="zh-CN" altLang="en-US" dirty="0" smtClean="0"/>
              <a:t>通过</a:t>
            </a:r>
            <a:r>
              <a:rPr lang="zh-CN" altLang="en-US" dirty="0"/>
              <a:t>采集植物叶片表面的 </a:t>
            </a:r>
            <a:r>
              <a:rPr lang="en-US" altLang="zh-CN" dirty="0">
                <a:latin typeface="Times New Roman" panose="02020603050405020304" pitchFamily="18" charset="0"/>
                <a:cs typeface="Times New Roman" panose="02020603050405020304" pitchFamily="18" charset="0"/>
              </a:rPr>
              <a:t>BRDF</a:t>
            </a:r>
            <a:r>
              <a:rPr lang="en-US" altLang="zh-CN" dirty="0"/>
              <a:t> </a:t>
            </a:r>
            <a:r>
              <a:rPr lang="zh-CN" altLang="en-US" dirty="0"/>
              <a:t>和 </a:t>
            </a:r>
            <a:r>
              <a:rPr lang="en-US" altLang="zh-CN" dirty="0">
                <a:latin typeface="Times New Roman" panose="02020603050405020304" pitchFamily="18" charset="0"/>
                <a:cs typeface="Times New Roman" panose="02020603050405020304" pitchFamily="18" charset="0"/>
              </a:rPr>
              <a:t>BTDF</a:t>
            </a:r>
            <a:r>
              <a:rPr lang="en-US" altLang="zh-CN" dirty="0"/>
              <a:t> </a:t>
            </a:r>
            <a:r>
              <a:rPr lang="zh-CN" altLang="en-US" dirty="0"/>
              <a:t>分布</a:t>
            </a:r>
            <a:r>
              <a:rPr lang="zh-CN" altLang="en-US" dirty="0" smtClean="0"/>
              <a:t>来得</a:t>
            </a:r>
            <a:r>
              <a:rPr lang="zh-CN" altLang="en-US" dirty="0"/>
              <a:t>到</a:t>
            </a:r>
            <a:r>
              <a:rPr lang="zh-CN" altLang="en-US" dirty="0">
                <a:solidFill>
                  <a:srgbClr val="FF0000"/>
                </a:solidFill>
              </a:rPr>
              <a:t>叶片衰老过程中表达式和分布</a:t>
            </a:r>
            <a:r>
              <a:rPr lang="zh-CN" altLang="en-US" dirty="0"/>
              <a:t>，进而生成叶片表面纹理特征</a:t>
            </a:r>
            <a:r>
              <a:rPr lang="zh-CN" altLang="en-US" dirty="0" smtClean="0"/>
              <a:t>。模型</a:t>
            </a:r>
            <a:r>
              <a:rPr lang="zh-CN" altLang="en-US" dirty="0"/>
              <a:t>可有效模拟</a:t>
            </a:r>
            <a:r>
              <a:rPr lang="zh-CN" altLang="en-US" dirty="0" smtClean="0"/>
              <a:t>秋季植物</a:t>
            </a:r>
            <a:r>
              <a:rPr lang="zh-CN" altLang="en-US" dirty="0"/>
              <a:t>叶片生长周期内</a:t>
            </a:r>
            <a:r>
              <a:rPr lang="zh-CN" altLang="en-US" dirty="0">
                <a:solidFill>
                  <a:srgbClr val="FF0000"/>
                </a:solidFill>
              </a:rPr>
              <a:t>叶片干枯、老化过程中表面纹理和属性的变化（迟小羽</a:t>
            </a:r>
            <a:r>
              <a:rPr lang="zh-CN" altLang="en-US" dirty="0" smtClean="0">
                <a:solidFill>
                  <a:srgbClr val="FF0000"/>
                </a:solidFill>
              </a:rPr>
              <a:t>等，</a:t>
            </a:r>
            <a:r>
              <a:rPr lang="en-US" altLang="zh-CN" dirty="0" smtClean="0">
                <a:solidFill>
                  <a:srgbClr val="FF0000"/>
                </a:solidFill>
                <a:latin typeface="Times New Roman" panose="02020603050405020304" pitchFamily="18" charset="0"/>
                <a:cs typeface="Times New Roman" panose="02020603050405020304" pitchFamily="18" charset="0"/>
              </a:rPr>
              <a:t>2009</a:t>
            </a:r>
            <a:r>
              <a:rPr lang="zh-CN" altLang="en-US" dirty="0" smtClean="0">
                <a:solidFill>
                  <a:srgbClr val="FF0000"/>
                </a:solidFill>
              </a:rPr>
              <a:t>）</a:t>
            </a:r>
            <a:endParaRPr lang="zh-CN" altLang="en-US" dirty="0">
              <a:solidFill>
                <a:srgbClr val="FF0000"/>
              </a:solidFill>
            </a:endParaRPr>
          </a:p>
        </p:txBody>
      </p:sp>
      <p:sp>
        <p:nvSpPr>
          <p:cNvPr id="6" name="矩形 5"/>
          <p:cNvSpPr/>
          <p:nvPr/>
        </p:nvSpPr>
        <p:spPr>
          <a:xfrm>
            <a:off x="593741" y="4100811"/>
            <a:ext cx="10792222" cy="1172629"/>
          </a:xfrm>
          <a:prstGeom prst="rect">
            <a:avLst/>
          </a:prstGeom>
        </p:spPr>
        <p:txBody>
          <a:bodyPr wrap="square">
            <a:spAutoFit/>
          </a:bodyPr>
          <a:lstStyle/>
          <a:p>
            <a:pPr marL="285750" indent="-285750" algn="just">
              <a:lnSpc>
                <a:spcPct val="130000"/>
              </a:lnSpc>
              <a:buFont typeface="Wingdings" panose="05000000000000000000" pitchFamily="2" charset="2"/>
              <a:buChar char="Ø"/>
            </a:pPr>
            <a:r>
              <a:rPr lang="zh-CN" altLang="en-US" dirty="0" smtClean="0"/>
              <a:t>通过</a:t>
            </a:r>
            <a:r>
              <a:rPr lang="zh-CN" altLang="en-US" dirty="0"/>
              <a:t>对小麦和高粱分别在</a:t>
            </a:r>
            <a:r>
              <a:rPr lang="zh-CN" altLang="en-US" dirty="0">
                <a:solidFill>
                  <a:srgbClr val="FF0000"/>
                </a:solidFill>
              </a:rPr>
              <a:t>平行主叶脉方向和垂直主叶脉方向</a:t>
            </a:r>
            <a:r>
              <a:rPr lang="zh-CN" altLang="en-US" dirty="0"/>
              <a:t>进行实验</a:t>
            </a:r>
            <a:r>
              <a:rPr lang="zh-CN" altLang="en-US" dirty="0" smtClean="0"/>
              <a:t>，表明光谱</a:t>
            </a:r>
            <a:r>
              <a:rPr lang="zh-CN" altLang="en-US" dirty="0"/>
              <a:t>采集的</a:t>
            </a:r>
            <a:r>
              <a:rPr lang="zh-CN" altLang="en-US" dirty="0">
                <a:solidFill>
                  <a:srgbClr val="FF0000"/>
                </a:solidFill>
              </a:rPr>
              <a:t>方向性对</a:t>
            </a:r>
            <a:r>
              <a:rPr lang="zh-CN" altLang="en-US" dirty="0" smtClean="0">
                <a:solidFill>
                  <a:srgbClr val="FF0000"/>
                </a:solidFill>
              </a:rPr>
              <a:t>反射率有影响</a:t>
            </a:r>
            <a:r>
              <a:rPr lang="zh-CN" altLang="en-US" dirty="0"/>
              <a:t>。同时</a:t>
            </a:r>
            <a:r>
              <a:rPr lang="zh-CN" altLang="en-US" dirty="0" smtClean="0"/>
              <a:t>，通过</a:t>
            </a:r>
            <a:r>
              <a:rPr lang="zh-CN" altLang="en-US" dirty="0"/>
              <a:t>对两者叶片微观结构进行电镜扫瞄，得到宏观水平上叶片表面的</a:t>
            </a:r>
            <a:r>
              <a:rPr lang="zh-CN" altLang="en-US" dirty="0">
                <a:solidFill>
                  <a:srgbClr val="FF0000"/>
                </a:solidFill>
              </a:rPr>
              <a:t>粗糙度与叶脉方向角和叶脉间距</a:t>
            </a:r>
            <a:r>
              <a:rPr lang="zh-CN" altLang="en-US" dirty="0"/>
              <a:t>等因素</a:t>
            </a:r>
            <a:r>
              <a:rPr lang="zh-CN" altLang="en-US" dirty="0" smtClean="0"/>
              <a:t>有关</a:t>
            </a:r>
            <a:r>
              <a:rPr lang="zh-CN" altLang="en-US" dirty="0" smtClean="0">
                <a:solidFill>
                  <a:srgbClr val="FF0000"/>
                </a:solidFill>
              </a:rPr>
              <a:t>（</a:t>
            </a:r>
            <a:r>
              <a:rPr lang="en-US" altLang="zh-CN" dirty="0" err="1">
                <a:solidFill>
                  <a:srgbClr val="FF0000"/>
                </a:solidFill>
                <a:latin typeface="Times New Roman" panose="02020603050405020304" pitchFamily="18" charset="0"/>
                <a:cs typeface="Times New Roman" panose="02020603050405020304" pitchFamily="18" charset="0"/>
              </a:rPr>
              <a:t>Comar</a:t>
            </a:r>
            <a:r>
              <a:rPr lang="en-US" altLang="zh-CN" dirty="0">
                <a:solidFill>
                  <a:srgbClr val="FF0000"/>
                </a:solidFill>
              </a:rPr>
              <a:t> </a:t>
            </a:r>
            <a:r>
              <a:rPr lang="zh-CN" altLang="en-US" dirty="0" smtClean="0">
                <a:solidFill>
                  <a:srgbClr val="FF0000"/>
                </a:solidFill>
              </a:rPr>
              <a:t>等，</a:t>
            </a:r>
            <a:r>
              <a:rPr lang="en-US" altLang="zh-CN" dirty="0" smtClean="0">
                <a:solidFill>
                  <a:srgbClr val="FF0000"/>
                </a:solidFill>
                <a:latin typeface="Times New Roman" panose="02020603050405020304" pitchFamily="18" charset="0"/>
                <a:cs typeface="Times New Roman" panose="02020603050405020304" pitchFamily="18" charset="0"/>
              </a:rPr>
              <a:t>2014</a:t>
            </a:r>
            <a:r>
              <a:rPr lang="zh-CN" altLang="en-US" dirty="0" smtClean="0">
                <a:solidFill>
                  <a:srgbClr val="FF0000"/>
                </a:solidFill>
              </a:rPr>
              <a:t>）</a:t>
            </a:r>
            <a:endParaRPr lang="zh-CN" altLang="en-US" dirty="0"/>
          </a:p>
        </p:txBody>
      </p:sp>
    </p:spTree>
    <p:extLst>
      <p:ext uri="{BB962C8B-B14F-4D97-AF65-F5344CB8AC3E}">
        <p14:creationId xmlns:p14="http://schemas.microsoft.com/office/powerpoint/2010/main" val="182570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4"/>
          <p:cNvSpPr>
            <a:spLocks noChangeArrowheads="1"/>
          </p:cNvSpPr>
          <p:nvPr/>
        </p:nvSpPr>
        <p:spPr bwMode="auto">
          <a:xfrm>
            <a:off x="704226" y="3826782"/>
            <a:ext cx="10927934" cy="935678"/>
          </a:xfrm>
          <a:prstGeom prst="roundRect">
            <a:avLst>
              <a:gd name="adj" fmla="val 13745"/>
            </a:avLst>
          </a:prstGeom>
          <a:solidFill>
            <a:schemeClr val="accent1">
              <a:lumMod val="40000"/>
              <a:lumOff val="60000"/>
            </a:schemeClr>
          </a:solidFill>
          <a:ln w="38100">
            <a:solidFill>
              <a:schemeClr val="accent1">
                <a:lumMod val="75000"/>
              </a:schemeClr>
            </a:solidFill>
            <a:round/>
            <a:headEnd/>
            <a:tailEnd/>
          </a:ln>
          <a:effectLs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285750" indent="-285750" algn="just">
              <a:lnSpc>
                <a:spcPct val="150000"/>
              </a:lnSpc>
              <a:spcBef>
                <a:spcPct val="0"/>
              </a:spcBef>
              <a:buFont typeface="Wingdings" panose="05000000000000000000" pitchFamily="2" charset="2"/>
              <a:buChar char="Ø"/>
              <a:defRPr/>
            </a:pPr>
            <a:r>
              <a:rPr lang="zh-CN" altLang="en-US" sz="1800" kern="0" dirty="0" smtClean="0">
                <a:solidFill>
                  <a:srgbClr val="000000"/>
                </a:solidFill>
                <a:latin typeface="微软雅黑" panose="020B0503020204020204" pitchFamily="34" charset="-122"/>
                <a:ea typeface="微软雅黑" panose="020B0503020204020204" pitchFamily="34" charset="-122"/>
              </a:rPr>
              <a:t>叶绿素含量不仅影响生长</a:t>
            </a:r>
            <a:r>
              <a:rPr lang="zh-CN" altLang="en-US" sz="1800" kern="0" dirty="0">
                <a:solidFill>
                  <a:srgbClr val="000000"/>
                </a:solidFill>
                <a:latin typeface="微软雅黑" panose="020B0503020204020204" pitchFamily="34" charset="-122"/>
                <a:ea typeface="微软雅黑" panose="020B0503020204020204" pitchFamily="34" charset="-122"/>
              </a:rPr>
              <a:t>周期内光合作用、光利用</a:t>
            </a:r>
            <a:r>
              <a:rPr lang="zh-CN" altLang="en-US" sz="1800" kern="0" dirty="0" smtClean="0">
                <a:solidFill>
                  <a:srgbClr val="000000"/>
                </a:solidFill>
                <a:latin typeface="微软雅黑" panose="020B0503020204020204" pitchFamily="34" charset="-122"/>
                <a:ea typeface="微软雅黑" panose="020B0503020204020204" pitchFamily="34" charset="-122"/>
              </a:rPr>
              <a:t>效率等</a:t>
            </a:r>
            <a:r>
              <a:rPr lang="zh-CN" altLang="en-US" sz="1800" kern="0" dirty="0">
                <a:solidFill>
                  <a:srgbClr val="000000"/>
                </a:solidFill>
                <a:latin typeface="微软雅黑" panose="020B0503020204020204" pitchFamily="34" charset="-122"/>
                <a:ea typeface="微软雅黑" panose="020B0503020204020204" pitchFamily="34" charset="-122"/>
              </a:rPr>
              <a:t>过程，</a:t>
            </a:r>
            <a:r>
              <a:rPr lang="zh-CN" altLang="en-US" sz="1800" kern="0" dirty="0" smtClean="0">
                <a:solidFill>
                  <a:srgbClr val="000000"/>
                </a:solidFill>
                <a:latin typeface="微软雅黑" panose="020B0503020204020204" pitchFamily="34" charset="-122"/>
                <a:ea typeface="微软雅黑" panose="020B0503020204020204" pitchFamily="34" charset="-122"/>
              </a:rPr>
              <a:t>而且</a:t>
            </a:r>
            <a:r>
              <a:rPr lang="zh-CN" altLang="en-US" sz="1800" kern="0" dirty="0" smtClean="0">
                <a:solidFill>
                  <a:srgbClr val="FF0000"/>
                </a:solidFill>
                <a:latin typeface="微软雅黑" panose="020B0503020204020204" pitchFamily="34" charset="-122"/>
                <a:ea typeface="微软雅黑" panose="020B0503020204020204" pitchFamily="34" charset="-122"/>
              </a:rPr>
              <a:t>叶绿素含量分布可</a:t>
            </a:r>
            <a:r>
              <a:rPr lang="zh-CN" altLang="en-US" sz="1800" kern="0" dirty="0">
                <a:solidFill>
                  <a:srgbClr val="FF0000"/>
                </a:solidFill>
                <a:latin typeface="微软雅黑" panose="020B0503020204020204" pitchFamily="34" charset="-122"/>
                <a:ea typeface="微软雅黑" panose="020B0503020204020204" pitchFamily="34" charset="-122"/>
              </a:rPr>
              <a:t>确定叶片的可视化特征</a:t>
            </a:r>
            <a:r>
              <a:rPr lang="zh-CN" altLang="en-US" sz="1800" kern="0" dirty="0">
                <a:solidFill>
                  <a:srgbClr val="000000"/>
                </a:solidFill>
                <a:latin typeface="微软雅黑" panose="020B0503020204020204" pitchFamily="34" charset="-122"/>
                <a:ea typeface="微软雅黑" panose="020B0503020204020204" pitchFamily="34" charset="-122"/>
              </a:rPr>
              <a:t>，也可用于远程遥感中来量化叶片生物化学组分及结构特征</a:t>
            </a:r>
            <a:r>
              <a:rPr lang="zh-CN" altLang="en-US" sz="1800"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Vittorio</a:t>
            </a:r>
            <a:r>
              <a:rPr lang="en-US" altLang="zh-CN" sz="1800"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kern="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等，</a:t>
            </a:r>
            <a:r>
              <a:rPr lang="en-US" altLang="zh-CN" sz="1800" kern="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2009</a:t>
            </a:r>
            <a:r>
              <a:rPr lang="zh-CN" altLang="en-US" sz="1800" kern="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kern="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p:txBody>
          <a:bodyPr/>
          <a:lstStyle/>
          <a:p>
            <a:r>
              <a:rPr lang="zh-CN" altLang="en-US" dirty="0" smtClean="0"/>
              <a:t>绪论</a:t>
            </a:r>
            <a:endParaRPr lang="zh-CN" altLang="en-US" dirty="0"/>
          </a:p>
        </p:txBody>
      </p:sp>
      <p:sp>
        <p:nvSpPr>
          <p:cNvPr id="30" name="文本占位符 2"/>
          <p:cNvSpPr txBox="1">
            <a:spLocks/>
          </p:cNvSpPr>
          <p:nvPr/>
        </p:nvSpPr>
        <p:spPr>
          <a:xfrm>
            <a:off x="10197296" y="212726"/>
            <a:ext cx="1995193"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3</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latin typeface="Times New Roman" panose="02020603050405020304" pitchFamily="18" charset="0"/>
                <a:cs typeface="Times New Roman" panose="02020603050405020304" pitchFamily="18" charset="0"/>
                <a:sym typeface="+mn-lt"/>
              </a:rPr>
              <a:t>研究进展</a:t>
            </a:r>
            <a:endParaRPr lang="zh-CN" altLang="en-US" dirty="0"/>
          </a:p>
        </p:txBody>
      </p:sp>
      <p:grpSp>
        <p:nvGrpSpPr>
          <p:cNvPr id="7" name="组合 6"/>
          <p:cNvGrpSpPr/>
          <p:nvPr/>
        </p:nvGrpSpPr>
        <p:grpSpPr>
          <a:xfrm>
            <a:off x="704226" y="2839272"/>
            <a:ext cx="10942015" cy="549459"/>
            <a:chOff x="430835" y="1252045"/>
            <a:chExt cx="10942015" cy="549459"/>
          </a:xfrm>
        </p:grpSpPr>
        <p:sp>
          <p:nvSpPr>
            <p:cNvPr id="8" name="AutoShape 4"/>
            <p:cNvSpPr>
              <a:spLocks noChangeArrowheads="1"/>
            </p:cNvSpPr>
            <p:nvPr/>
          </p:nvSpPr>
          <p:spPr bwMode="auto">
            <a:xfrm>
              <a:off x="430835" y="1252045"/>
              <a:ext cx="10942015" cy="549459"/>
            </a:xfrm>
            <a:prstGeom prst="roundRect">
              <a:avLst>
                <a:gd name="adj" fmla="val 13745"/>
              </a:avLst>
            </a:prstGeom>
            <a:solidFill>
              <a:schemeClr val="accent1">
                <a:lumMod val="40000"/>
                <a:lumOff val="60000"/>
              </a:schemeClr>
            </a:solidFill>
            <a:ln w="38100">
              <a:solidFill>
                <a:schemeClr val="accent1">
                  <a:lumMod val="75000"/>
                </a:schemeClr>
              </a:solidFill>
              <a:round/>
              <a:headEnd/>
              <a:tailEnd/>
            </a:ln>
            <a:effectLs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50000"/>
                </a:lnSpc>
                <a:spcBef>
                  <a:spcPct val="0"/>
                </a:spcBef>
                <a:buFont typeface="Wingdings" panose="05000000000000000000" pitchFamily="2" charset="2"/>
                <a:buNone/>
                <a:defRPr/>
              </a:pPr>
              <a:endParaRPr lang="en-US" altLang="zh-CN" sz="1400" kern="0" dirty="0" smtClean="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a:xfrm>
              <a:off x="430835" y="1290593"/>
              <a:ext cx="10792222" cy="452432"/>
            </a:xfrm>
            <a:prstGeom prst="rect">
              <a:avLst/>
            </a:prstGeom>
          </p:spPr>
          <p:txBody>
            <a:bodyPr wrap="square">
              <a:spAutoFit/>
            </a:bodyPr>
            <a:lstStyle/>
            <a:p>
              <a:pPr marL="285750" indent="-285750" algn="just">
                <a:lnSpc>
                  <a:spcPct val="130000"/>
                </a:lnSpc>
                <a:buFont typeface="Wingdings" panose="05000000000000000000" pitchFamily="2" charset="2"/>
                <a:buChar char="Ø"/>
              </a:pPr>
              <a:r>
                <a:rPr lang="zh-CN" altLang="en-US" dirty="0">
                  <a:solidFill>
                    <a:srgbClr val="FF0000"/>
                  </a:solidFill>
                </a:rPr>
                <a:t>冠层反射率反演的准确度和精度</a:t>
              </a:r>
              <a:r>
                <a:rPr lang="zh-CN" altLang="en-US" dirty="0" smtClean="0">
                  <a:solidFill>
                    <a:srgbClr val="FF0000"/>
                  </a:solidFill>
                </a:rPr>
                <a:t>受光学</a:t>
              </a:r>
              <a:r>
                <a:rPr lang="zh-CN" altLang="en-US" dirty="0">
                  <a:solidFill>
                    <a:srgbClr val="FF0000"/>
                  </a:solidFill>
                </a:rPr>
                <a:t>方向特性</a:t>
              </a:r>
              <a:r>
                <a:rPr lang="zh-CN" altLang="en-US" dirty="0"/>
                <a:t>的影响</a:t>
              </a:r>
              <a:r>
                <a:rPr lang="zh-CN" altLang="en-US" dirty="0">
                  <a:solidFill>
                    <a:srgbClr val="FF0000"/>
                  </a:solidFill>
                </a:rPr>
                <a:t>（</a:t>
              </a:r>
              <a:r>
                <a:rPr lang="en-US" altLang="zh-CN" dirty="0" smtClean="0">
                  <a:solidFill>
                    <a:srgbClr val="FF0000"/>
                  </a:solidFill>
                  <a:latin typeface="Times New Roman" panose="02020603050405020304" pitchFamily="18" charset="0"/>
                  <a:cs typeface="Times New Roman" panose="02020603050405020304" pitchFamily="18" charset="0"/>
                </a:rPr>
                <a:t>Lewis</a:t>
              </a:r>
              <a:r>
                <a:rPr lang="zh-CN" altLang="en-US" dirty="0" smtClean="0">
                  <a:solidFill>
                    <a:srgbClr val="FF0000"/>
                  </a:solidFill>
                  <a:latin typeface="Times New Roman" panose="02020603050405020304" pitchFamily="18" charset="0"/>
                  <a:cs typeface="Times New Roman" panose="02020603050405020304" pitchFamily="18" charset="0"/>
                </a:rPr>
                <a:t>，</a:t>
              </a:r>
              <a:r>
                <a:rPr lang="en-US" altLang="zh-CN" dirty="0" smtClean="0">
                  <a:solidFill>
                    <a:srgbClr val="FF0000"/>
                  </a:solidFill>
                  <a:latin typeface="Times New Roman" panose="02020603050405020304" pitchFamily="18" charset="0"/>
                  <a:cs typeface="Times New Roman" panose="02020603050405020304" pitchFamily="18" charset="0"/>
                </a:rPr>
                <a:t>2007</a:t>
              </a:r>
              <a:r>
                <a:rPr lang="zh-CN" altLang="en-US" dirty="0" smtClean="0">
                  <a:solidFill>
                    <a:srgbClr val="FF0000"/>
                  </a:solidFill>
                </a:rPr>
                <a:t>）</a:t>
              </a:r>
              <a:endParaRPr lang="zh-CN" altLang="en-US" dirty="0">
                <a:solidFill>
                  <a:srgbClr val="FF0000"/>
                </a:solidFill>
              </a:endParaRPr>
            </a:p>
          </p:txBody>
        </p:sp>
      </p:grpSp>
      <p:grpSp>
        <p:nvGrpSpPr>
          <p:cNvPr id="6" name="组合 5"/>
          <p:cNvGrpSpPr/>
          <p:nvPr/>
        </p:nvGrpSpPr>
        <p:grpSpPr>
          <a:xfrm>
            <a:off x="676062" y="1575377"/>
            <a:ext cx="10970179" cy="825844"/>
            <a:chOff x="402670" y="2439416"/>
            <a:chExt cx="10970179" cy="825844"/>
          </a:xfrm>
        </p:grpSpPr>
        <p:sp>
          <p:nvSpPr>
            <p:cNvPr id="10" name="AutoShape 4"/>
            <p:cNvSpPr>
              <a:spLocks noChangeArrowheads="1"/>
            </p:cNvSpPr>
            <p:nvPr/>
          </p:nvSpPr>
          <p:spPr bwMode="auto">
            <a:xfrm>
              <a:off x="430834" y="2477257"/>
              <a:ext cx="10942015" cy="788003"/>
            </a:xfrm>
            <a:prstGeom prst="roundRect">
              <a:avLst>
                <a:gd name="adj" fmla="val 13745"/>
              </a:avLst>
            </a:prstGeom>
            <a:solidFill>
              <a:schemeClr val="accent1">
                <a:lumMod val="40000"/>
                <a:lumOff val="60000"/>
              </a:schemeClr>
            </a:solidFill>
            <a:ln w="38100">
              <a:solidFill>
                <a:schemeClr val="accent1">
                  <a:lumMod val="75000"/>
                </a:schemeClr>
              </a:solidFill>
              <a:round/>
              <a:headEnd/>
              <a:tailEnd/>
            </a:ln>
            <a:effectLst/>
            <a:extLst/>
          </p:spPr>
          <p:txBody>
            <a:bodyPr lIns="68580" tIns="34290" rIns="68580" bIns="3429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50000"/>
                </a:lnSpc>
                <a:spcBef>
                  <a:spcPct val="0"/>
                </a:spcBef>
                <a:buFont typeface="Wingdings" panose="05000000000000000000" pitchFamily="2" charset="2"/>
                <a:buNone/>
                <a:defRPr/>
              </a:pPr>
              <a:endParaRPr lang="en-US" altLang="zh-CN" sz="1400" kern="0" dirty="0" smtClean="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402670" y="2439416"/>
              <a:ext cx="10792222" cy="812530"/>
            </a:xfrm>
            <a:prstGeom prst="rect">
              <a:avLst/>
            </a:prstGeom>
          </p:spPr>
          <p:txBody>
            <a:bodyPr wrap="square">
              <a:spAutoFit/>
            </a:bodyPr>
            <a:lstStyle/>
            <a:p>
              <a:pPr marL="285750" indent="-285750" algn="just">
                <a:lnSpc>
                  <a:spcPct val="130000"/>
                </a:lnSpc>
                <a:buFont typeface="Wingdings" panose="05000000000000000000" pitchFamily="2" charset="2"/>
                <a:buChar char="Ø"/>
              </a:pPr>
              <a:r>
                <a:rPr lang="zh-CN" altLang="en-US" dirty="0" smtClean="0"/>
                <a:t>水稻</a:t>
              </a:r>
              <a:r>
                <a:rPr lang="zh-CN" altLang="en-US" dirty="0">
                  <a:solidFill>
                    <a:srgbClr val="FF0000"/>
                  </a:solidFill>
                </a:rPr>
                <a:t>冠层结构</a:t>
              </a:r>
              <a:r>
                <a:rPr lang="zh-CN" altLang="en-US" dirty="0"/>
                <a:t>及其</a:t>
              </a:r>
              <a:r>
                <a:rPr lang="zh-CN" altLang="en-US" dirty="0">
                  <a:solidFill>
                    <a:srgbClr val="FF0000"/>
                  </a:solidFill>
                </a:rPr>
                <a:t>双向反射特性</a:t>
              </a:r>
              <a:r>
                <a:rPr lang="zh-CN" altLang="en-US" dirty="0"/>
                <a:t>与</a:t>
              </a:r>
              <a:r>
                <a:rPr lang="zh-CN" altLang="en-US" dirty="0">
                  <a:solidFill>
                    <a:srgbClr val="FF0000"/>
                  </a:solidFill>
                </a:rPr>
                <a:t>各组分光谱信息及入射和观测方向</a:t>
              </a:r>
              <a:r>
                <a:rPr lang="zh-CN" altLang="en-US" dirty="0"/>
                <a:t>存在着非线性的关系，通过建立水稻双向反射模型，实现水稻的生长周期</a:t>
              </a:r>
              <a:r>
                <a:rPr lang="zh-CN" altLang="en-US" dirty="0" smtClean="0"/>
                <a:t>监测</a:t>
              </a:r>
              <a:r>
                <a:rPr lang="zh-CN" altLang="en-US" dirty="0" smtClean="0">
                  <a:solidFill>
                    <a:srgbClr val="FF0000"/>
                  </a:solidFill>
                </a:rPr>
                <a:t>（申广荣，</a:t>
              </a:r>
              <a:r>
                <a:rPr lang="en-US" altLang="zh-CN" dirty="0" smtClean="0">
                  <a:solidFill>
                    <a:srgbClr val="FF0000"/>
                  </a:solidFill>
                  <a:latin typeface="Times New Roman" panose="02020603050405020304" pitchFamily="18" charset="0"/>
                  <a:cs typeface="Times New Roman" panose="02020603050405020304" pitchFamily="18" charset="0"/>
                </a:rPr>
                <a:t>2002</a:t>
              </a:r>
              <a:r>
                <a:rPr lang="zh-CN" altLang="en-US" dirty="0" smtClean="0">
                  <a:solidFill>
                    <a:srgbClr val="FF0000"/>
                  </a:solidFill>
                </a:rPr>
                <a:t>）</a:t>
              </a:r>
              <a:endParaRPr lang="zh-CN" altLang="en-US" dirty="0">
                <a:solidFill>
                  <a:srgbClr val="FF0000"/>
                </a:solidFill>
              </a:endParaRPr>
            </a:p>
          </p:txBody>
        </p:sp>
      </p:grpSp>
    </p:spTree>
    <p:extLst>
      <p:ext uri="{BB962C8B-B14F-4D97-AF65-F5344CB8AC3E}">
        <p14:creationId xmlns:p14="http://schemas.microsoft.com/office/powerpoint/2010/main" val="137507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p:txBody>
          <a:bodyPr/>
          <a:lstStyle/>
          <a:p>
            <a:r>
              <a:rPr lang="zh-CN" altLang="en-US" dirty="0" smtClean="0"/>
              <a:t>绪论</a:t>
            </a:r>
            <a:endParaRPr lang="zh-CN" altLang="en-US" dirty="0"/>
          </a:p>
        </p:txBody>
      </p:sp>
      <p:sp>
        <p:nvSpPr>
          <p:cNvPr id="30" name="文本占位符 2"/>
          <p:cNvSpPr txBox="1">
            <a:spLocks/>
          </p:cNvSpPr>
          <p:nvPr/>
        </p:nvSpPr>
        <p:spPr>
          <a:xfrm>
            <a:off x="10197296" y="212726"/>
            <a:ext cx="1995193" cy="427037"/>
          </a:xfrm>
          <a:prstGeom prst="rect">
            <a:avLst/>
          </a:prstGeom>
          <a:solidFill>
            <a:schemeClr val="accent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1600" dirty="0" smtClean="0">
                <a:solidFill>
                  <a:srgbClr val="FF0000"/>
                </a:solidFill>
                <a:latin typeface="Times New Roman" panose="02020603050405020304" pitchFamily="18" charset="0"/>
                <a:cs typeface="Times New Roman" panose="02020603050405020304" pitchFamily="18" charset="0"/>
                <a:sym typeface="+mn-lt"/>
              </a:rPr>
              <a:t>PART 4</a:t>
            </a:r>
            <a:r>
              <a:rPr lang="en-US" altLang="zh-CN" sz="1600" dirty="0" smtClean="0">
                <a:latin typeface="Times New Roman" panose="02020603050405020304" pitchFamily="18" charset="0"/>
                <a:cs typeface="Times New Roman" panose="02020603050405020304" pitchFamily="18" charset="0"/>
                <a:sym typeface="+mn-lt"/>
              </a:rPr>
              <a:t>  </a:t>
            </a:r>
            <a:r>
              <a:rPr lang="zh-CN" altLang="en-US" sz="2000" dirty="0" smtClean="0">
                <a:cs typeface="+mn-ea"/>
                <a:sym typeface="+mn-lt"/>
              </a:rPr>
              <a:t>研究内容</a:t>
            </a:r>
            <a:endParaRPr lang="zh-CN" altLang="en-US" sz="2000" dirty="0"/>
          </a:p>
        </p:txBody>
      </p:sp>
      <p:sp>
        <p:nvSpPr>
          <p:cNvPr id="10" name="圆角矩形 9"/>
          <p:cNvSpPr/>
          <p:nvPr/>
        </p:nvSpPr>
        <p:spPr>
          <a:xfrm>
            <a:off x="3263956" y="1103759"/>
            <a:ext cx="6216370" cy="988315"/>
          </a:xfrm>
          <a:prstGeom prst="roundRect">
            <a:avLst>
              <a:gd name="adj" fmla="val 17466"/>
            </a:avLst>
          </a:prstGeom>
          <a:solidFill>
            <a:schemeClr val="bg1">
              <a:lumMod val="95000"/>
            </a:schemeClr>
          </a:solidFill>
          <a:ln w="635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726188" y="2693523"/>
            <a:ext cx="6325121" cy="1061829"/>
            <a:chOff x="3238301" y="4370540"/>
            <a:chExt cx="6325121" cy="1061829"/>
          </a:xfrm>
        </p:grpSpPr>
        <p:sp>
          <p:nvSpPr>
            <p:cNvPr id="8" name="圆角矩形 7"/>
            <p:cNvSpPr/>
            <p:nvPr/>
          </p:nvSpPr>
          <p:spPr>
            <a:xfrm>
              <a:off x="3263957" y="4390123"/>
              <a:ext cx="6216370" cy="1004159"/>
            </a:xfrm>
            <a:prstGeom prst="roundRect">
              <a:avLst>
                <a:gd name="adj" fmla="val 17466"/>
              </a:avLst>
            </a:prstGeom>
            <a:solidFill>
              <a:schemeClr val="bg1">
                <a:lumMod val="95000"/>
              </a:schemeClr>
            </a:solidFill>
            <a:ln w="635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238301" y="4370540"/>
              <a:ext cx="6325121" cy="1061829"/>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1400" b="1" dirty="0" smtClean="0">
                  <a:latin typeface="微软雅黑" panose="020B0503020204020204" pitchFamily="34" charset="-122"/>
                  <a:ea typeface="微软雅黑" panose="020B0503020204020204" pitchFamily="34" charset="-122"/>
                </a:rPr>
                <a:t>分析在氮素胁迫下，可见光和近红外波段下的小麦叶片</a:t>
              </a:r>
              <a:r>
                <a:rPr lang="zh-CN" altLang="en-US" sz="1400" b="1" dirty="0" smtClean="0">
                  <a:solidFill>
                    <a:srgbClr val="FF0000"/>
                  </a:solidFill>
                  <a:latin typeface="微软雅黑" panose="020B0503020204020204" pitchFamily="34" charset="-122"/>
                  <a:ea typeface="微软雅黑" panose="020B0503020204020204" pitchFamily="34" charset="-122"/>
                </a:rPr>
                <a:t>双向反射分布规律</a:t>
              </a:r>
              <a:r>
                <a:rPr lang="zh-CN" altLang="en-US" sz="1400" b="1" dirty="0" smtClean="0">
                  <a:latin typeface="微软雅黑" panose="020B0503020204020204" pitchFamily="34" charset="-122"/>
                  <a:ea typeface="微软雅黑" panose="020B0503020204020204" pitchFamily="34" charset="-122"/>
                </a:rPr>
                <a:t>，结合玉米叶片的光学特性分布，通过观察小麦和玉米叶片扫描电镜图，简单分析单子叶植物叶片的</a:t>
              </a:r>
              <a:r>
                <a:rPr lang="zh-CN" altLang="en-US" sz="1400" b="1" dirty="0" smtClean="0">
                  <a:solidFill>
                    <a:srgbClr val="FF0000"/>
                  </a:solidFill>
                  <a:latin typeface="微软雅黑" panose="020B0503020204020204" pitchFamily="34" charset="-122"/>
                  <a:ea typeface="微软雅黑" panose="020B0503020204020204" pitchFamily="34" charset="-122"/>
                </a:rPr>
                <a:t>光学特性影响因素及分布规律</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grpSp>
      <p:sp>
        <p:nvSpPr>
          <p:cNvPr id="12" name="椭圆 11"/>
          <p:cNvSpPr/>
          <p:nvPr/>
        </p:nvSpPr>
        <p:spPr>
          <a:xfrm>
            <a:off x="2287520" y="1224596"/>
            <a:ext cx="918803" cy="9188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HK" altLang="en-US" sz="36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2"/>
          <p:cNvSpPr/>
          <p:nvPr/>
        </p:nvSpPr>
        <p:spPr>
          <a:xfrm>
            <a:off x="2784235" y="2683876"/>
            <a:ext cx="918803" cy="9188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HK" altLang="en-US" sz="36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椭圆 13"/>
          <p:cNvSpPr/>
          <p:nvPr/>
        </p:nvSpPr>
        <p:spPr>
          <a:xfrm>
            <a:off x="2295615" y="4223994"/>
            <a:ext cx="918803" cy="9188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HK" altLang="en-US" sz="3600"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5" name="直接连接符 14"/>
          <p:cNvCxnSpPr/>
          <p:nvPr/>
        </p:nvCxnSpPr>
        <p:spPr>
          <a:xfrm flipV="1">
            <a:off x="1576430" y="1742998"/>
            <a:ext cx="597377" cy="936027"/>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552950" y="3196640"/>
            <a:ext cx="1090953"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85022" y="3724323"/>
            <a:ext cx="604672" cy="792088"/>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27"/>
          <p:cNvSpPr txBox="1"/>
          <p:nvPr/>
        </p:nvSpPr>
        <p:spPr>
          <a:xfrm>
            <a:off x="1019791" y="2061990"/>
            <a:ext cx="461665" cy="2289620"/>
          </a:xfrm>
          <a:prstGeom prst="rect">
            <a:avLst/>
          </a:prstGeom>
          <a:noFill/>
        </p:spPr>
        <p:txBody>
          <a:bodyPr vert="eaVert" wrap="square" rtlCol="0">
            <a:spAutoFit/>
          </a:bodyPr>
          <a:lstStyle/>
          <a:p>
            <a:pPr algn="ctr"/>
            <a:r>
              <a:rPr lang="zh-CN" altLang="en-US" b="1" dirty="0" smtClean="0">
                <a:solidFill>
                  <a:schemeClr val="accent2">
                    <a:lumMod val="50000"/>
                  </a:schemeClr>
                </a:solidFill>
                <a:latin typeface="微软雅黑" panose="020B0503020204020204" pitchFamily="34" charset="-122"/>
                <a:ea typeface="微软雅黑" panose="020B0503020204020204" pitchFamily="34" charset="-122"/>
              </a:rPr>
              <a:t>研究内容</a:t>
            </a:r>
            <a:endParaRPr lang="zh-CN" altLang="en-US"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3213156" y="1083834"/>
            <a:ext cx="6267171" cy="1061829"/>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400" b="1" dirty="0" smtClean="0">
                <a:solidFill>
                  <a:srgbClr val="FF0000"/>
                </a:solidFill>
                <a:latin typeface="微软雅黑" panose="020B0503020204020204" pitchFamily="34" charset="-122"/>
                <a:ea typeface="微软雅黑" panose="020B0503020204020204" pitchFamily="34" charset="-122"/>
              </a:rPr>
              <a:t>改进原有</a:t>
            </a:r>
            <a:r>
              <a:rPr lang="zh-CN" altLang="en-US" sz="1400" b="1" dirty="0">
                <a:solidFill>
                  <a:srgbClr val="FF0000"/>
                </a:solidFill>
                <a:latin typeface="微软雅黑" panose="020B0503020204020204" pitchFamily="34" charset="-122"/>
                <a:ea typeface="微软雅黑" panose="020B0503020204020204" pitchFamily="34" charset="-122"/>
              </a:rPr>
              <a:t>的植物叶片三维光分布快速测量</a:t>
            </a:r>
            <a:r>
              <a:rPr lang="zh-CN" altLang="en-US" sz="1400" b="1" dirty="0" smtClean="0">
                <a:solidFill>
                  <a:srgbClr val="FF0000"/>
                </a:solidFill>
                <a:latin typeface="微软雅黑" panose="020B0503020204020204" pitchFamily="34" charset="-122"/>
                <a:ea typeface="微软雅黑" panose="020B0503020204020204" pitchFamily="34" charset="-122"/>
              </a:rPr>
              <a:t>装置，</a:t>
            </a:r>
            <a:r>
              <a:rPr lang="zh-CN" altLang="en-US" sz="1400" b="1" dirty="0">
                <a:latin typeface="微软雅黑" panose="020B0503020204020204" pitchFamily="34" charset="-122"/>
                <a:ea typeface="微软雅黑" panose="020B0503020204020204" pitchFamily="34" charset="-122"/>
              </a:rPr>
              <a:t>可测量一个接收方位角下的多个接收天</a:t>
            </a:r>
            <a:r>
              <a:rPr lang="zh-CN" altLang="en-US" sz="1400" b="1" dirty="0" smtClean="0">
                <a:latin typeface="微软雅黑" panose="020B0503020204020204" pitchFamily="34" charset="-122"/>
                <a:ea typeface="微软雅黑" panose="020B0503020204020204" pitchFamily="34" charset="-122"/>
              </a:rPr>
              <a:t>顶角处的</a:t>
            </a:r>
            <a:r>
              <a:rPr lang="zh-CN" altLang="en-US" sz="1400" b="1" dirty="0">
                <a:latin typeface="微软雅黑" panose="020B0503020204020204" pitchFamily="34" charset="-122"/>
                <a:ea typeface="微软雅黑" panose="020B0503020204020204" pitchFamily="34" charset="-122"/>
              </a:rPr>
              <a:t>反射光分布。改进</a:t>
            </a:r>
            <a:r>
              <a:rPr lang="zh-CN" altLang="en-US" sz="1400" b="1" dirty="0" smtClean="0">
                <a:latin typeface="微软雅黑" panose="020B0503020204020204" pitchFamily="34" charset="-122"/>
                <a:ea typeface="微软雅黑" panose="020B0503020204020204" pitchFamily="34" charset="-122"/>
              </a:rPr>
              <a:t>后装置</a:t>
            </a:r>
            <a:r>
              <a:rPr lang="zh-CN" altLang="en-US" sz="1400" b="1" dirty="0">
                <a:latin typeface="微软雅黑" panose="020B0503020204020204" pitchFamily="34" charset="-122"/>
                <a:ea typeface="微软雅黑" panose="020B0503020204020204" pitchFamily="34" charset="-122"/>
              </a:rPr>
              <a:t>可有效降低实验过程中光纤扰动对实验造成的影响，达到</a:t>
            </a:r>
            <a:r>
              <a:rPr lang="zh-CN" altLang="en-US" sz="1400" b="1" dirty="0">
                <a:solidFill>
                  <a:srgbClr val="FF0000"/>
                </a:solidFill>
                <a:latin typeface="微软雅黑" panose="020B0503020204020204" pitchFamily="34" charset="-122"/>
                <a:ea typeface="微软雅黑" panose="020B0503020204020204" pitchFamily="34" charset="-122"/>
              </a:rPr>
              <a:t>误差小、精度高</a:t>
            </a:r>
            <a:r>
              <a:rPr lang="zh-CN" altLang="en-US" sz="1400" b="1" dirty="0">
                <a:latin typeface="微软雅黑" panose="020B0503020204020204" pitchFamily="34" charset="-122"/>
                <a:ea typeface="微软雅黑" panose="020B0503020204020204" pitchFamily="34" charset="-122"/>
              </a:rPr>
              <a:t>的要求</a:t>
            </a:r>
          </a:p>
        </p:txBody>
      </p:sp>
      <p:grpSp>
        <p:nvGrpSpPr>
          <p:cNvPr id="6" name="组合 5"/>
          <p:cNvGrpSpPr/>
          <p:nvPr/>
        </p:nvGrpSpPr>
        <p:grpSpPr>
          <a:xfrm>
            <a:off x="3263956" y="4296537"/>
            <a:ext cx="6629400" cy="1404578"/>
            <a:chOff x="3754314" y="2441645"/>
            <a:chExt cx="6629400" cy="1404578"/>
          </a:xfrm>
        </p:grpSpPr>
        <p:sp>
          <p:nvSpPr>
            <p:cNvPr id="9" name="圆角矩形 8"/>
            <p:cNvSpPr/>
            <p:nvPr/>
          </p:nvSpPr>
          <p:spPr>
            <a:xfrm>
              <a:off x="3754314" y="2495234"/>
              <a:ext cx="6629400" cy="1350989"/>
            </a:xfrm>
            <a:prstGeom prst="roundRect">
              <a:avLst>
                <a:gd name="adj" fmla="val 17466"/>
              </a:avLst>
            </a:prstGeom>
            <a:solidFill>
              <a:schemeClr val="bg1">
                <a:lumMod val="95000"/>
              </a:schemeClr>
            </a:solidFill>
            <a:ln w="635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771099" y="2441645"/>
              <a:ext cx="6612615" cy="1384995"/>
            </a:xfrm>
            <a:prstGeom prst="rect">
              <a:avLst/>
            </a:prstGeom>
          </p:spPr>
          <p:txBody>
            <a:bodyPr wrap="square">
              <a:spAutoFit/>
            </a:bodyPr>
            <a:lstStyle/>
            <a:p>
              <a:pPr marL="171450" indent="-171450">
                <a:lnSpc>
                  <a:spcPct val="150000"/>
                </a:lnSpc>
                <a:buFont typeface="Wingdings" panose="05000000000000000000" pitchFamily="2" charset="2"/>
                <a:buChar char="u"/>
              </a:pPr>
              <a:r>
                <a:rPr lang="zh-CN" altLang="en-US" sz="1400" b="1" dirty="0" smtClean="0">
                  <a:solidFill>
                    <a:srgbClr val="FF0000"/>
                  </a:solidFill>
                  <a:latin typeface="微软雅黑" panose="020B0503020204020204" pitchFamily="34" charset="-122"/>
                  <a:ea typeface="微软雅黑" panose="020B0503020204020204" pitchFamily="34" charset="-122"/>
                </a:rPr>
                <a:t>研究在不同接收方位角和天顶角下的小麦叶片光谱信息</a:t>
              </a:r>
              <a:r>
                <a:rPr lang="zh-CN" altLang="en-US" sz="1400" b="1" dirty="0" smtClean="0">
                  <a:latin typeface="微软雅黑" panose="020B0503020204020204" pitchFamily="34" charset="-122"/>
                  <a:ea typeface="微软雅黑" panose="020B0503020204020204" pitchFamily="34" charset="-122"/>
                </a:rPr>
                <a:t>，在全波段范围下建立叶绿素光谱模型，并寻找最优接收角度。通过对最优接收角度下的光谱进行特征波段建模，建立叶绿素光谱模型。最后，对不同接收角度下叶绿素光谱模型在各不同角度下进行误差分析，分析小麦叶片叶绿素光谱模型稳定性的影响因素</a:t>
              </a:r>
              <a:endParaRPr lang="zh-CN" altLang="en-US" sz="14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4606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Office 主题">
      <a:dk1>
        <a:srgbClr val="000000"/>
      </a:dk1>
      <a:lt1>
        <a:srgbClr val="FFFFFF"/>
      </a:lt1>
      <a:dk2>
        <a:srgbClr val="44546A"/>
      </a:dk2>
      <a:lt2>
        <a:srgbClr val="E7E6E6"/>
      </a:lt2>
      <a:accent1>
        <a:srgbClr val="5DB3B0"/>
      </a:accent1>
      <a:accent2>
        <a:srgbClr val="479796"/>
      </a:accent2>
      <a:accent3>
        <a:srgbClr val="009EB7"/>
      </a:accent3>
      <a:accent4>
        <a:srgbClr val="EDF0E9"/>
      </a:accent4>
      <a:accent5>
        <a:srgbClr val="4C4C4C"/>
      </a:accent5>
      <a:accent6>
        <a:srgbClr val="B2B2B2"/>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2102</TotalTime>
  <Words>3553</Words>
  <Application>Microsoft Office PowerPoint</Application>
  <PresentationFormat>宽屏</PresentationFormat>
  <Paragraphs>360</Paragraphs>
  <Slides>38</Slides>
  <Notes>24</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2</vt:i4>
      </vt:variant>
      <vt:variant>
        <vt:lpstr>幻灯片标题</vt:lpstr>
      </vt:variant>
      <vt:variant>
        <vt:i4>38</vt:i4>
      </vt:variant>
    </vt:vector>
  </HeadingPairs>
  <TitlesOfParts>
    <vt:vector size="53" baseType="lpstr">
      <vt:lpstr>华文仿宋</vt:lpstr>
      <vt:lpstr>宋体</vt:lpstr>
      <vt:lpstr>微软雅黑</vt:lpstr>
      <vt:lpstr>Arial</vt:lpstr>
      <vt:lpstr>Calibri</vt:lpstr>
      <vt:lpstr>Cambria Math</vt:lpstr>
      <vt:lpstr>Century Gothic</vt:lpstr>
      <vt:lpstr>Segoe UI Light</vt:lpstr>
      <vt:lpstr>Symbol</vt:lpstr>
      <vt:lpstr>Times New Roman</vt:lpstr>
      <vt:lpstr>Wingdings</vt:lpstr>
      <vt:lpstr>模板页面</vt:lpstr>
      <vt:lpstr>OfficePLUS</vt:lpstr>
      <vt:lpstr>Equation</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Charles Chang</cp:lastModifiedBy>
  <cp:revision>304</cp:revision>
  <dcterms:created xsi:type="dcterms:W3CDTF">2015-08-18T02:51:41Z</dcterms:created>
  <dcterms:modified xsi:type="dcterms:W3CDTF">2017-06-04T05:18:36Z</dcterms:modified>
  <cp:category/>
</cp:coreProperties>
</file>